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51"/>
  </p:notesMasterIdLst>
  <p:handoutMasterIdLst>
    <p:handoutMasterId r:id="rId52"/>
  </p:handoutMasterIdLst>
  <p:sldIdLst>
    <p:sldId id="508" r:id="rId2"/>
    <p:sldId id="507" r:id="rId3"/>
    <p:sldId id="539" r:id="rId4"/>
    <p:sldId id="510" r:id="rId5"/>
    <p:sldId id="551" r:id="rId6"/>
    <p:sldId id="511" r:id="rId7"/>
    <p:sldId id="555" r:id="rId8"/>
    <p:sldId id="556" r:id="rId9"/>
    <p:sldId id="557" r:id="rId10"/>
    <p:sldId id="558" r:id="rId11"/>
    <p:sldId id="543" r:id="rId12"/>
    <p:sldId id="559" r:id="rId13"/>
    <p:sldId id="561" r:id="rId14"/>
    <p:sldId id="516" r:id="rId15"/>
    <p:sldId id="517" r:id="rId16"/>
    <p:sldId id="518" r:id="rId17"/>
    <p:sldId id="562" r:id="rId18"/>
    <p:sldId id="519" r:id="rId19"/>
    <p:sldId id="565" r:id="rId20"/>
    <p:sldId id="550" r:id="rId21"/>
    <p:sldId id="564" r:id="rId22"/>
    <p:sldId id="522" r:id="rId23"/>
    <p:sldId id="523" r:id="rId24"/>
    <p:sldId id="566" r:id="rId25"/>
    <p:sldId id="526" r:id="rId26"/>
    <p:sldId id="528" r:id="rId27"/>
    <p:sldId id="527" r:id="rId28"/>
    <p:sldId id="567" r:id="rId29"/>
    <p:sldId id="568" r:id="rId30"/>
    <p:sldId id="569" r:id="rId31"/>
    <p:sldId id="570" r:id="rId32"/>
    <p:sldId id="552" r:id="rId33"/>
    <p:sldId id="571" r:id="rId34"/>
    <p:sldId id="532" r:id="rId35"/>
    <p:sldId id="572" r:id="rId36"/>
    <p:sldId id="573" r:id="rId37"/>
    <p:sldId id="533" r:id="rId38"/>
    <p:sldId id="574" r:id="rId39"/>
    <p:sldId id="575" r:id="rId40"/>
    <p:sldId id="576" r:id="rId41"/>
    <p:sldId id="577" r:id="rId42"/>
    <p:sldId id="578" r:id="rId43"/>
    <p:sldId id="580" r:id="rId44"/>
    <p:sldId id="579" r:id="rId45"/>
    <p:sldId id="553" r:id="rId46"/>
    <p:sldId id="581" r:id="rId47"/>
    <p:sldId id="582" r:id="rId48"/>
    <p:sldId id="554" r:id="rId49"/>
    <p:sldId id="538" r:id="rId50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rclay, Samuel" initials="BS" lastIdx="3" clrIdx="0">
    <p:extLst>
      <p:ext uri="{19B8F6BF-5375-455C-9EA6-DF929625EA0E}">
        <p15:presenceInfo xmlns:p15="http://schemas.microsoft.com/office/powerpoint/2012/main" userId="S-1-5-21-2849072342-121645810-1854094565-477371" providerId="AD"/>
      </p:ext>
    </p:extLst>
  </p:cmAuthor>
  <p:cmAuthor id="2" name="Sam Barclay" initials="SB" lastIdx="1" clrIdx="1">
    <p:extLst>
      <p:ext uri="{19B8F6BF-5375-455C-9EA6-DF929625EA0E}">
        <p15:presenceInfo xmlns:p15="http://schemas.microsoft.com/office/powerpoint/2012/main" userId="e713e043b7e8b79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D75"/>
    <a:srgbClr val="ED0046"/>
    <a:srgbClr val="004DB1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917" autoAdjust="0"/>
    <p:restoredTop sz="94747" autoAdjust="0"/>
  </p:normalViewPr>
  <p:slideViewPr>
    <p:cSldViewPr>
      <p:cViewPr varScale="1">
        <p:scale>
          <a:sx n="60" d="100"/>
          <a:sy n="60" d="100"/>
        </p:scale>
        <p:origin x="956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286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91B07A-C412-4A12-98D8-96ADA74F43A6}" type="datetimeFigureOut">
              <a:rPr lang="en-GB" smtClean="0"/>
              <a:t>17/03/2017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3A7AE9-714B-4528-995C-BF9451E57AA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10744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en-GB" altLang="en-US" dirty="0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645" y="0"/>
            <a:ext cx="294428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en-GB" altLang="en-US" dirty="0"/>
          </a:p>
        </p:txBody>
      </p:sp>
      <p:sp>
        <p:nvSpPr>
          <p:cNvPr id="1167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67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167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8981"/>
            <a:ext cx="294428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en-GB" altLang="en-US" dirty="0"/>
          </a:p>
        </p:txBody>
      </p:sp>
      <p:sp>
        <p:nvSpPr>
          <p:cNvPr id="1167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645" y="9408981"/>
            <a:ext cx="294428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F5C12C45-8889-42A7-8D5D-F82120E4FB64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6502350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12C45-8889-42A7-8D5D-F82120E4FB64}" type="slidenum">
              <a:rPr lang="en-GB" altLang="en-US" smtClean="0"/>
              <a:pPr/>
              <a:t>1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7510199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VLT available at lextutor and also at Norbert’s website</a:t>
            </a:r>
            <a:r>
              <a:rPr lang="en-GB" baseline="0" dirty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12C45-8889-42A7-8D5D-F82120E4FB64}" type="slidenum">
              <a:rPr lang="en-GB" altLang="en-US" smtClean="0"/>
              <a:pPr/>
              <a:t>14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7336997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12C45-8889-42A7-8D5D-F82120E4FB64}" type="slidenum">
              <a:rPr lang="en-GB" altLang="en-US" smtClean="0"/>
              <a:pPr/>
              <a:t>15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8179621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Select</a:t>
            </a:r>
            <a:r>
              <a:rPr lang="en-GB" baseline="0" dirty="0"/>
              <a:t> the level of sublist – 10 means all words on the AWL will be included.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12C45-8889-42A7-8D5D-F82120E4FB64}" type="slidenum">
              <a:rPr lang="en-GB" altLang="en-US" smtClean="0"/>
              <a:pPr/>
              <a:t>16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3561968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Select</a:t>
            </a:r>
            <a:r>
              <a:rPr lang="en-GB" baseline="0" dirty="0"/>
              <a:t> the level of sublist – 10 means all words on the AWL will be included.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12C45-8889-42A7-8D5D-F82120E4FB64}" type="slidenum">
              <a:rPr lang="en-GB" altLang="en-US" smtClean="0"/>
              <a:pPr/>
              <a:t>17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4275545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12C45-8889-42A7-8D5D-F82120E4FB64}" type="slidenum">
              <a:rPr lang="en-GB" altLang="en-US" smtClean="0"/>
              <a:pPr/>
              <a:t>18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3464803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12C45-8889-42A7-8D5D-F82120E4FB64}" type="slidenum">
              <a:rPr lang="en-GB" altLang="en-US" smtClean="0"/>
              <a:pPr/>
              <a:t>20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4304321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12C45-8889-42A7-8D5D-F82120E4FB64}" type="slidenum">
              <a:rPr lang="en-GB" altLang="en-US" smtClean="0"/>
              <a:pPr/>
              <a:t>21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6238006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12C45-8889-42A7-8D5D-F82120E4FB64}" type="slidenum">
              <a:rPr lang="en-GB" altLang="en-US" smtClean="0"/>
              <a:pPr/>
              <a:t>22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5132511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12C45-8889-42A7-8D5D-F82120E4FB64}" type="slidenum">
              <a:rPr lang="en-GB" altLang="en-US" smtClean="0"/>
              <a:pPr/>
              <a:t>23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8404718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12C45-8889-42A7-8D5D-F82120E4FB64}" type="slidenum">
              <a:rPr lang="en-GB" altLang="en-US" smtClean="0"/>
              <a:pPr/>
              <a:t>24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621008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12C45-8889-42A7-8D5D-F82120E4FB64}" type="slidenum">
              <a:rPr lang="en-GB" altLang="en-US" smtClean="0"/>
              <a:pPr/>
              <a:t>2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8728297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12C45-8889-42A7-8D5D-F82120E4FB64}" type="slidenum">
              <a:rPr lang="en-GB" altLang="en-US" smtClean="0"/>
              <a:pPr/>
              <a:t>25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7385925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12C45-8889-42A7-8D5D-F82120E4FB64}" type="slidenum">
              <a:rPr lang="en-GB" altLang="en-US" smtClean="0"/>
              <a:pPr/>
              <a:t>26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7559485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12C45-8889-42A7-8D5D-F82120E4FB64}" type="slidenum">
              <a:rPr lang="en-GB" altLang="en-US" smtClean="0"/>
              <a:pPr/>
              <a:t>27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144515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12C45-8889-42A7-8D5D-F82120E4FB64}" type="slidenum">
              <a:rPr lang="en-GB" altLang="en-US" smtClean="0"/>
              <a:pPr/>
              <a:t>29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6007681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12C45-8889-42A7-8D5D-F82120E4FB64}" type="slidenum">
              <a:rPr lang="en-GB" altLang="en-US" smtClean="0"/>
              <a:pPr/>
              <a:t>32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5649291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12C45-8889-42A7-8D5D-F82120E4FB64}" type="slidenum">
              <a:rPr lang="en-GB" altLang="en-US" smtClean="0"/>
              <a:pPr/>
              <a:t>33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3220305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12C45-8889-42A7-8D5D-F82120E4FB64}" type="slidenum">
              <a:rPr lang="en-GB" altLang="en-US" smtClean="0"/>
              <a:pPr/>
              <a:t>34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3785647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12C45-8889-42A7-8D5D-F82120E4FB64}" type="slidenum">
              <a:rPr lang="en-GB" altLang="en-US" smtClean="0"/>
              <a:pPr/>
              <a:t>37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5559502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12C45-8889-42A7-8D5D-F82120E4FB64}" type="slidenum">
              <a:rPr lang="en-GB" altLang="en-US" smtClean="0"/>
              <a:pPr/>
              <a:t>45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4447347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12C45-8889-42A7-8D5D-F82120E4FB64}" type="slidenum">
              <a:rPr lang="en-GB" altLang="en-US" smtClean="0"/>
              <a:pPr/>
              <a:t>49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021063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hello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12C45-8889-42A7-8D5D-F82120E4FB64}" type="slidenum">
              <a:rPr lang="en-GB" altLang="en-US" smtClean="0"/>
              <a:pPr/>
              <a:t>3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481267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12C45-8889-42A7-8D5D-F82120E4FB64}" type="slidenum">
              <a:rPr lang="en-GB" altLang="en-US" smtClean="0"/>
              <a:pPr/>
              <a:t>4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514451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12C45-8889-42A7-8D5D-F82120E4FB64}" type="slidenum">
              <a:rPr lang="en-GB" altLang="en-US" smtClean="0"/>
              <a:pPr/>
              <a:t>5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141096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12C45-8889-42A7-8D5D-F82120E4FB64}" type="slidenum">
              <a:rPr lang="en-GB" altLang="en-US" smtClean="0"/>
              <a:pPr/>
              <a:t>6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9300846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12C45-8889-42A7-8D5D-F82120E4FB64}" type="slidenum">
              <a:rPr lang="en-GB" altLang="en-US" smtClean="0"/>
              <a:pPr/>
              <a:t>11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5341461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12C45-8889-42A7-8D5D-F82120E4FB64}" type="slidenum">
              <a:rPr lang="en-GB" altLang="en-US" smtClean="0"/>
              <a:pPr/>
              <a:t>12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2385129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Different ways of finding</a:t>
            </a:r>
            <a:r>
              <a:rPr lang="en-GB" baseline="0" dirty="0"/>
              <a:t> potentially problematic words – in the text, or by frequency level. Also shows number of times each word occurs in the text. This would allow you to check for frequency of exposure of target words.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12C45-8889-42A7-8D5D-F82120E4FB64}" type="slidenum">
              <a:rPr lang="en-GB" altLang="en-US" smtClean="0"/>
              <a:pPr/>
              <a:t>13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938990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564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581E921-471F-4F33-9226-6503E197BEF7}" type="datetime4">
              <a:rPr lang="en-GB" altLang="en-US" smtClean="0"/>
              <a:pPr/>
              <a:t>17 March 2017</a:t>
            </a:fld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CE069EE-D1B0-4093-A3E7-F7155EF04709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242645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6F60B80-5BC7-40BA-AD9F-C77F60865CAB}" type="datetime4">
              <a:rPr lang="en-GB" altLang="en-US" smtClean="0"/>
              <a:pPr/>
              <a:t>17 March 2017</a:t>
            </a:fld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F6A8AB6-263D-4D57-9A3A-01C17FE04BA2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0252917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04664"/>
            <a:ext cx="8305800" cy="25083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612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7513696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8332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2410346-87EF-44D7-A079-58B3BA3D5714}" type="datetime4">
              <a:rPr lang="en-GB" altLang="en-US" smtClean="0"/>
              <a:pPr/>
              <a:t>17 March 2017</a:t>
            </a:fld>
            <a:endParaRPr lang="en-GB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A17CE4E-86DC-4A90-8C53-F8A30C20640A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682819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F47B722-84BE-4887-854F-E4C378913F3F}" type="datetime4">
              <a:rPr lang="en-GB" altLang="en-US" smtClean="0"/>
              <a:pPr/>
              <a:t>17 March 2017</a:t>
            </a:fld>
            <a:endParaRPr lang="en-GB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D63AF9F-1884-44C1-BECA-74DAAE53C66C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656071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DC5F667-8B05-4001-A19B-77135732E44F}" type="datetime4">
              <a:rPr lang="en-GB" altLang="en-US" smtClean="0"/>
              <a:pPr/>
              <a:t>17 March 2017</a:t>
            </a:fld>
            <a:endParaRPr lang="en-GB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89CCE77-BB68-4DE1-9873-BCAA7FAE73AD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434727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C7365B9-3AD3-40CF-BEB8-1DFC4C9D879A}" type="datetime4">
              <a:rPr lang="en-GB" altLang="en-US" smtClean="0"/>
              <a:pPr/>
              <a:t>17 March 2017</a:t>
            </a:fld>
            <a:endParaRPr lang="en-GB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DAE1A82-326A-46EA-A184-C9A03EC37A21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62035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23E170F-EB42-4EA8-AA42-02FFE89018B5}" type="datetime4">
              <a:rPr lang="en-GB" altLang="en-US" smtClean="0"/>
              <a:pPr/>
              <a:t>17 March 2017</a:t>
            </a:fld>
            <a:endParaRPr lang="en-GB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E4F6086-C9D1-43E1-B683-47E0188116E8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641907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57451EF-2012-4198-956D-2B6232FBC6C0}" type="datetime4">
              <a:rPr lang="en-GB" altLang="en-US" smtClean="0"/>
              <a:pPr/>
              <a:t>17 March 2017</a:t>
            </a:fld>
            <a:endParaRPr lang="en-GB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7E3670D-8696-42C9-B192-5DBF7204030F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696161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332656"/>
            <a:ext cx="8352928" cy="6264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2770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jpeg"/><Relationship Id="rId18" Type="http://schemas.openxmlformats.org/officeDocument/2006/relationships/image" Target="../media/image14.png"/><Relationship Id="rId26" Type="http://schemas.openxmlformats.org/officeDocument/2006/relationships/image" Target="../media/image22.png"/><Relationship Id="rId3" Type="http://schemas.openxmlformats.org/officeDocument/2006/relationships/hyperlink" Target="https://www.google.co.uk/imgres?imgurl=https://www.duolingo.com/images/illustrations/owl-happy@2x.png&amp;imgrefurl=https://www.duolingo.com/&amp;docid=LhaP3XSefuqqvM&amp;tbnid=6HomV6jTOAdf-M:&amp;vet=1&amp;w=500&amp;h=540&amp;bih=974&amp;biw=1920&amp;q=duolingo%20app&amp;ved=0ahUKEwic15_32LPSAhWrJMAKHX1xAi8QMwgdKAMwAw&amp;iact=mrc&amp;uact=8" TargetMode="External"/><Relationship Id="rId21" Type="http://schemas.openxmlformats.org/officeDocument/2006/relationships/image" Target="../media/image17.png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5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2.png"/><Relationship Id="rId20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24" Type="http://schemas.openxmlformats.org/officeDocument/2006/relationships/image" Target="../media/image20.jpeg"/><Relationship Id="rId5" Type="http://schemas.openxmlformats.org/officeDocument/2006/relationships/hyperlink" Target="https://play.google.com/store/apps/details?id=com.hellotalk" TargetMode="External"/><Relationship Id="rId15" Type="http://schemas.openxmlformats.org/officeDocument/2006/relationships/image" Target="../media/image11.png"/><Relationship Id="rId23" Type="http://schemas.openxmlformats.org/officeDocument/2006/relationships/image" Target="../media/image19.jpeg"/><Relationship Id="rId10" Type="http://schemas.openxmlformats.org/officeDocument/2006/relationships/image" Target="../media/image6.png"/><Relationship Id="rId19" Type="http://schemas.openxmlformats.org/officeDocument/2006/relationships/image" Target="../media/image15.png"/><Relationship Id="rId4" Type="http://schemas.openxmlformats.org/officeDocument/2006/relationships/image" Target="../media/image1.png"/><Relationship Id="rId9" Type="http://schemas.openxmlformats.org/officeDocument/2006/relationships/image" Target="../media/image5.png"/><Relationship Id="rId14" Type="http://schemas.openxmlformats.org/officeDocument/2006/relationships/image" Target="../media/image10.png"/><Relationship Id="rId22" Type="http://schemas.openxmlformats.org/officeDocument/2006/relationships/image" Target="../media/image18.png"/><Relationship Id="rId27" Type="http://schemas.openxmlformats.org/officeDocument/2006/relationships/image" Target="../media/image2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microsoft.com/office/2007/relationships/media" Target="../media/media2.mp4"/><Relationship Id="rId1" Type="http://schemas.openxmlformats.org/officeDocument/2006/relationships/video" Target="NULL" TargetMode="Externa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23528" y="1551096"/>
            <a:ext cx="8424936" cy="2387600"/>
          </a:xfrm>
        </p:spPr>
        <p:txBody>
          <a:bodyPr/>
          <a:lstStyle/>
          <a:p>
            <a:pPr algn="l"/>
            <a:r>
              <a:rPr lang="en-US" altLang="en-US" sz="5400" b="1" dirty="0">
                <a:solidFill>
                  <a:srgbClr val="002060"/>
                </a:solidFill>
              </a:rPr>
              <a:t>Websites</a:t>
            </a:r>
            <a:r>
              <a:rPr lang="en-US" altLang="en-US" sz="4400" dirty="0">
                <a:solidFill>
                  <a:srgbClr val="002060"/>
                </a:solidFill>
              </a:rPr>
              <a:t> and </a:t>
            </a:r>
            <a:r>
              <a:rPr lang="en-US" altLang="en-US" sz="5400" b="1" dirty="0">
                <a:solidFill>
                  <a:srgbClr val="002060"/>
                </a:solidFill>
              </a:rPr>
              <a:t>Apps</a:t>
            </a:r>
            <a:r>
              <a:rPr lang="en-US" altLang="en-US" sz="4400" dirty="0">
                <a:solidFill>
                  <a:srgbClr val="002060"/>
                </a:solidFill>
              </a:rPr>
              <a:t> </a:t>
            </a:r>
            <a:br>
              <a:rPr lang="en-US" altLang="en-US" sz="4400" dirty="0">
                <a:solidFill>
                  <a:srgbClr val="002060"/>
                </a:solidFill>
              </a:rPr>
            </a:br>
            <a:r>
              <a:rPr lang="en-US" altLang="en-US" sz="4400" dirty="0">
                <a:solidFill>
                  <a:srgbClr val="002060"/>
                </a:solidFill>
              </a:rPr>
              <a:t>for </a:t>
            </a:r>
            <a:r>
              <a:rPr lang="en-US" altLang="en-US" sz="5400" b="1" dirty="0">
                <a:solidFill>
                  <a:srgbClr val="002060"/>
                </a:solidFill>
              </a:rPr>
              <a:t>Vocabulary Learning</a:t>
            </a:r>
            <a:r>
              <a:rPr lang="en-US" altLang="en-US" sz="4400" dirty="0">
                <a:solidFill>
                  <a:srgbClr val="002060"/>
                </a:solidFill>
              </a:rPr>
              <a:t> and </a:t>
            </a:r>
            <a:r>
              <a:rPr lang="en-US" altLang="en-US" sz="5400" b="1" dirty="0">
                <a:solidFill>
                  <a:srgbClr val="002060"/>
                </a:solidFill>
              </a:rPr>
              <a:t>Teaching</a:t>
            </a:r>
            <a:endParaRPr lang="en-US" altLang="en-US" sz="4400" b="1" dirty="0">
              <a:solidFill>
                <a:srgbClr val="002060"/>
              </a:solidFill>
            </a:endParaRPr>
          </a:p>
        </p:txBody>
      </p:sp>
      <p:sp>
        <p:nvSpPr>
          <p:cNvPr id="35328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23528" y="3933056"/>
            <a:ext cx="8134672" cy="2024608"/>
          </a:xfrm>
        </p:spPr>
        <p:txBody>
          <a:bodyPr/>
          <a:lstStyle/>
          <a:p>
            <a:endParaRPr lang="en-US" altLang="en-US" dirty="0"/>
          </a:p>
          <a:p>
            <a:endParaRPr lang="en-US" altLang="en-US" dirty="0"/>
          </a:p>
          <a:p>
            <a:pPr algn="l"/>
            <a:r>
              <a:rPr lang="en-US" altLang="en-US" sz="3600" dirty="0">
                <a:solidFill>
                  <a:schemeClr val="accent6">
                    <a:lumMod val="50000"/>
                  </a:schemeClr>
                </a:solidFill>
              </a:rPr>
              <a:t>Sam Barclay</a:t>
            </a:r>
          </a:p>
          <a:p>
            <a:pPr algn="l"/>
            <a:r>
              <a:rPr lang="en-US" altLang="en-US" sz="2800" dirty="0">
                <a:solidFill>
                  <a:schemeClr val="accent6">
                    <a:lumMod val="50000"/>
                  </a:schemeClr>
                </a:solidFill>
              </a:rPr>
              <a:t>Nottingham Trent University</a:t>
            </a:r>
          </a:p>
          <a:p>
            <a:pPr algn="l"/>
            <a:endParaRPr lang="en-US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299" y="188640"/>
            <a:ext cx="7949997" cy="41044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6" name="Group 5"/>
          <p:cNvGrpSpPr/>
          <p:nvPr/>
        </p:nvGrpSpPr>
        <p:grpSpPr>
          <a:xfrm>
            <a:off x="179512" y="2348880"/>
            <a:ext cx="720080" cy="3384376"/>
            <a:chOff x="467544" y="3212976"/>
            <a:chExt cx="288032" cy="2448272"/>
          </a:xfrm>
        </p:grpSpPr>
        <p:cxnSp>
          <p:nvCxnSpPr>
            <p:cNvPr id="7" name="Straight Connector 6"/>
            <p:cNvCxnSpPr/>
            <p:nvPr/>
          </p:nvCxnSpPr>
          <p:spPr>
            <a:xfrm flipH="1">
              <a:off x="467544" y="3212976"/>
              <a:ext cx="288032" cy="0"/>
            </a:xfrm>
            <a:prstGeom prst="line">
              <a:avLst/>
            </a:prstGeom>
            <a:ln w="762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467544" y="3212976"/>
              <a:ext cx="0" cy="2448272"/>
            </a:xfrm>
            <a:prstGeom prst="line">
              <a:avLst/>
            </a:prstGeom>
            <a:ln w="762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467544" y="5661248"/>
              <a:ext cx="144016" cy="0"/>
            </a:xfrm>
            <a:prstGeom prst="straightConnector1">
              <a:avLst/>
            </a:prstGeom>
            <a:ln w="76200">
              <a:solidFill>
                <a:schemeClr val="accent6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7" y="5104606"/>
            <a:ext cx="8286729" cy="1204714"/>
          </a:xfrm>
          <a:prstGeom prst="rect">
            <a:avLst/>
          </a:prstGeom>
          <a:ln w="5715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340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88640"/>
            <a:ext cx="8851569" cy="417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7" y="4941168"/>
            <a:ext cx="8563534" cy="1612471"/>
          </a:xfrm>
          <a:prstGeom prst="rect">
            <a:avLst/>
          </a:prstGeom>
          <a:ln w="5715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8" name="Group 7"/>
          <p:cNvGrpSpPr/>
          <p:nvPr/>
        </p:nvGrpSpPr>
        <p:grpSpPr>
          <a:xfrm>
            <a:off x="107504" y="2420888"/>
            <a:ext cx="655274" cy="3384376"/>
            <a:chOff x="467544" y="3212976"/>
            <a:chExt cx="288032" cy="2448272"/>
          </a:xfrm>
        </p:grpSpPr>
        <p:cxnSp>
          <p:nvCxnSpPr>
            <p:cNvPr id="9" name="Straight Connector 8"/>
            <p:cNvCxnSpPr/>
            <p:nvPr/>
          </p:nvCxnSpPr>
          <p:spPr>
            <a:xfrm flipH="1">
              <a:off x="467544" y="3212976"/>
              <a:ext cx="288032" cy="0"/>
            </a:xfrm>
            <a:prstGeom prst="line">
              <a:avLst/>
            </a:prstGeom>
            <a:ln w="762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467544" y="3212976"/>
              <a:ext cx="0" cy="2448272"/>
            </a:xfrm>
            <a:prstGeom prst="line">
              <a:avLst/>
            </a:prstGeom>
            <a:ln w="762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467544" y="5661248"/>
              <a:ext cx="158260" cy="0"/>
            </a:xfrm>
            <a:prstGeom prst="straightConnector1">
              <a:avLst/>
            </a:prstGeom>
            <a:ln w="76200">
              <a:solidFill>
                <a:schemeClr val="accent6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16440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3" y="188640"/>
            <a:ext cx="7920880" cy="37369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8" name="Group 7"/>
          <p:cNvGrpSpPr/>
          <p:nvPr/>
        </p:nvGrpSpPr>
        <p:grpSpPr>
          <a:xfrm>
            <a:off x="107505" y="3068960"/>
            <a:ext cx="604868" cy="2592288"/>
            <a:chOff x="467544" y="3212976"/>
            <a:chExt cx="288032" cy="2448272"/>
          </a:xfrm>
        </p:grpSpPr>
        <p:cxnSp>
          <p:nvCxnSpPr>
            <p:cNvPr id="9" name="Straight Connector 8"/>
            <p:cNvCxnSpPr/>
            <p:nvPr/>
          </p:nvCxnSpPr>
          <p:spPr>
            <a:xfrm flipH="1">
              <a:off x="467544" y="3212976"/>
              <a:ext cx="288032" cy="0"/>
            </a:xfrm>
            <a:prstGeom prst="line">
              <a:avLst/>
            </a:prstGeom>
            <a:ln w="762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467544" y="3212976"/>
              <a:ext cx="0" cy="2448272"/>
            </a:xfrm>
            <a:prstGeom prst="line">
              <a:avLst/>
            </a:prstGeom>
            <a:ln w="762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467544" y="5661248"/>
              <a:ext cx="171448" cy="0"/>
            </a:xfrm>
            <a:prstGeom prst="straightConnector1">
              <a:avLst/>
            </a:prstGeom>
            <a:ln w="76200">
              <a:solidFill>
                <a:schemeClr val="accent6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14" y="4325795"/>
            <a:ext cx="8503394" cy="2448056"/>
          </a:xfrm>
          <a:prstGeom prst="rect">
            <a:avLst/>
          </a:prstGeom>
          <a:ln w="5715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3383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163" y="404664"/>
            <a:ext cx="8247120" cy="2196000"/>
          </a:xfrm>
          <a:prstGeom prst="rect">
            <a:avLst/>
          </a:prstGeom>
          <a:ln w="5715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163" y="3645024"/>
            <a:ext cx="7579396" cy="2160000"/>
          </a:xfrm>
          <a:prstGeom prst="rect">
            <a:avLst/>
          </a:prstGeom>
          <a:ln w="5715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3286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332656"/>
            <a:ext cx="8640960" cy="3418619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0404" y="4149080"/>
            <a:ext cx="6419176" cy="2417931"/>
          </a:xfrm>
          <a:prstGeom prst="rect">
            <a:avLst/>
          </a:prstGeom>
          <a:ln w="5715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1" name="Group 10"/>
          <p:cNvGrpSpPr/>
          <p:nvPr/>
        </p:nvGrpSpPr>
        <p:grpSpPr>
          <a:xfrm>
            <a:off x="7879686" y="2420888"/>
            <a:ext cx="580747" cy="2520280"/>
            <a:chOff x="423721" y="3212976"/>
            <a:chExt cx="331855" cy="2856318"/>
          </a:xfrm>
        </p:grpSpPr>
        <p:cxnSp>
          <p:nvCxnSpPr>
            <p:cNvPr id="12" name="Straight Connector 11"/>
            <p:cNvCxnSpPr/>
            <p:nvPr/>
          </p:nvCxnSpPr>
          <p:spPr>
            <a:xfrm flipH="1">
              <a:off x="467544" y="3212976"/>
              <a:ext cx="288032" cy="0"/>
            </a:xfrm>
            <a:prstGeom prst="line">
              <a:avLst/>
            </a:prstGeom>
            <a:ln w="762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 flipV="1">
              <a:off x="749671" y="3212977"/>
              <a:ext cx="5905" cy="2856317"/>
            </a:xfrm>
            <a:prstGeom prst="line">
              <a:avLst/>
            </a:prstGeom>
            <a:ln w="762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>
              <a:off x="423721" y="6069294"/>
              <a:ext cx="331855" cy="0"/>
            </a:xfrm>
            <a:prstGeom prst="straightConnector1">
              <a:avLst/>
            </a:prstGeom>
            <a:ln w="76200">
              <a:solidFill>
                <a:schemeClr val="accent6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165012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04664"/>
            <a:ext cx="8305800" cy="6048672"/>
          </a:xfrm>
        </p:spPr>
        <p:txBody>
          <a:bodyPr/>
          <a:lstStyle/>
          <a:p>
            <a:pPr marL="0" indent="0">
              <a:buNone/>
            </a:pPr>
            <a:r>
              <a:rPr lang="en-GB" sz="3200" b="1" dirty="0">
                <a:solidFill>
                  <a:srgbClr val="002060"/>
                </a:solidFill>
              </a:rPr>
              <a:t>Textual enhancement</a:t>
            </a:r>
          </a:p>
          <a:p>
            <a:pPr marL="0" indent="0">
              <a:buNone/>
            </a:pPr>
            <a:endParaRPr lang="en-GB" sz="2000" b="1" dirty="0"/>
          </a:p>
          <a:p>
            <a:pPr marL="0" indent="0">
              <a:buNone/>
              <a:tabLst>
                <a:tab pos="2236788" algn="l"/>
              </a:tabLst>
            </a:pPr>
            <a:r>
              <a:rPr lang="en-GB" sz="2800" dirty="0">
                <a:solidFill>
                  <a:schemeClr val="accent6">
                    <a:lumMod val="75000"/>
                  </a:schemeClr>
                </a:solidFill>
              </a:rPr>
              <a:t>Finding:</a:t>
            </a:r>
            <a:r>
              <a:rPr lang="en-GB" dirty="0"/>
              <a:t>	</a:t>
            </a:r>
          </a:p>
          <a:p>
            <a:pPr marL="0" indent="0">
              <a:buNone/>
              <a:tabLst>
                <a:tab pos="2236788" algn="l"/>
              </a:tabLst>
            </a:pPr>
            <a:r>
              <a:rPr lang="en-GB" sz="2600" dirty="0">
                <a:solidFill>
                  <a:srgbClr val="002060"/>
                </a:solidFill>
              </a:rPr>
              <a:t>Highlighting words in a text can have a positive effect on acquisition.</a:t>
            </a:r>
          </a:p>
          <a:p>
            <a:pPr marL="0" indent="0">
              <a:buNone/>
              <a:tabLst>
                <a:tab pos="1344613" algn="l"/>
                <a:tab pos="2066925" algn="l"/>
              </a:tabLst>
            </a:pPr>
            <a:endParaRPr lang="en-GB" dirty="0"/>
          </a:p>
          <a:p>
            <a:pPr marL="0" indent="0">
              <a:buNone/>
              <a:tabLst>
                <a:tab pos="1344613" algn="l"/>
                <a:tab pos="2066925" algn="l"/>
              </a:tabLst>
            </a:pPr>
            <a:r>
              <a:rPr lang="en-GB" sz="2800" dirty="0">
                <a:solidFill>
                  <a:schemeClr val="accent6">
                    <a:lumMod val="75000"/>
                  </a:schemeClr>
                </a:solidFill>
              </a:rPr>
              <a:t>Examples:</a:t>
            </a:r>
            <a:r>
              <a:rPr lang="en-GB" dirty="0"/>
              <a:t>	</a:t>
            </a:r>
          </a:p>
          <a:p>
            <a:pPr marL="0" indent="0">
              <a:buNone/>
              <a:tabLst>
                <a:tab pos="1344613" algn="l"/>
                <a:tab pos="2066925" algn="l"/>
              </a:tabLst>
            </a:pPr>
            <a:r>
              <a:rPr lang="en-GB" sz="2600" dirty="0">
                <a:solidFill>
                  <a:srgbClr val="002060"/>
                </a:solidFill>
              </a:rPr>
              <a:t>Boers et al, 2016; Szudarski &amp; Carter, 2016.</a:t>
            </a:r>
          </a:p>
          <a:p>
            <a:pPr marL="0" indent="0">
              <a:buNone/>
              <a:tabLst>
                <a:tab pos="1344613" algn="l"/>
                <a:tab pos="2066925" algn="l"/>
              </a:tabLst>
            </a:pPr>
            <a:endParaRPr lang="en-GB" dirty="0"/>
          </a:p>
          <a:p>
            <a:pPr marL="0" indent="0">
              <a:buNone/>
              <a:tabLst>
                <a:tab pos="1344613" algn="l"/>
                <a:tab pos="2066925" algn="l"/>
              </a:tabLst>
            </a:pPr>
            <a:r>
              <a:rPr lang="en-GB" sz="2800" dirty="0">
                <a:solidFill>
                  <a:schemeClr val="accent6">
                    <a:lumMod val="75000"/>
                  </a:schemeClr>
                </a:solidFill>
              </a:rPr>
              <a:t>Action:</a:t>
            </a:r>
            <a:r>
              <a:rPr lang="en-GB" dirty="0"/>
              <a:t>	</a:t>
            </a:r>
          </a:p>
          <a:p>
            <a:pPr marL="0" indent="0">
              <a:buNone/>
              <a:tabLst>
                <a:tab pos="1344613" algn="l"/>
                <a:tab pos="2066925" algn="l"/>
              </a:tabLst>
            </a:pPr>
            <a:r>
              <a:rPr lang="en-GB" sz="2600" u="sng" dirty="0">
                <a:solidFill>
                  <a:srgbClr val="002060"/>
                </a:solidFill>
              </a:rPr>
              <a:t>underline</a:t>
            </a:r>
            <a:r>
              <a:rPr lang="en-GB" sz="2600" dirty="0">
                <a:solidFill>
                  <a:srgbClr val="002060"/>
                </a:solidFill>
              </a:rPr>
              <a:t>, italicise, and/or </a:t>
            </a:r>
            <a:r>
              <a:rPr lang="en-GB" sz="2600" b="1" dirty="0">
                <a:solidFill>
                  <a:srgbClr val="002060"/>
                </a:solidFill>
              </a:rPr>
              <a:t>embolden </a:t>
            </a:r>
            <a:r>
              <a:rPr lang="en-GB" sz="2600" dirty="0">
                <a:solidFill>
                  <a:srgbClr val="002060"/>
                </a:solidFill>
              </a:rPr>
              <a:t>target words</a:t>
            </a:r>
          </a:p>
          <a:p>
            <a:pPr marL="0" indent="0">
              <a:buNone/>
              <a:tabLst>
                <a:tab pos="1344613" algn="l"/>
                <a:tab pos="2066925" algn="l"/>
              </a:tabLst>
            </a:pPr>
            <a:r>
              <a:rPr lang="en-GB" dirty="0"/>
              <a:t> </a:t>
            </a:r>
            <a:endParaRPr lang="en-GB" u="sng" dirty="0"/>
          </a:p>
          <a:p>
            <a:pPr marL="0" indent="0">
              <a:buNone/>
              <a:tabLst>
                <a:tab pos="1344613" algn="l"/>
                <a:tab pos="2066925" algn="l"/>
              </a:tabLst>
            </a:pPr>
            <a:r>
              <a:rPr lang="en-GB" sz="3200" dirty="0">
                <a:solidFill>
                  <a:srgbClr val="002060"/>
                </a:solidFill>
              </a:rPr>
              <a:t>awl highlighter</a:t>
            </a:r>
          </a:p>
        </p:txBody>
      </p:sp>
    </p:spTree>
    <p:extLst>
      <p:ext uri="{BB962C8B-B14F-4D97-AF65-F5344CB8AC3E}">
        <p14:creationId xmlns:p14="http://schemas.microsoft.com/office/powerpoint/2010/main" val="34785521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332656"/>
            <a:ext cx="8882192" cy="453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5445224"/>
            <a:ext cx="7416824" cy="576064"/>
          </a:xfrm>
          <a:prstGeom prst="rect">
            <a:avLst/>
          </a:prstGeom>
          <a:ln w="5715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9" name="Group 8"/>
          <p:cNvGrpSpPr/>
          <p:nvPr/>
        </p:nvGrpSpPr>
        <p:grpSpPr>
          <a:xfrm>
            <a:off x="6835457" y="2132856"/>
            <a:ext cx="1624974" cy="3600400"/>
            <a:chOff x="467544" y="3212976"/>
            <a:chExt cx="288032" cy="2856318"/>
          </a:xfrm>
        </p:grpSpPr>
        <p:cxnSp>
          <p:nvCxnSpPr>
            <p:cNvPr id="10" name="Straight Connector 9"/>
            <p:cNvCxnSpPr/>
            <p:nvPr/>
          </p:nvCxnSpPr>
          <p:spPr>
            <a:xfrm flipH="1">
              <a:off x="467544" y="3212976"/>
              <a:ext cx="288032" cy="0"/>
            </a:xfrm>
            <a:prstGeom prst="line">
              <a:avLst/>
            </a:prstGeom>
            <a:ln w="762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 flipV="1">
              <a:off x="749671" y="3212977"/>
              <a:ext cx="5905" cy="2856317"/>
            </a:xfrm>
            <a:prstGeom prst="line">
              <a:avLst/>
            </a:prstGeom>
            <a:ln w="762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627939" y="6069294"/>
              <a:ext cx="127637" cy="0"/>
            </a:xfrm>
            <a:prstGeom prst="straightConnector1">
              <a:avLst/>
            </a:prstGeom>
            <a:ln w="76200">
              <a:solidFill>
                <a:schemeClr val="accent6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614644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116" y="116632"/>
            <a:ext cx="8856000" cy="447846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90" y="5067256"/>
            <a:ext cx="7488828" cy="1332000"/>
          </a:xfrm>
          <a:prstGeom prst="rect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</p:pic>
      <p:grpSp>
        <p:nvGrpSpPr>
          <p:cNvPr id="9" name="Group 8"/>
          <p:cNvGrpSpPr/>
          <p:nvPr/>
        </p:nvGrpSpPr>
        <p:grpSpPr>
          <a:xfrm>
            <a:off x="7308303" y="2924944"/>
            <a:ext cx="1152127" cy="2808312"/>
            <a:chOff x="467544" y="3212976"/>
            <a:chExt cx="288032" cy="2856318"/>
          </a:xfrm>
        </p:grpSpPr>
        <p:cxnSp>
          <p:nvCxnSpPr>
            <p:cNvPr id="10" name="Straight Connector 9"/>
            <p:cNvCxnSpPr/>
            <p:nvPr/>
          </p:nvCxnSpPr>
          <p:spPr>
            <a:xfrm flipH="1">
              <a:off x="467544" y="3212976"/>
              <a:ext cx="288032" cy="0"/>
            </a:xfrm>
            <a:prstGeom prst="line">
              <a:avLst/>
            </a:prstGeom>
            <a:ln w="762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 flipV="1">
              <a:off x="749671" y="3212977"/>
              <a:ext cx="5905" cy="2856317"/>
            </a:xfrm>
            <a:prstGeom prst="line">
              <a:avLst/>
            </a:prstGeom>
            <a:ln w="762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627939" y="6069294"/>
              <a:ext cx="127637" cy="0"/>
            </a:xfrm>
            <a:prstGeom prst="straightConnector1">
              <a:avLst/>
            </a:prstGeom>
            <a:ln w="76200">
              <a:solidFill>
                <a:schemeClr val="accent6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450575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404664"/>
            <a:ext cx="8507278" cy="3715004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4941168"/>
            <a:ext cx="8507277" cy="756000"/>
          </a:xfrm>
          <a:prstGeom prst="rect">
            <a:avLst/>
          </a:prstGeom>
          <a:ln w="5715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9" name="Group 8"/>
          <p:cNvGrpSpPr/>
          <p:nvPr/>
        </p:nvGrpSpPr>
        <p:grpSpPr>
          <a:xfrm>
            <a:off x="107504" y="3626980"/>
            <a:ext cx="382188" cy="1746236"/>
            <a:chOff x="467544" y="3212976"/>
            <a:chExt cx="218393" cy="2448272"/>
          </a:xfrm>
        </p:grpSpPr>
        <p:cxnSp>
          <p:nvCxnSpPr>
            <p:cNvPr id="10" name="Straight Connector 9"/>
            <p:cNvCxnSpPr/>
            <p:nvPr/>
          </p:nvCxnSpPr>
          <p:spPr>
            <a:xfrm flipH="1">
              <a:off x="467545" y="3212976"/>
              <a:ext cx="123442" cy="0"/>
            </a:xfrm>
            <a:prstGeom prst="line">
              <a:avLst/>
            </a:prstGeom>
            <a:ln w="762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467544" y="3212976"/>
              <a:ext cx="0" cy="2448272"/>
            </a:xfrm>
            <a:prstGeom prst="line">
              <a:avLst/>
            </a:prstGeom>
            <a:ln w="762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467544" y="5661248"/>
              <a:ext cx="218393" cy="0"/>
            </a:xfrm>
            <a:prstGeom prst="straightConnector1">
              <a:avLst/>
            </a:prstGeom>
            <a:ln w="76200">
              <a:solidFill>
                <a:schemeClr val="accent6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357841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548680"/>
            <a:ext cx="6660232" cy="33542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3994" y="3068960"/>
            <a:ext cx="2105025" cy="3695700"/>
          </a:xfrm>
          <a:prstGeom prst="rect">
            <a:avLst/>
          </a:prstGeom>
          <a:ln w="5715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5" name="Group 4"/>
          <p:cNvGrpSpPr/>
          <p:nvPr/>
        </p:nvGrpSpPr>
        <p:grpSpPr>
          <a:xfrm>
            <a:off x="251520" y="1628800"/>
            <a:ext cx="6408712" cy="3456384"/>
            <a:chOff x="467544" y="3212976"/>
            <a:chExt cx="3662119" cy="2448272"/>
          </a:xfrm>
        </p:grpSpPr>
        <p:cxnSp>
          <p:nvCxnSpPr>
            <p:cNvPr id="6" name="Straight Connector 5"/>
            <p:cNvCxnSpPr/>
            <p:nvPr/>
          </p:nvCxnSpPr>
          <p:spPr>
            <a:xfrm flipH="1">
              <a:off x="467545" y="3212976"/>
              <a:ext cx="164588" cy="0"/>
            </a:xfrm>
            <a:prstGeom prst="line">
              <a:avLst/>
            </a:prstGeom>
            <a:ln w="762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467544" y="3212976"/>
              <a:ext cx="0" cy="2448272"/>
            </a:xfrm>
            <a:prstGeom prst="line">
              <a:avLst/>
            </a:prstGeom>
            <a:ln w="762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467544" y="5661248"/>
              <a:ext cx="3662119" cy="0"/>
            </a:xfrm>
            <a:prstGeom prst="straightConnector1">
              <a:avLst/>
            </a:prstGeom>
            <a:ln w="76200">
              <a:solidFill>
                <a:schemeClr val="accent6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50101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duolingo app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6" name="AutoShape 4" descr="Image result for duolingo app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1032" name="Picture 8" descr="Image result for duolingo ap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39" y="402808"/>
            <a:ext cx="1979999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hellotalk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297" y="402808"/>
            <a:ext cx="1980000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mindsnac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359" y="402808"/>
            <a:ext cx="1980000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busuu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373" y="402808"/>
            <a:ext cx="1994962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result for babbel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80" y="2518846"/>
            <a:ext cx="1980000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mage result for memris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472878"/>
            <a:ext cx="1980000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Image result for fluent panda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797" y="2472878"/>
            <a:ext cx="1980000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Image result for lingua.ly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826" y="2472878"/>
            <a:ext cx="1980000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Image result for oxford learner's dictionary app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635278"/>
            <a:ext cx="2023757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Image result for anki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472" y="470827"/>
            <a:ext cx="1980000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Image result for word engine app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137" y="1842934"/>
            <a:ext cx="1962929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Image result for quizlet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137" y="557073"/>
            <a:ext cx="1980000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Image result for sounds of english app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969" y="3469699"/>
            <a:ext cx="1979999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Image result for pocket app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176" y="852157"/>
            <a:ext cx="1980000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Image result for youtube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614" y="3625708"/>
            <a:ext cx="1980000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Image result for english central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67" y="1002638"/>
            <a:ext cx="1980000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Image result for english grammar app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854" y="4301690"/>
            <a:ext cx="1980000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Image result for english grammar app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434" y="4452878"/>
            <a:ext cx="1980000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 descr="Related image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578" y="2403435"/>
            <a:ext cx="1970000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0" name="Picture 46" descr="Image result for english grammar app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460" y="4301690"/>
            <a:ext cx="2192388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2" name="Picture 48" descr="Image result for english vocabulary app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208" y="3508846"/>
            <a:ext cx="1980000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4" name="Picture 50" descr="Image result for english vocabulary app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998" y="8110502"/>
            <a:ext cx="1980000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8" name="Picture 54" descr="Related image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7972" y="4999869"/>
            <a:ext cx="1980000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4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8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15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25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75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25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7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9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1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3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04664"/>
            <a:ext cx="8305800" cy="5976664"/>
          </a:xfrm>
        </p:spPr>
        <p:txBody>
          <a:bodyPr/>
          <a:lstStyle/>
          <a:p>
            <a:pPr marL="0" indent="0">
              <a:buNone/>
            </a:pPr>
            <a:r>
              <a:rPr lang="en-GB" sz="3200" dirty="0">
                <a:solidFill>
                  <a:srgbClr val="002060"/>
                </a:solidFill>
              </a:rPr>
              <a:t>Resources for planning a class</a:t>
            </a:r>
          </a:p>
          <a:p>
            <a:pPr marL="914400" lvl="1" indent="-571500">
              <a:buFont typeface="+mj-lt"/>
              <a:buAutoNum type="romanUcPeriod"/>
            </a:pPr>
            <a:r>
              <a:rPr lang="en-GB" sz="2800" dirty="0">
                <a:solidFill>
                  <a:schemeClr val="accent6">
                    <a:lumMod val="75000"/>
                  </a:schemeClr>
                </a:solidFill>
              </a:rPr>
              <a:t>Compleat Lexical Tutor</a:t>
            </a:r>
          </a:p>
          <a:p>
            <a:pPr marL="914400" lvl="1" indent="-571500">
              <a:buFont typeface="+mj-lt"/>
              <a:buAutoNum type="romanUcPeriod"/>
            </a:pPr>
            <a:r>
              <a:rPr lang="en-GB" sz="2800" dirty="0">
                <a:solidFill>
                  <a:schemeClr val="accent6">
                    <a:lumMod val="75000"/>
                  </a:schemeClr>
                </a:solidFill>
              </a:rPr>
              <a:t>AWL highlighter</a:t>
            </a:r>
          </a:p>
          <a:p>
            <a:pPr marL="0" indent="0">
              <a:buNone/>
            </a:pPr>
            <a:endParaRPr lang="en-GB" sz="32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3200" dirty="0">
                <a:solidFill>
                  <a:srgbClr val="002060"/>
                </a:solidFill>
              </a:rPr>
              <a:t>Resources to use in class</a:t>
            </a:r>
          </a:p>
          <a:p>
            <a:pPr marL="342900" indent="-342900">
              <a:buFont typeface="+mj-lt"/>
              <a:buAutoNum type="arabicPeriod"/>
            </a:pPr>
            <a:endParaRPr lang="en-GB" sz="32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GB" sz="32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3200" dirty="0">
                <a:solidFill>
                  <a:srgbClr val="002060"/>
                </a:solidFill>
              </a:rPr>
              <a:t>Resources for students to use independently</a:t>
            </a:r>
          </a:p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342900" indent="-342900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4844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04664"/>
            <a:ext cx="8305800" cy="5976664"/>
          </a:xfrm>
        </p:spPr>
        <p:txBody>
          <a:bodyPr/>
          <a:lstStyle/>
          <a:p>
            <a:pPr marL="0" indent="0">
              <a:buNone/>
            </a:pPr>
            <a:r>
              <a:rPr lang="en-GB" sz="3200" dirty="0">
                <a:solidFill>
                  <a:srgbClr val="002060"/>
                </a:solidFill>
              </a:rPr>
              <a:t>Resources for planning a class</a:t>
            </a:r>
          </a:p>
          <a:p>
            <a:pPr marL="914400" lvl="1" indent="-571500">
              <a:buFont typeface="+mj-lt"/>
              <a:buAutoNum type="romanUcPeriod"/>
            </a:pPr>
            <a:r>
              <a:rPr lang="en-GB" sz="2800" dirty="0">
                <a:solidFill>
                  <a:schemeClr val="accent6">
                    <a:lumMod val="75000"/>
                  </a:schemeClr>
                </a:solidFill>
              </a:rPr>
              <a:t>Compleat Lexical Tutor</a:t>
            </a:r>
          </a:p>
          <a:p>
            <a:pPr marL="914400" lvl="1" indent="-571500">
              <a:buFont typeface="+mj-lt"/>
              <a:buAutoNum type="romanUcPeriod"/>
            </a:pPr>
            <a:r>
              <a:rPr lang="en-GB" sz="2800" dirty="0">
                <a:solidFill>
                  <a:schemeClr val="accent6">
                    <a:lumMod val="75000"/>
                  </a:schemeClr>
                </a:solidFill>
              </a:rPr>
              <a:t>AWL highlighter</a:t>
            </a:r>
          </a:p>
          <a:p>
            <a:pPr marL="0" indent="0">
              <a:buNone/>
            </a:pPr>
            <a:endParaRPr lang="en-GB" sz="32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3200" b="1" dirty="0">
                <a:solidFill>
                  <a:srgbClr val="002060"/>
                </a:solidFill>
              </a:rPr>
              <a:t>Resources to use in class</a:t>
            </a:r>
          </a:p>
          <a:p>
            <a:pPr marL="342900" indent="-342900">
              <a:buFont typeface="+mj-lt"/>
              <a:buAutoNum type="arabicPeriod"/>
            </a:pPr>
            <a:endParaRPr lang="en-GB" sz="32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GB" sz="32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3200" dirty="0">
                <a:solidFill>
                  <a:srgbClr val="002060"/>
                </a:solidFill>
              </a:rPr>
              <a:t>Resources for students to use independently</a:t>
            </a:r>
          </a:p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342900" indent="-342900">
              <a:buFont typeface="+mj-lt"/>
              <a:buAutoNum type="arabicPeriod"/>
            </a:pPr>
            <a:endParaRPr lang="en-GB" dirty="0"/>
          </a:p>
        </p:txBody>
      </p:sp>
      <p:sp>
        <p:nvSpPr>
          <p:cNvPr id="4" name="Rectangle: Rounded Corners 1"/>
          <p:cNvSpPr/>
          <p:nvPr/>
        </p:nvSpPr>
        <p:spPr>
          <a:xfrm>
            <a:off x="251520" y="2204864"/>
            <a:ext cx="4536504" cy="864096"/>
          </a:xfrm>
          <a:prstGeom prst="round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7014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32656"/>
            <a:ext cx="8305800" cy="61206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3200" b="1" dirty="0">
                <a:solidFill>
                  <a:srgbClr val="002060"/>
                </a:solidFill>
              </a:rPr>
              <a:t>Word-Part Knowledge</a:t>
            </a:r>
          </a:p>
          <a:p>
            <a:pPr marL="0" indent="0">
              <a:buNone/>
            </a:pPr>
            <a:endParaRPr lang="en-GB" sz="2000" b="1" dirty="0"/>
          </a:p>
          <a:p>
            <a:pPr marL="0" indent="0">
              <a:buNone/>
              <a:tabLst>
                <a:tab pos="2236788" algn="l"/>
              </a:tabLst>
            </a:pPr>
            <a:r>
              <a:rPr lang="en-GB" sz="2800" dirty="0">
                <a:solidFill>
                  <a:schemeClr val="accent6">
                    <a:lumMod val="50000"/>
                  </a:schemeClr>
                </a:solidFill>
              </a:rPr>
              <a:t>Finding:</a:t>
            </a:r>
          </a:p>
          <a:p>
            <a:pPr marL="0" indent="0">
              <a:buNone/>
              <a:tabLst>
                <a:tab pos="2236788" algn="l"/>
              </a:tabLst>
            </a:pPr>
            <a:r>
              <a:rPr lang="en-GB" sz="2600" dirty="0">
                <a:solidFill>
                  <a:srgbClr val="002060"/>
                </a:solidFill>
              </a:rPr>
              <a:t>Students need a very large vocabulary to read ungraded texts.</a:t>
            </a:r>
          </a:p>
          <a:p>
            <a:pPr marL="0" indent="0">
              <a:buNone/>
              <a:tabLst>
                <a:tab pos="1344613" algn="l"/>
                <a:tab pos="2066925" algn="l"/>
              </a:tabLst>
            </a:pPr>
            <a:endParaRPr lang="en-GB" dirty="0"/>
          </a:p>
          <a:p>
            <a:pPr marL="0" indent="0">
              <a:buNone/>
              <a:tabLst>
                <a:tab pos="1344613" algn="l"/>
                <a:tab pos="2066925" algn="l"/>
              </a:tabLst>
            </a:pPr>
            <a:r>
              <a:rPr lang="en-GB" sz="2800" dirty="0">
                <a:solidFill>
                  <a:schemeClr val="accent6">
                    <a:lumMod val="50000"/>
                  </a:schemeClr>
                </a:solidFill>
              </a:rPr>
              <a:t>Examples:</a:t>
            </a:r>
            <a:r>
              <a:rPr lang="en-GB" dirty="0"/>
              <a:t>	</a:t>
            </a:r>
          </a:p>
          <a:p>
            <a:pPr marL="0" indent="0">
              <a:buNone/>
              <a:tabLst>
                <a:tab pos="1344613" algn="l"/>
                <a:tab pos="2066925" algn="l"/>
              </a:tabLst>
            </a:pPr>
            <a:r>
              <a:rPr lang="en-GB" sz="2600" dirty="0">
                <a:solidFill>
                  <a:srgbClr val="002060"/>
                </a:solidFill>
              </a:rPr>
              <a:t>Nation, 2006; Adolphs &amp; Schmitt, 2003.</a:t>
            </a:r>
          </a:p>
          <a:p>
            <a:pPr marL="0" indent="0">
              <a:buNone/>
              <a:tabLst>
                <a:tab pos="1344613" algn="l"/>
                <a:tab pos="2066925" algn="l"/>
              </a:tabLst>
            </a:pPr>
            <a:endParaRPr lang="en-GB" dirty="0"/>
          </a:p>
          <a:p>
            <a:pPr marL="0" indent="0">
              <a:buNone/>
              <a:tabLst>
                <a:tab pos="1344613" algn="l"/>
                <a:tab pos="2066925" algn="l"/>
              </a:tabLst>
            </a:pPr>
            <a:r>
              <a:rPr lang="en-GB" sz="2800" dirty="0">
                <a:solidFill>
                  <a:schemeClr val="accent6">
                    <a:lumMod val="50000"/>
                  </a:schemeClr>
                </a:solidFill>
              </a:rPr>
              <a:t>Action:</a:t>
            </a:r>
            <a:r>
              <a:rPr lang="en-GB" dirty="0"/>
              <a:t>	</a:t>
            </a:r>
          </a:p>
          <a:p>
            <a:pPr marL="0" indent="0">
              <a:buNone/>
              <a:tabLst>
                <a:tab pos="1344613" algn="l"/>
                <a:tab pos="2066925" algn="l"/>
              </a:tabLst>
            </a:pPr>
            <a:r>
              <a:rPr lang="en-GB" sz="2600" dirty="0">
                <a:solidFill>
                  <a:srgbClr val="002060"/>
                </a:solidFill>
              </a:rPr>
              <a:t>Encourage vocabulary discovery strategies</a:t>
            </a:r>
          </a:p>
          <a:p>
            <a:pPr marL="0" indent="0">
              <a:buNone/>
              <a:tabLst>
                <a:tab pos="1344613" algn="l"/>
                <a:tab pos="2066925" algn="l"/>
              </a:tabLst>
            </a:pPr>
            <a:r>
              <a:rPr lang="en-GB" dirty="0"/>
              <a:t> </a:t>
            </a:r>
          </a:p>
          <a:p>
            <a:pPr marL="0" indent="0">
              <a:buNone/>
              <a:tabLst>
                <a:tab pos="1344613" algn="l"/>
                <a:tab pos="2066925" algn="l"/>
              </a:tabLst>
            </a:pPr>
            <a:endParaRPr lang="en-GB" u="sng" dirty="0"/>
          </a:p>
          <a:p>
            <a:pPr marL="0" indent="0">
              <a:buNone/>
              <a:tabLst>
                <a:tab pos="1344613" algn="l"/>
                <a:tab pos="2066925" algn="l"/>
              </a:tabLst>
            </a:pPr>
            <a:r>
              <a:rPr lang="en-GB" sz="3200" dirty="0">
                <a:solidFill>
                  <a:srgbClr val="002060"/>
                </a:solidFill>
              </a:rPr>
              <a:t>www.affixes.org</a:t>
            </a:r>
          </a:p>
        </p:txBody>
      </p:sp>
    </p:spTree>
    <p:extLst>
      <p:ext uri="{BB962C8B-B14F-4D97-AF65-F5344CB8AC3E}">
        <p14:creationId xmlns:p14="http://schemas.microsoft.com/office/powerpoint/2010/main" val="19800743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404664"/>
            <a:ext cx="6192688" cy="3754160"/>
          </a:xfrm>
          <a:prstGeom prst="rect">
            <a:avLst/>
          </a:prstGeom>
          <a:ln w="5715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728" y="4437112"/>
            <a:ext cx="6835592" cy="2232248"/>
          </a:xfrm>
          <a:prstGeom prst="rect">
            <a:avLst/>
          </a:prstGeom>
          <a:ln w="5715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8" name="Group 7"/>
          <p:cNvGrpSpPr/>
          <p:nvPr/>
        </p:nvGrpSpPr>
        <p:grpSpPr>
          <a:xfrm>
            <a:off x="852514" y="2700610"/>
            <a:ext cx="983182" cy="2888630"/>
            <a:chOff x="467544" y="3212976"/>
            <a:chExt cx="561818" cy="2448272"/>
          </a:xfrm>
        </p:grpSpPr>
        <p:cxnSp>
          <p:nvCxnSpPr>
            <p:cNvPr id="9" name="Straight Connector 8"/>
            <p:cNvCxnSpPr/>
            <p:nvPr/>
          </p:nvCxnSpPr>
          <p:spPr>
            <a:xfrm flipH="1">
              <a:off x="467545" y="3212976"/>
              <a:ext cx="123442" cy="0"/>
            </a:xfrm>
            <a:prstGeom prst="line">
              <a:avLst/>
            </a:prstGeom>
            <a:ln w="762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467544" y="3212976"/>
              <a:ext cx="0" cy="2448272"/>
            </a:xfrm>
            <a:prstGeom prst="line">
              <a:avLst/>
            </a:prstGeom>
            <a:ln w="762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467544" y="5661248"/>
              <a:ext cx="561818" cy="0"/>
            </a:xfrm>
            <a:prstGeom prst="straightConnector1">
              <a:avLst/>
            </a:prstGeom>
            <a:ln w="76200">
              <a:solidFill>
                <a:schemeClr val="accent6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182893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404664"/>
            <a:ext cx="6192688" cy="3754160"/>
          </a:xfrm>
          <a:prstGeom prst="rect">
            <a:avLst/>
          </a:prstGeom>
          <a:ln w="5715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8" name="Group 7"/>
          <p:cNvGrpSpPr/>
          <p:nvPr/>
        </p:nvGrpSpPr>
        <p:grpSpPr>
          <a:xfrm>
            <a:off x="852514" y="1916832"/>
            <a:ext cx="1343222" cy="3672408"/>
            <a:chOff x="467544" y="3212976"/>
            <a:chExt cx="767555" cy="2448272"/>
          </a:xfrm>
        </p:grpSpPr>
        <p:cxnSp>
          <p:nvCxnSpPr>
            <p:cNvPr id="9" name="Straight Connector 8"/>
            <p:cNvCxnSpPr/>
            <p:nvPr/>
          </p:nvCxnSpPr>
          <p:spPr>
            <a:xfrm flipH="1">
              <a:off x="467545" y="3212976"/>
              <a:ext cx="123442" cy="0"/>
            </a:xfrm>
            <a:prstGeom prst="line">
              <a:avLst/>
            </a:prstGeom>
            <a:ln w="762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467544" y="3212976"/>
              <a:ext cx="0" cy="2448272"/>
            </a:xfrm>
            <a:prstGeom prst="line">
              <a:avLst/>
            </a:prstGeom>
            <a:ln w="762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467544" y="5661248"/>
              <a:ext cx="767555" cy="0"/>
            </a:xfrm>
            <a:prstGeom prst="straightConnector1">
              <a:avLst/>
            </a:prstGeom>
            <a:ln w="76200">
              <a:solidFill>
                <a:schemeClr val="accent6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9752" y="4581128"/>
            <a:ext cx="4247519" cy="1967272"/>
          </a:xfrm>
          <a:prstGeom prst="rect">
            <a:avLst/>
          </a:prstGeom>
          <a:ln w="5715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97984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404664"/>
            <a:ext cx="6835592" cy="2232248"/>
          </a:xfrm>
          <a:prstGeom prst="rect">
            <a:avLst/>
          </a:prstGeom>
          <a:ln w="5715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800" y="3645024"/>
            <a:ext cx="5838825" cy="2457450"/>
          </a:xfrm>
          <a:prstGeom prst="rect">
            <a:avLst/>
          </a:prstGeom>
          <a:ln w="5715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8" name="Group 7"/>
          <p:cNvGrpSpPr/>
          <p:nvPr/>
        </p:nvGrpSpPr>
        <p:grpSpPr>
          <a:xfrm>
            <a:off x="755576" y="1520788"/>
            <a:ext cx="1800200" cy="2340260"/>
            <a:chOff x="467544" y="3212976"/>
            <a:chExt cx="1028685" cy="2448272"/>
          </a:xfrm>
        </p:grpSpPr>
        <p:cxnSp>
          <p:nvCxnSpPr>
            <p:cNvPr id="9" name="Straight Connector 8"/>
            <p:cNvCxnSpPr/>
            <p:nvPr/>
          </p:nvCxnSpPr>
          <p:spPr>
            <a:xfrm flipH="1">
              <a:off x="467545" y="3212976"/>
              <a:ext cx="123442" cy="0"/>
            </a:xfrm>
            <a:prstGeom prst="line">
              <a:avLst/>
            </a:prstGeom>
            <a:ln w="762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467544" y="3212976"/>
              <a:ext cx="0" cy="2448272"/>
            </a:xfrm>
            <a:prstGeom prst="line">
              <a:avLst/>
            </a:prstGeom>
            <a:ln w="762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467544" y="5661248"/>
              <a:ext cx="1028685" cy="0"/>
            </a:xfrm>
            <a:prstGeom prst="straightConnector1">
              <a:avLst/>
            </a:prstGeom>
            <a:ln w="76200">
              <a:solidFill>
                <a:schemeClr val="accent6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72819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32656"/>
            <a:ext cx="8305800" cy="61206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3200" b="1" dirty="0">
                <a:solidFill>
                  <a:srgbClr val="002060"/>
                </a:solidFill>
              </a:rPr>
              <a:t>Use corpora for deeper aspects of word knowledge</a:t>
            </a:r>
          </a:p>
          <a:p>
            <a:pPr marL="0" indent="0">
              <a:buNone/>
              <a:tabLst>
                <a:tab pos="2066925" algn="l"/>
              </a:tabLst>
            </a:pPr>
            <a:endParaRPr lang="en-GB" i="1" dirty="0"/>
          </a:p>
          <a:p>
            <a:pPr marL="0" indent="0">
              <a:buNone/>
              <a:tabLst>
                <a:tab pos="2236788" algn="l"/>
              </a:tabLst>
            </a:pPr>
            <a:r>
              <a:rPr lang="en-GB" sz="2800" dirty="0">
                <a:solidFill>
                  <a:schemeClr val="accent6">
                    <a:lumMod val="50000"/>
                  </a:schemeClr>
                </a:solidFill>
              </a:rPr>
              <a:t>Finding:</a:t>
            </a:r>
            <a:endParaRPr lang="en-GB" dirty="0"/>
          </a:p>
          <a:p>
            <a:pPr marL="0" indent="0">
              <a:buNone/>
              <a:tabLst>
                <a:tab pos="2236788" algn="l"/>
              </a:tabLst>
            </a:pPr>
            <a:r>
              <a:rPr lang="en-GB" sz="2600" dirty="0">
                <a:solidFill>
                  <a:srgbClr val="002060"/>
                </a:solidFill>
              </a:rPr>
              <a:t>Context can foster the development of collocation, colligation, and formulaic sequences.</a:t>
            </a:r>
          </a:p>
          <a:p>
            <a:pPr marL="0" indent="0">
              <a:buNone/>
              <a:tabLst>
                <a:tab pos="1344613" algn="l"/>
                <a:tab pos="2066925" algn="l"/>
              </a:tabLst>
            </a:pPr>
            <a:endParaRPr lang="en-GB" dirty="0"/>
          </a:p>
          <a:p>
            <a:pPr marL="0" indent="0">
              <a:buNone/>
              <a:tabLst>
                <a:tab pos="1344613" algn="l"/>
                <a:tab pos="2066925" algn="l"/>
              </a:tabLst>
            </a:pPr>
            <a:r>
              <a:rPr lang="en-GB" sz="2800" dirty="0">
                <a:solidFill>
                  <a:schemeClr val="accent6">
                    <a:lumMod val="50000"/>
                  </a:schemeClr>
                </a:solidFill>
              </a:rPr>
              <a:t>Example(s):</a:t>
            </a:r>
            <a:r>
              <a:rPr lang="en-GB" dirty="0"/>
              <a:t>	</a:t>
            </a:r>
          </a:p>
          <a:p>
            <a:pPr marL="0" indent="0">
              <a:buNone/>
              <a:tabLst>
                <a:tab pos="1344613" algn="l"/>
                <a:tab pos="2066925" algn="l"/>
              </a:tabLst>
            </a:pPr>
            <a:r>
              <a:rPr lang="en-GB" sz="2600" dirty="0">
                <a:solidFill>
                  <a:srgbClr val="002060"/>
                </a:solidFill>
              </a:rPr>
              <a:t>Rezaee </a:t>
            </a:r>
            <a:r>
              <a:rPr lang="en-GB" sz="2600" i="1" dirty="0">
                <a:solidFill>
                  <a:srgbClr val="002060"/>
                </a:solidFill>
              </a:rPr>
              <a:t>et al., </a:t>
            </a:r>
            <a:r>
              <a:rPr lang="en-GB" sz="2600" dirty="0">
                <a:solidFill>
                  <a:srgbClr val="002060"/>
                </a:solidFill>
              </a:rPr>
              <a:t>2015.</a:t>
            </a:r>
            <a:r>
              <a:rPr lang="en-GB" dirty="0"/>
              <a:t> </a:t>
            </a:r>
          </a:p>
          <a:p>
            <a:pPr marL="0" indent="0">
              <a:buNone/>
              <a:tabLst>
                <a:tab pos="1344613" algn="l"/>
                <a:tab pos="2066925" algn="l"/>
              </a:tabLst>
            </a:pPr>
            <a:endParaRPr lang="en-GB" dirty="0"/>
          </a:p>
          <a:p>
            <a:pPr marL="0" indent="0">
              <a:buNone/>
              <a:tabLst>
                <a:tab pos="1344613" algn="l"/>
                <a:tab pos="2066925" algn="l"/>
              </a:tabLst>
            </a:pPr>
            <a:r>
              <a:rPr lang="en-GB" sz="2800" dirty="0">
                <a:solidFill>
                  <a:schemeClr val="accent6">
                    <a:lumMod val="50000"/>
                  </a:schemeClr>
                </a:solidFill>
              </a:rPr>
              <a:t>Action:</a:t>
            </a:r>
            <a:r>
              <a:rPr lang="en-GB" dirty="0"/>
              <a:t>	</a:t>
            </a:r>
          </a:p>
          <a:p>
            <a:pPr marL="0" indent="0">
              <a:buNone/>
              <a:tabLst>
                <a:tab pos="1344613" algn="l"/>
                <a:tab pos="2066925" algn="l"/>
              </a:tabLst>
            </a:pPr>
            <a:r>
              <a:rPr lang="en-GB" sz="2600" dirty="0">
                <a:solidFill>
                  <a:srgbClr val="002060"/>
                </a:solidFill>
              </a:rPr>
              <a:t>Use corpora to explore lexical patterning</a:t>
            </a:r>
          </a:p>
          <a:p>
            <a:pPr marL="0" indent="0">
              <a:buNone/>
              <a:tabLst>
                <a:tab pos="1344613" algn="l"/>
                <a:tab pos="2066925" algn="l"/>
              </a:tabLst>
            </a:pPr>
            <a:r>
              <a:rPr lang="en-GB" dirty="0"/>
              <a:t> </a:t>
            </a:r>
            <a:endParaRPr lang="en-GB" u="sng" dirty="0"/>
          </a:p>
          <a:p>
            <a:pPr marL="0" indent="0">
              <a:buNone/>
              <a:tabLst>
                <a:tab pos="1344613" algn="l"/>
                <a:tab pos="2066925" algn="l"/>
              </a:tabLst>
            </a:pPr>
            <a:r>
              <a:rPr lang="en-GB" sz="3200" dirty="0">
                <a:solidFill>
                  <a:srgbClr val="002060"/>
                </a:solidFill>
              </a:rPr>
              <a:t>http://flax.nzdl.org/greenstone3/flax</a:t>
            </a:r>
            <a:r>
              <a:rPr lang="en-GB" dirty="0">
                <a:solidFill>
                  <a:srgbClr val="00206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270786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56" y="88549"/>
            <a:ext cx="8892488" cy="4348563"/>
          </a:xfrm>
          <a:prstGeom prst="rect">
            <a:avLst/>
          </a:prstGeom>
          <a:ln w="57150" cap="sq">
            <a:solidFill>
              <a:srgbClr val="004D7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05796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660" y="580349"/>
            <a:ext cx="8280000" cy="1293750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660" y="2356483"/>
            <a:ext cx="8280000" cy="1328052"/>
          </a:xfrm>
          <a:prstGeom prst="rect">
            <a:avLst/>
          </a:prstGeom>
          <a:ln w="57150">
            <a:solidFill>
              <a:srgbClr val="004D75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607" y="4166920"/>
            <a:ext cx="8280000" cy="1922388"/>
          </a:xfrm>
          <a:prstGeom prst="rect">
            <a:avLst/>
          </a:prstGeom>
          <a:ln w="57150">
            <a:solidFill>
              <a:srgbClr val="004D75"/>
            </a:solidFill>
          </a:ln>
        </p:spPr>
      </p:pic>
    </p:spTree>
    <p:extLst>
      <p:ext uri="{BB962C8B-B14F-4D97-AF65-F5344CB8AC3E}">
        <p14:creationId xmlns:p14="http://schemas.microsoft.com/office/powerpoint/2010/main" val="17871282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666" y="88549"/>
            <a:ext cx="8262668" cy="4040571"/>
          </a:xfrm>
          <a:prstGeom prst="rect">
            <a:avLst/>
          </a:prstGeom>
          <a:ln w="57150" cap="sq">
            <a:solidFill>
              <a:srgbClr val="004D7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3928" y="4437112"/>
            <a:ext cx="4541794" cy="2229939"/>
          </a:xfrm>
          <a:prstGeom prst="rect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</p:pic>
      <p:grpSp>
        <p:nvGrpSpPr>
          <p:cNvPr id="4" name="Group 3"/>
          <p:cNvGrpSpPr/>
          <p:nvPr/>
        </p:nvGrpSpPr>
        <p:grpSpPr>
          <a:xfrm>
            <a:off x="2843808" y="3284984"/>
            <a:ext cx="1944215" cy="1332148"/>
            <a:chOff x="467544" y="3212976"/>
            <a:chExt cx="1748764" cy="2448272"/>
          </a:xfrm>
        </p:grpSpPr>
        <p:cxnSp>
          <p:nvCxnSpPr>
            <p:cNvPr id="5" name="Straight Connector 4"/>
            <p:cNvCxnSpPr/>
            <p:nvPr/>
          </p:nvCxnSpPr>
          <p:spPr>
            <a:xfrm flipH="1">
              <a:off x="467545" y="3212976"/>
              <a:ext cx="1748763" cy="0"/>
            </a:xfrm>
            <a:prstGeom prst="line">
              <a:avLst/>
            </a:prstGeom>
            <a:ln w="762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467544" y="3212976"/>
              <a:ext cx="0" cy="2448272"/>
            </a:xfrm>
            <a:prstGeom prst="line">
              <a:avLst/>
            </a:prstGeom>
            <a:ln w="762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467544" y="5661248"/>
              <a:ext cx="841998" cy="0"/>
            </a:xfrm>
            <a:prstGeom prst="straightConnector1">
              <a:avLst/>
            </a:prstGeom>
            <a:ln w="76200">
              <a:solidFill>
                <a:schemeClr val="accent6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36547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426128"/>
            <a:ext cx="6381750" cy="16097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3877438"/>
            <a:ext cx="6124575" cy="800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1760" y="4725144"/>
            <a:ext cx="6076950" cy="9620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7217" y="1245163"/>
            <a:ext cx="6372225" cy="1524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059" y="1705298"/>
            <a:ext cx="5991225" cy="10287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90800" y="2492896"/>
            <a:ext cx="6019800" cy="9334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516301">
            <a:off x="269986" y="4288041"/>
            <a:ext cx="5724525" cy="8001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763214">
            <a:off x="2929748" y="1123170"/>
            <a:ext cx="5977756" cy="82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18627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BCDB1B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6600.2766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3528" y="548680"/>
            <a:ext cx="8539039" cy="664840"/>
          </a:xfrm>
          <a:prstGeom prst="rect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405" y="1980530"/>
            <a:ext cx="8073883" cy="2514604"/>
          </a:xfrm>
          <a:prstGeom prst="rect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560" y="5301208"/>
            <a:ext cx="8431575" cy="1173857"/>
          </a:xfrm>
          <a:prstGeom prst="rect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</p:pic>
      <p:grpSp>
        <p:nvGrpSpPr>
          <p:cNvPr id="7" name="Group 6"/>
          <p:cNvGrpSpPr/>
          <p:nvPr/>
        </p:nvGrpSpPr>
        <p:grpSpPr>
          <a:xfrm>
            <a:off x="323528" y="1259142"/>
            <a:ext cx="466877" cy="760452"/>
            <a:chOff x="467544" y="3212976"/>
            <a:chExt cx="841998" cy="2448272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467544" y="3212976"/>
              <a:ext cx="0" cy="2448272"/>
            </a:xfrm>
            <a:prstGeom prst="line">
              <a:avLst/>
            </a:prstGeom>
            <a:ln w="762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467544" y="5661248"/>
              <a:ext cx="841998" cy="0"/>
            </a:xfrm>
            <a:prstGeom prst="straightConnector1">
              <a:avLst/>
            </a:prstGeom>
            <a:ln w="76200">
              <a:solidFill>
                <a:schemeClr val="accent6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107504" y="2636912"/>
            <a:ext cx="1080120" cy="3498834"/>
            <a:chOff x="467544" y="3212976"/>
            <a:chExt cx="971536" cy="2448272"/>
          </a:xfrm>
        </p:grpSpPr>
        <p:cxnSp>
          <p:nvCxnSpPr>
            <p:cNvPr id="12" name="Straight Connector 11"/>
            <p:cNvCxnSpPr/>
            <p:nvPr/>
          </p:nvCxnSpPr>
          <p:spPr>
            <a:xfrm flipH="1">
              <a:off x="467545" y="3212976"/>
              <a:ext cx="971535" cy="0"/>
            </a:xfrm>
            <a:prstGeom prst="line">
              <a:avLst/>
            </a:prstGeom>
            <a:ln w="762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467544" y="3212976"/>
              <a:ext cx="0" cy="2448272"/>
            </a:xfrm>
            <a:prstGeom prst="line">
              <a:avLst/>
            </a:prstGeom>
            <a:ln w="762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467544" y="5661248"/>
              <a:ext cx="404278" cy="0"/>
            </a:xfrm>
            <a:prstGeom prst="straightConnector1">
              <a:avLst/>
            </a:prstGeom>
            <a:ln w="76200">
              <a:solidFill>
                <a:schemeClr val="accent6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: Rounded Corners 1"/>
          <p:cNvSpPr/>
          <p:nvPr/>
        </p:nvSpPr>
        <p:spPr>
          <a:xfrm>
            <a:off x="3707903" y="5085184"/>
            <a:ext cx="5335231" cy="648072"/>
          </a:xfrm>
          <a:prstGeom prst="round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2454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1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BCDB1B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6007" end="6600.2766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3528" y="548680"/>
            <a:ext cx="8539039" cy="664840"/>
          </a:xfrm>
          <a:prstGeom prst="rect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405" y="1980530"/>
            <a:ext cx="8073883" cy="2514604"/>
          </a:xfrm>
          <a:prstGeom prst="rect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560" y="5301208"/>
            <a:ext cx="8431575" cy="1173857"/>
          </a:xfrm>
          <a:prstGeom prst="rect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</p:pic>
      <p:grpSp>
        <p:nvGrpSpPr>
          <p:cNvPr id="7" name="Group 6"/>
          <p:cNvGrpSpPr/>
          <p:nvPr/>
        </p:nvGrpSpPr>
        <p:grpSpPr>
          <a:xfrm>
            <a:off x="323528" y="1259142"/>
            <a:ext cx="466877" cy="760452"/>
            <a:chOff x="467544" y="3212976"/>
            <a:chExt cx="841998" cy="2448272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467544" y="3212976"/>
              <a:ext cx="0" cy="2448272"/>
            </a:xfrm>
            <a:prstGeom prst="line">
              <a:avLst/>
            </a:prstGeom>
            <a:ln w="762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467544" y="5661248"/>
              <a:ext cx="841998" cy="0"/>
            </a:xfrm>
            <a:prstGeom prst="straightConnector1">
              <a:avLst/>
            </a:prstGeom>
            <a:ln w="76200">
              <a:solidFill>
                <a:schemeClr val="accent6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107504" y="2636912"/>
            <a:ext cx="1080120" cy="3498834"/>
            <a:chOff x="467544" y="3212976"/>
            <a:chExt cx="971536" cy="2448272"/>
          </a:xfrm>
        </p:grpSpPr>
        <p:cxnSp>
          <p:nvCxnSpPr>
            <p:cNvPr id="12" name="Straight Connector 11"/>
            <p:cNvCxnSpPr/>
            <p:nvPr/>
          </p:nvCxnSpPr>
          <p:spPr>
            <a:xfrm flipH="1">
              <a:off x="467545" y="3212976"/>
              <a:ext cx="971535" cy="0"/>
            </a:xfrm>
            <a:prstGeom prst="line">
              <a:avLst/>
            </a:prstGeom>
            <a:ln w="762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467544" y="3212976"/>
              <a:ext cx="0" cy="2448272"/>
            </a:xfrm>
            <a:prstGeom prst="line">
              <a:avLst/>
            </a:prstGeom>
            <a:ln w="762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467544" y="5661248"/>
              <a:ext cx="404278" cy="0"/>
            </a:xfrm>
            <a:prstGeom prst="straightConnector1">
              <a:avLst/>
            </a:prstGeom>
            <a:ln w="76200">
              <a:solidFill>
                <a:schemeClr val="accent6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: Rounded Corners 1"/>
          <p:cNvSpPr/>
          <p:nvPr/>
        </p:nvSpPr>
        <p:spPr>
          <a:xfrm>
            <a:off x="3707903" y="5085184"/>
            <a:ext cx="576065" cy="648072"/>
          </a:xfrm>
          <a:prstGeom prst="round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0728379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04664"/>
            <a:ext cx="8305800" cy="5976664"/>
          </a:xfrm>
        </p:spPr>
        <p:txBody>
          <a:bodyPr/>
          <a:lstStyle/>
          <a:p>
            <a:pPr marL="0" indent="0">
              <a:buNone/>
            </a:pPr>
            <a:r>
              <a:rPr lang="en-GB" sz="3200" dirty="0">
                <a:solidFill>
                  <a:srgbClr val="002060"/>
                </a:solidFill>
              </a:rPr>
              <a:t>Resources for planning a class</a:t>
            </a:r>
          </a:p>
          <a:p>
            <a:pPr marL="914400" lvl="1" indent="-571500">
              <a:buFont typeface="+mj-lt"/>
              <a:buAutoNum type="romanUcPeriod"/>
            </a:pPr>
            <a:r>
              <a:rPr lang="en-GB" sz="2800" dirty="0">
                <a:solidFill>
                  <a:schemeClr val="accent6">
                    <a:lumMod val="50000"/>
                  </a:schemeClr>
                </a:solidFill>
              </a:rPr>
              <a:t>Compleat Lexical Tutor</a:t>
            </a:r>
          </a:p>
          <a:p>
            <a:pPr marL="914400" lvl="1" indent="-571500">
              <a:buFont typeface="+mj-lt"/>
              <a:buAutoNum type="romanUcPeriod"/>
            </a:pPr>
            <a:r>
              <a:rPr lang="en-GB" sz="2800" dirty="0">
                <a:solidFill>
                  <a:schemeClr val="accent6">
                    <a:lumMod val="50000"/>
                  </a:schemeClr>
                </a:solidFill>
              </a:rPr>
              <a:t>AWL highlighter</a:t>
            </a:r>
          </a:p>
          <a:p>
            <a:pPr marL="0" indent="0">
              <a:buNone/>
            </a:pPr>
            <a:endParaRPr lang="en-GB" sz="32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3200" dirty="0">
                <a:solidFill>
                  <a:srgbClr val="002060"/>
                </a:solidFill>
              </a:rPr>
              <a:t>Resources to use in class</a:t>
            </a:r>
          </a:p>
          <a:p>
            <a:pPr marL="914400" lvl="1" indent="-571500">
              <a:buFont typeface="+mj-lt"/>
              <a:buAutoNum type="romanUcPeriod"/>
            </a:pPr>
            <a:r>
              <a:rPr lang="en-GB" sz="2800" dirty="0">
                <a:solidFill>
                  <a:schemeClr val="accent6">
                    <a:lumMod val="50000"/>
                  </a:schemeClr>
                </a:solidFill>
              </a:rPr>
              <a:t>affixes.org</a:t>
            </a:r>
          </a:p>
          <a:p>
            <a:pPr marL="914400" lvl="1" indent="-571500">
              <a:buFont typeface="+mj-lt"/>
              <a:buAutoNum type="romanUcPeriod"/>
            </a:pPr>
            <a:r>
              <a:rPr lang="en-GB" sz="2800" dirty="0">
                <a:solidFill>
                  <a:schemeClr val="accent6">
                    <a:lumMod val="50000"/>
                  </a:schemeClr>
                </a:solidFill>
              </a:rPr>
              <a:t>FLAX</a:t>
            </a:r>
          </a:p>
          <a:p>
            <a:pPr marL="0" indent="0">
              <a:buNone/>
            </a:pPr>
            <a:endParaRPr lang="en-GB" sz="32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3200" dirty="0">
                <a:solidFill>
                  <a:srgbClr val="002060"/>
                </a:solidFill>
              </a:rPr>
              <a:t>Resources for students to use independently</a:t>
            </a:r>
          </a:p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342900" indent="-342900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24256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04664"/>
            <a:ext cx="8305800" cy="5976664"/>
          </a:xfrm>
        </p:spPr>
        <p:txBody>
          <a:bodyPr/>
          <a:lstStyle/>
          <a:p>
            <a:pPr marL="0" indent="0">
              <a:buNone/>
            </a:pPr>
            <a:r>
              <a:rPr lang="en-GB" sz="3200" dirty="0">
                <a:solidFill>
                  <a:srgbClr val="002060"/>
                </a:solidFill>
              </a:rPr>
              <a:t>Resources for planning a class</a:t>
            </a:r>
          </a:p>
          <a:p>
            <a:pPr marL="914400" lvl="1" indent="-571500">
              <a:buFont typeface="+mj-lt"/>
              <a:buAutoNum type="romanUcPeriod"/>
            </a:pPr>
            <a:r>
              <a:rPr lang="en-GB" sz="2800" dirty="0">
                <a:solidFill>
                  <a:schemeClr val="accent6">
                    <a:lumMod val="50000"/>
                  </a:schemeClr>
                </a:solidFill>
              </a:rPr>
              <a:t>Compleat Lexical Tutor</a:t>
            </a:r>
          </a:p>
          <a:p>
            <a:pPr marL="914400" lvl="1" indent="-571500">
              <a:buFont typeface="+mj-lt"/>
              <a:buAutoNum type="romanUcPeriod"/>
            </a:pPr>
            <a:r>
              <a:rPr lang="en-GB" sz="2800" dirty="0">
                <a:solidFill>
                  <a:schemeClr val="accent6">
                    <a:lumMod val="50000"/>
                  </a:schemeClr>
                </a:solidFill>
              </a:rPr>
              <a:t>AWL highlighter</a:t>
            </a:r>
          </a:p>
          <a:p>
            <a:pPr marL="0" indent="0">
              <a:buNone/>
            </a:pPr>
            <a:endParaRPr lang="en-GB" sz="32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3200" dirty="0">
                <a:solidFill>
                  <a:srgbClr val="002060"/>
                </a:solidFill>
              </a:rPr>
              <a:t>Resources to use in class</a:t>
            </a:r>
          </a:p>
          <a:p>
            <a:pPr marL="914400" lvl="1" indent="-571500">
              <a:buFont typeface="+mj-lt"/>
              <a:buAutoNum type="romanUcPeriod"/>
            </a:pPr>
            <a:r>
              <a:rPr lang="en-GB" sz="2800" dirty="0">
                <a:solidFill>
                  <a:schemeClr val="accent6">
                    <a:lumMod val="50000"/>
                  </a:schemeClr>
                </a:solidFill>
              </a:rPr>
              <a:t>affixes.org</a:t>
            </a:r>
          </a:p>
          <a:p>
            <a:pPr marL="914400" lvl="1" indent="-571500">
              <a:buFont typeface="+mj-lt"/>
              <a:buAutoNum type="romanUcPeriod"/>
            </a:pPr>
            <a:r>
              <a:rPr lang="en-GB" sz="2800" dirty="0">
                <a:solidFill>
                  <a:schemeClr val="accent6">
                    <a:lumMod val="50000"/>
                  </a:schemeClr>
                </a:solidFill>
              </a:rPr>
              <a:t>FLAX</a:t>
            </a:r>
          </a:p>
          <a:p>
            <a:pPr marL="0" indent="0">
              <a:buNone/>
            </a:pPr>
            <a:endParaRPr lang="en-GB" sz="32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3200" b="1" dirty="0">
                <a:solidFill>
                  <a:srgbClr val="002060"/>
                </a:solidFill>
              </a:rPr>
              <a:t>Resources for students to use independently</a:t>
            </a:r>
          </a:p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342900" indent="-342900">
              <a:buFont typeface="+mj-lt"/>
              <a:buAutoNum type="arabicPeriod"/>
            </a:pPr>
            <a:endParaRPr lang="en-GB" dirty="0"/>
          </a:p>
        </p:txBody>
      </p:sp>
      <p:sp>
        <p:nvSpPr>
          <p:cNvPr id="4" name="Rectangle: Rounded Corners 1"/>
          <p:cNvSpPr/>
          <p:nvPr/>
        </p:nvSpPr>
        <p:spPr>
          <a:xfrm>
            <a:off x="381000" y="4293096"/>
            <a:ext cx="7719392" cy="648072"/>
          </a:xfrm>
          <a:prstGeom prst="round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02851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04664"/>
            <a:ext cx="8305800" cy="6048672"/>
          </a:xfrm>
        </p:spPr>
        <p:txBody>
          <a:bodyPr/>
          <a:lstStyle/>
          <a:p>
            <a:pPr marL="0" indent="0">
              <a:buNone/>
            </a:pPr>
            <a:r>
              <a:rPr lang="en-GB" sz="3200" b="1" dirty="0">
                <a:solidFill>
                  <a:srgbClr val="002060"/>
                </a:solidFill>
              </a:rPr>
              <a:t>Retrieval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  <a:tabLst>
                <a:tab pos="2239963" algn="l"/>
              </a:tabLst>
            </a:pPr>
            <a:r>
              <a:rPr lang="en-GB" sz="2800" dirty="0">
                <a:solidFill>
                  <a:schemeClr val="accent6">
                    <a:lumMod val="50000"/>
                  </a:schemeClr>
                </a:solidFill>
              </a:rPr>
              <a:t>Finding:</a:t>
            </a:r>
            <a:r>
              <a:rPr lang="en-GB" dirty="0"/>
              <a:t>	</a:t>
            </a:r>
          </a:p>
          <a:p>
            <a:pPr marL="0" indent="0">
              <a:buNone/>
              <a:tabLst>
                <a:tab pos="2239963" algn="l"/>
              </a:tabLst>
            </a:pPr>
            <a:r>
              <a:rPr lang="en-GB" sz="2600" dirty="0">
                <a:solidFill>
                  <a:srgbClr val="002060"/>
                </a:solidFill>
              </a:rPr>
              <a:t>The extent of recycling and retrieval influences the learning and retention of vocabulary.</a:t>
            </a:r>
          </a:p>
          <a:p>
            <a:pPr marL="0" indent="0">
              <a:buNone/>
              <a:tabLst>
                <a:tab pos="1344613" algn="l"/>
                <a:tab pos="2066925" algn="l"/>
              </a:tabLst>
            </a:pPr>
            <a:endParaRPr lang="en-GB" dirty="0"/>
          </a:p>
          <a:p>
            <a:pPr marL="0" indent="0">
              <a:buNone/>
              <a:tabLst>
                <a:tab pos="1344613" algn="l"/>
                <a:tab pos="2066925" algn="l"/>
              </a:tabLst>
            </a:pPr>
            <a:r>
              <a:rPr lang="en-GB" sz="2800" dirty="0">
                <a:solidFill>
                  <a:schemeClr val="accent6">
                    <a:lumMod val="50000"/>
                  </a:schemeClr>
                </a:solidFill>
              </a:rPr>
              <a:t>Examples:</a:t>
            </a:r>
            <a:r>
              <a:rPr lang="en-GB" dirty="0"/>
              <a:t>	</a:t>
            </a:r>
          </a:p>
          <a:p>
            <a:pPr marL="0" indent="0">
              <a:buNone/>
              <a:tabLst>
                <a:tab pos="1344613" algn="l"/>
                <a:tab pos="2066925" algn="l"/>
              </a:tabLst>
            </a:pPr>
            <a:r>
              <a:rPr lang="en-GB" sz="2600" dirty="0">
                <a:solidFill>
                  <a:srgbClr val="002060"/>
                </a:solidFill>
              </a:rPr>
              <a:t>Nakata, 2015; Peters, 2014</a:t>
            </a:r>
          </a:p>
          <a:p>
            <a:pPr marL="0" indent="0">
              <a:buNone/>
              <a:tabLst>
                <a:tab pos="1344613" algn="l"/>
                <a:tab pos="2066925" algn="l"/>
              </a:tabLst>
            </a:pPr>
            <a:endParaRPr lang="en-GB" dirty="0"/>
          </a:p>
          <a:p>
            <a:pPr marL="0" indent="0">
              <a:buNone/>
              <a:tabLst>
                <a:tab pos="1344613" algn="l"/>
                <a:tab pos="2066925" algn="l"/>
              </a:tabLst>
            </a:pPr>
            <a:r>
              <a:rPr lang="en-GB" sz="2800" dirty="0">
                <a:solidFill>
                  <a:schemeClr val="accent6">
                    <a:lumMod val="50000"/>
                  </a:schemeClr>
                </a:solidFill>
              </a:rPr>
              <a:t>Action:</a:t>
            </a:r>
            <a:r>
              <a:rPr lang="en-GB" dirty="0"/>
              <a:t>	</a:t>
            </a:r>
          </a:p>
          <a:p>
            <a:pPr marL="0" indent="0">
              <a:buNone/>
              <a:tabLst>
                <a:tab pos="1344613" algn="l"/>
                <a:tab pos="2066925" algn="l"/>
              </a:tabLst>
            </a:pPr>
            <a:r>
              <a:rPr lang="en-GB" sz="2600" dirty="0">
                <a:solidFill>
                  <a:srgbClr val="002060"/>
                </a:solidFill>
              </a:rPr>
              <a:t>Encourage students to use flashcards</a:t>
            </a:r>
          </a:p>
          <a:p>
            <a:pPr marL="0" indent="0">
              <a:buNone/>
              <a:tabLst>
                <a:tab pos="1344613" algn="l"/>
                <a:tab pos="2066925" algn="l"/>
              </a:tabLst>
            </a:pPr>
            <a:r>
              <a:rPr lang="en-GB" dirty="0"/>
              <a:t> </a:t>
            </a:r>
            <a:endParaRPr lang="en-GB" u="sng" dirty="0"/>
          </a:p>
          <a:p>
            <a:pPr marL="0" indent="0">
              <a:buNone/>
              <a:tabLst>
                <a:tab pos="1344613" algn="l"/>
                <a:tab pos="2066925" algn="l"/>
              </a:tabLst>
            </a:pPr>
            <a:r>
              <a:rPr lang="en-GB" sz="3200" dirty="0">
                <a:solidFill>
                  <a:srgbClr val="002060"/>
                </a:solidFill>
              </a:rPr>
              <a:t>Anki (etc.)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0652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332656"/>
            <a:ext cx="4320480" cy="4063181"/>
          </a:xfrm>
          <a:prstGeom prst="rect">
            <a:avLst/>
          </a:prstGeom>
          <a:ln w="57150">
            <a:solidFill>
              <a:srgbClr val="004D75"/>
            </a:solidFill>
          </a:ln>
        </p:spPr>
      </p:pic>
      <p:pic>
        <p:nvPicPr>
          <p:cNvPr id="7" name="970E3A1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2235" end="4239.0022"/>
                </p14:media>
              </p:ext>
            </p:extLst>
          </p:nvPr>
        </p:nvPicPr>
        <p:blipFill>
          <a:blip r:embed="rId5">
            <a:lum bright="-4000" contrast="-5000"/>
          </a:blip>
          <a:stretch>
            <a:fillRect/>
          </a:stretch>
        </p:blipFill>
        <p:spPr>
          <a:xfrm>
            <a:off x="1547664" y="4581128"/>
            <a:ext cx="7366325" cy="2049760"/>
          </a:xfrm>
          <a:prstGeom prst="rect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</p:pic>
      <p:grpSp>
        <p:nvGrpSpPr>
          <p:cNvPr id="8" name="Group 7"/>
          <p:cNvGrpSpPr/>
          <p:nvPr/>
        </p:nvGrpSpPr>
        <p:grpSpPr>
          <a:xfrm>
            <a:off x="1080787" y="4077072"/>
            <a:ext cx="466877" cy="1408524"/>
            <a:chOff x="467544" y="3212976"/>
            <a:chExt cx="841998" cy="2448272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467544" y="3212976"/>
              <a:ext cx="0" cy="2448272"/>
            </a:xfrm>
            <a:prstGeom prst="line">
              <a:avLst/>
            </a:prstGeom>
            <a:ln w="762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467544" y="5661248"/>
              <a:ext cx="841998" cy="0"/>
            </a:xfrm>
            <a:prstGeom prst="straightConnector1">
              <a:avLst/>
            </a:prstGeom>
            <a:ln w="76200">
              <a:solidFill>
                <a:schemeClr val="accent6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3054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332656"/>
            <a:ext cx="3322461" cy="3888432"/>
          </a:xfrm>
          <a:prstGeom prst="rect">
            <a:avLst/>
          </a:prstGeom>
          <a:ln w="57150">
            <a:solidFill>
              <a:srgbClr val="004D75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6" y="4797152"/>
            <a:ext cx="5709630" cy="1313483"/>
          </a:xfrm>
          <a:prstGeom prst="rect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</p:pic>
      <p:grpSp>
        <p:nvGrpSpPr>
          <p:cNvPr id="5" name="Group 4"/>
          <p:cNvGrpSpPr/>
          <p:nvPr/>
        </p:nvGrpSpPr>
        <p:grpSpPr>
          <a:xfrm>
            <a:off x="2138261" y="4231093"/>
            <a:ext cx="633539" cy="1286139"/>
            <a:chOff x="467544" y="3212976"/>
            <a:chExt cx="1142568" cy="2448272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467544" y="3212976"/>
              <a:ext cx="0" cy="2448272"/>
            </a:xfrm>
            <a:prstGeom prst="line">
              <a:avLst/>
            </a:prstGeom>
            <a:ln w="762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467544" y="5661248"/>
              <a:ext cx="1142568" cy="0"/>
            </a:xfrm>
            <a:prstGeom prst="straightConnector1">
              <a:avLst/>
            </a:prstGeom>
            <a:ln w="76200">
              <a:solidFill>
                <a:schemeClr val="accent6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167387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32656"/>
            <a:ext cx="8305800" cy="6120680"/>
          </a:xfrm>
        </p:spPr>
        <p:txBody>
          <a:bodyPr/>
          <a:lstStyle/>
          <a:p>
            <a:pPr marL="0" indent="0">
              <a:buNone/>
            </a:pPr>
            <a:r>
              <a:rPr lang="en-GB" sz="3200" b="1" dirty="0">
                <a:solidFill>
                  <a:srgbClr val="002060"/>
                </a:solidFill>
              </a:rPr>
              <a:t>Meaning-Focused Input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  <a:tabLst>
                <a:tab pos="2244725" algn="l"/>
              </a:tabLst>
            </a:pPr>
            <a:r>
              <a:rPr lang="en-GB" sz="2800" dirty="0">
                <a:solidFill>
                  <a:schemeClr val="accent6">
                    <a:lumMod val="50000"/>
                  </a:schemeClr>
                </a:solidFill>
              </a:rPr>
              <a:t>Research finding:</a:t>
            </a:r>
            <a:r>
              <a:rPr lang="en-GB" dirty="0"/>
              <a:t>	</a:t>
            </a:r>
          </a:p>
          <a:p>
            <a:pPr marL="0" indent="0">
              <a:buNone/>
              <a:tabLst>
                <a:tab pos="2244725" algn="l"/>
              </a:tabLst>
            </a:pPr>
            <a:r>
              <a:rPr lang="en-GB" sz="2600" dirty="0">
                <a:solidFill>
                  <a:srgbClr val="002060"/>
                </a:solidFill>
              </a:rPr>
              <a:t>A great deal of comprehensible input is needed.</a:t>
            </a:r>
          </a:p>
          <a:p>
            <a:pPr marL="0" indent="0">
              <a:buNone/>
              <a:tabLst>
                <a:tab pos="1344613" algn="l"/>
                <a:tab pos="2066925" algn="l"/>
              </a:tabLst>
            </a:pPr>
            <a:endParaRPr lang="en-GB" dirty="0"/>
          </a:p>
          <a:p>
            <a:pPr marL="0" indent="0">
              <a:buNone/>
              <a:tabLst>
                <a:tab pos="1344613" algn="l"/>
                <a:tab pos="2066925" algn="l"/>
              </a:tabLst>
            </a:pPr>
            <a:r>
              <a:rPr lang="en-GB" sz="2800" dirty="0">
                <a:solidFill>
                  <a:schemeClr val="accent6">
                    <a:lumMod val="50000"/>
                  </a:schemeClr>
                </a:solidFill>
              </a:rPr>
              <a:t>Example(s):	</a:t>
            </a:r>
          </a:p>
          <a:p>
            <a:pPr marL="0" indent="0">
              <a:buNone/>
              <a:tabLst>
                <a:tab pos="1344613" algn="l"/>
                <a:tab pos="2066925" algn="l"/>
              </a:tabLst>
            </a:pPr>
            <a:r>
              <a:rPr lang="en-GB" sz="2600" dirty="0">
                <a:solidFill>
                  <a:srgbClr val="002060"/>
                </a:solidFill>
              </a:rPr>
              <a:t>Waring and Takaki, 2003.</a:t>
            </a:r>
          </a:p>
          <a:p>
            <a:pPr marL="0" indent="0">
              <a:buNone/>
              <a:tabLst>
                <a:tab pos="1344613" algn="l"/>
                <a:tab pos="2066925" algn="l"/>
              </a:tabLst>
            </a:pPr>
            <a:endParaRPr lang="en-GB" dirty="0"/>
          </a:p>
          <a:p>
            <a:pPr marL="0" indent="0">
              <a:buNone/>
              <a:tabLst>
                <a:tab pos="1344613" algn="l"/>
                <a:tab pos="2066925" algn="l"/>
              </a:tabLst>
            </a:pPr>
            <a:r>
              <a:rPr lang="en-GB" sz="2800" dirty="0">
                <a:solidFill>
                  <a:schemeClr val="accent6">
                    <a:lumMod val="50000"/>
                  </a:schemeClr>
                </a:solidFill>
              </a:rPr>
              <a:t>Action:</a:t>
            </a:r>
            <a:r>
              <a:rPr lang="en-GB" dirty="0"/>
              <a:t>	</a:t>
            </a:r>
          </a:p>
          <a:p>
            <a:pPr marL="0" indent="0">
              <a:buNone/>
              <a:tabLst>
                <a:tab pos="1344613" algn="l"/>
                <a:tab pos="2066925" algn="l"/>
              </a:tabLst>
            </a:pPr>
            <a:r>
              <a:rPr lang="en-GB" sz="2600" dirty="0">
                <a:solidFill>
                  <a:srgbClr val="002060"/>
                </a:solidFill>
              </a:rPr>
              <a:t>Encourage students to read appropriately graded texts</a:t>
            </a:r>
          </a:p>
          <a:p>
            <a:pPr marL="0" indent="0">
              <a:buNone/>
              <a:tabLst>
                <a:tab pos="1344613" algn="l"/>
                <a:tab pos="2066925" algn="l"/>
              </a:tabLst>
            </a:pPr>
            <a:r>
              <a:rPr lang="en-GB" dirty="0"/>
              <a:t> </a:t>
            </a:r>
            <a:endParaRPr lang="en-GB" u="sng" dirty="0"/>
          </a:p>
          <a:p>
            <a:pPr marL="0" indent="0">
              <a:buNone/>
              <a:tabLst>
                <a:tab pos="1344613" algn="l"/>
                <a:tab pos="2066925" algn="l"/>
              </a:tabLst>
            </a:pPr>
            <a:r>
              <a:rPr lang="en-GB" sz="3200" dirty="0">
                <a:solidFill>
                  <a:srgbClr val="002060"/>
                </a:solidFill>
              </a:rPr>
              <a:t>www.er-central.com</a:t>
            </a:r>
          </a:p>
        </p:txBody>
      </p:sp>
    </p:spTree>
    <p:extLst>
      <p:ext uri="{BB962C8B-B14F-4D97-AF65-F5344CB8AC3E}">
        <p14:creationId xmlns:p14="http://schemas.microsoft.com/office/powerpoint/2010/main" val="18991670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04664"/>
            <a:ext cx="8666611" cy="4320000"/>
          </a:xfrm>
          <a:prstGeom prst="rect">
            <a:avLst/>
          </a:prstGeom>
          <a:ln w="57150">
            <a:solidFill>
              <a:srgbClr val="004D75"/>
            </a:solidFill>
          </a:ln>
        </p:spPr>
      </p:pic>
    </p:spTree>
    <p:extLst>
      <p:ext uri="{BB962C8B-B14F-4D97-AF65-F5344CB8AC3E}">
        <p14:creationId xmlns:p14="http://schemas.microsoft.com/office/powerpoint/2010/main" val="27419009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9512" y="404664"/>
            <a:ext cx="8666611" cy="4320000"/>
          </a:xfrm>
          <a:prstGeom prst="rect">
            <a:avLst/>
          </a:prstGeom>
          <a:ln w="57150">
            <a:solidFill>
              <a:schemeClr val="tx2">
                <a:lumMod val="20000"/>
                <a:lumOff val="80000"/>
              </a:scheme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856" y="2276872"/>
            <a:ext cx="3733577" cy="4165886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</p:pic>
      <p:grpSp>
        <p:nvGrpSpPr>
          <p:cNvPr id="5" name="Group 4"/>
          <p:cNvGrpSpPr/>
          <p:nvPr/>
        </p:nvGrpSpPr>
        <p:grpSpPr>
          <a:xfrm>
            <a:off x="1094145" y="2591151"/>
            <a:ext cx="1965687" cy="1701945"/>
            <a:chOff x="467544" y="3212976"/>
            <a:chExt cx="3545056" cy="2448272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467544" y="3212976"/>
              <a:ext cx="0" cy="2448272"/>
            </a:xfrm>
            <a:prstGeom prst="line">
              <a:avLst/>
            </a:prstGeom>
            <a:ln w="762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467544" y="5661248"/>
              <a:ext cx="3545056" cy="0"/>
            </a:xfrm>
            <a:prstGeom prst="straightConnector1">
              <a:avLst/>
            </a:prstGeom>
            <a:ln w="76200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52837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04664"/>
            <a:ext cx="8305800" cy="5976664"/>
          </a:xfrm>
        </p:spPr>
        <p:txBody>
          <a:bodyPr/>
          <a:lstStyle/>
          <a:p>
            <a:pPr marL="0" indent="0">
              <a:buNone/>
            </a:pPr>
            <a:r>
              <a:rPr lang="en-GB" sz="3200" dirty="0">
                <a:solidFill>
                  <a:srgbClr val="002060"/>
                </a:solidFill>
              </a:rPr>
              <a:t>Resources for planning a class</a:t>
            </a:r>
          </a:p>
          <a:p>
            <a:pPr marL="190500" lvl="1" indent="0">
              <a:buNone/>
            </a:pPr>
            <a:endParaRPr lang="en-GB" sz="3200" dirty="0">
              <a:solidFill>
                <a:srgbClr val="00206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GB" sz="3200" dirty="0">
              <a:solidFill>
                <a:srgbClr val="00206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GB" sz="32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3200" dirty="0">
                <a:solidFill>
                  <a:srgbClr val="002060"/>
                </a:solidFill>
              </a:rPr>
              <a:t>Resources to use in class</a:t>
            </a:r>
          </a:p>
          <a:p>
            <a:pPr marL="342900" indent="-342900">
              <a:buFont typeface="+mj-lt"/>
              <a:buAutoNum type="arabicPeriod"/>
            </a:pPr>
            <a:endParaRPr lang="en-GB" sz="3200" dirty="0">
              <a:solidFill>
                <a:srgbClr val="00206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GB" sz="3200" dirty="0">
              <a:solidFill>
                <a:srgbClr val="00206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GB" sz="32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3200" dirty="0">
                <a:solidFill>
                  <a:srgbClr val="002060"/>
                </a:solidFill>
              </a:rPr>
              <a:t>Resources for students to use independently</a:t>
            </a:r>
          </a:p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342900" indent="-342900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65406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772" y="404664"/>
            <a:ext cx="7851035" cy="4176464"/>
          </a:xfrm>
          <a:prstGeom prst="rect">
            <a:avLst/>
          </a:prstGeom>
          <a:ln w="57150">
            <a:solidFill>
              <a:srgbClr val="004D75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1754" y="4815048"/>
            <a:ext cx="3187070" cy="1836416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</p:pic>
      <p:grpSp>
        <p:nvGrpSpPr>
          <p:cNvPr id="5" name="Group 4"/>
          <p:cNvGrpSpPr/>
          <p:nvPr/>
        </p:nvGrpSpPr>
        <p:grpSpPr>
          <a:xfrm>
            <a:off x="251520" y="1772816"/>
            <a:ext cx="2952328" cy="3960440"/>
            <a:chOff x="467544" y="3212976"/>
            <a:chExt cx="2655531" cy="2448272"/>
          </a:xfrm>
        </p:grpSpPr>
        <p:cxnSp>
          <p:nvCxnSpPr>
            <p:cNvPr id="6" name="Straight Connector 5"/>
            <p:cNvCxnSpPr/>
            <p:nvPr/>
          </p:nvCxnSpPr>
          <p:spPr>
            <a:xfrm flipH="1">
              <a:off x="467546" y="3212976"/>
              <a:ext cx="619061" cy="0"/>
            </a:xfrm>
            <a:prstGeom prst="line">
              <a:avLst/>
            </a:prstGeom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467544" y="3212976"/>
              <a:ext cx="0" cy="2448272"/>
            </a:xfrm>
            <a:prstGeom prst="line">
              <a:avLst/>
            </a:prstGeom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467544" y="5661248"/>
              <a:ext cx="2655531" cy="0"/>
            </a:xfrm>
            <a:prstGeom prst="straightConnector1">
              <a:avLst/>
            </a:prstGeom>
            <a:ln w="762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726585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939772" y="404664"/>
            <a:ext cx="7851035" cy="4176464"/>
          </a:xfrm>
          <a:prstGeom prst="rect">
            <a:avLst/>
          </a:prstGeom>
          <a:ln w="57150">
            <a:solidFill>
              <a:schemeClr val="tx2">
                <a:lumMod val="20000"/>
                <a:lumOff val="80000"/>
              </a:schemeClr>
            </a:solidFill>
          </a:ln>
        </p:spPr>
      </p:pic>
      <p:grpSp>
        <p:nvGrpSpPr>
          <p:cNvPr id="5" name="Group 4"/>
          <p:cNvGrpSpPr/>
          <p:nvPr/>
        </p:nvGrpSpPr>
        <p:grpSpPr>
          <a:xfrm>
            <a:off x="3707904" y="3857003"/>
            <a:ext cx="1008112" cy="1084165"/>
            <a:chOff x="467544" y="3212976"/>
            <a:chExt cx="1165843" cy="2448272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467544" y="3212976"/>
              <a:ext cx="0" cy="2448272"/>
            </a:xfrm>
            <a:prstGeom prst="line">
              <a:avLst/>
            </a:prstGeom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467544" y="5661248"/>
              <a:ext cx="1165843" cy="0"/>
            </a:xfrm>
            <a:prstGeom prst="straightConnector1">
              <a:avLst/>
            </a:prstGeom>
            <a:ln w="762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5289" y="2816771"/>
            <a:ext cx="2590800" cy="3867150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527690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32656"/>
            <a:ext cx="4597532" cy="4680520"/>
          </a:xfrm>
          <a:prstGeom prst="rect">
            <a:avLst/>
          </a:prstGeom>
          <a:ln w="57150">
            <a:solidFill>
              <a:srgbClr val="004D75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5517232"/>
            <a:ext cx="7635292" cy="915342"/>
          </a:xfrm>
          <a:prstGeom prst="rect">
            <a:avLst/>
          </a:prstGeom>
          <a:ln w="57150">
            <a:solidFill>
              <a:srgbClr val="004D75"/>
            </a:solidFill>
          </a:ln>
        </p:spPr>
      </p:pic>
    </p:spTree>
    <p:extLst>
      <p:ext uri="{BB962C8B-B14F-4D97-AF65-F5344CB8AC3E}">
        <p14:creationId xmlns:p14="http://schemas.microsoft.com/office/powerpoint/2010/main" val="4119629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323528" y="332656"/>
            <a:ext cx="4597532" cy="4680520"/>
          </a:xfrm>
          <a:prstGeom prst="rect">
            <a:avLst/>
          </a:prstGeom>
          <a:ln w="57150">
            <a:solidFill>
              <a:schemeClr val="tx2">
                <a:lumMod val="20000"/>
                <a:lumOff val="80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3789040"/>
            <a:ext cx="7278097" cy="1743149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004458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548679"/>
            <a:ext cx="4609057" cy="3672408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912" y="3717032"/>
            <a:ext cx="4513241" cy="2127671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</p:pic>
      <p:grpSp>
        <p:nvGrpSpPr>
          <p:cNvPr id="5" name="Group 4"/>
          <p:cNvGrpSpPr/>
          <p:nvPr/>
        </p:nvGrpSpPr>
        <p:grpSpPr>
          <a:xfrm>
            <a:off x="251520" y="1700808"/>
            <a:ext cx="3312368" cy="3240360"/>
            <a:chOff x="467544" y="3212976"/>
            <a:chExt cx="2979376" cy="2448272"/>
          </a:xfrm>
        </p:grpSpPr>
        <p:cxnSp>
          <p:nvCxnSpPr>
            <p:cNvPr id="6" name="Straight Connector 5"/>
            <p:cNvCxnSpPr/>
            <p:nvPr/>
          </p:nvCxnSpPr>
          <p:spPr>
            <a:xfrm flipH="1">
              <a:off x="467548" y="3212976"/>
              <a:ext cx="388611" cy="0"/>
            </a:xfrm>
            <a:prstGeom prst="line">
              <a:avLst/>
            </a:prstGeom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467544" y="3212976"/>
              <a:ext cx="0" cy="2448272"/>
            </a:xfrm>
            <a:prstGeom prst="line">
              <a:avLst/>
            </a:prstGeom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467544" y="5661248"/>
              <a:ext cx="2979376" cy="0"/>
            </a:xfrm>
            <a:prstGeom prst="straightConnector1">
              <a:avLst/>
            </a:prstGeom>
            <a:ln w="762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668509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04664"/>
            <a:ext cx="8305800" cy="5976664"/>
          </a:xfrm>
        </p:spPr>
        <p:txBody>
          <a:bodyPr/>
          <a:lstStyle/>
          <a:p>
            <a:pPr marL="0" indent="0">
              <a:buNone/>
            </a:pPr>
            <a:r>
              <a:rPr lang="en-GB" sz="3200" dirty="0">
                <a:solidFill>
                  <a:srgbClr val="002060"/>
                </a:solidFill>
              </a:rPr>
              <a:t>Resources for planning a class</a:t>
            </a:r>
          </a:p>
          <a:p>
            <a:pPr marL="914400" lvl="1" indent="-571500">
              <a:buFont typeface="+mj-lt"/>
              <a:buAutoNum type="romanUcPeriod"/>
            </a:pPr>
            <a:r>
              <a:rPr lang="en-GB" sz="2800" dirty="0">
                <a:solidFill>
                  <a:schemeClr val="accent6">
                    <a:lumMod val="50000"/>
                  </a:schemeClr>
                </a:solidFill>
              </a:rPr>
              <a:t>Compleat Lexical Tutor</a:t>
            </a:r>
          </a:p>
          <a:p>
            <a:pPr marL="914400" lvl="1" indent="-571500">
              <a:buFont typeface="+mj-lt"/>
              <a:buAutoNum type="romanUcPeriod"/>
            </a:pPr>
            <a:r>
              <a:rPr lang="en-GB" sz="2800" dirty="0">
                <a:solidFill>
                  <a:schemeClr val="accent6">
                    <a:lumMod val="50000"/>
                  </a:schemeClr>
                </a:solidFill>
              </a:rPr>
              <a:t>AWL highlighter</a:t>
            </a:r>
          </a:p>
          <a:p>
            <a:pPr marL="0" indent="0">
              <a:buNone/>
            </a:pPr>
            <a:endParaRPr lang="en-GB" sz="32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3200" dirty="0">
                <a:solidFill>
                  <a:srgbClr val="002060"/>
                </a:solidFill>
              </a:rPr>
              <a:t>Resources to use in class</a:t>
            </a:r>
          </a:p>
          <a:p>
            <a:pPr marL="914400" lvl="1" indent="-571500">
              <a:buFont typeface="+mj-lt"/>
              <a:buAutoNum type="romanUcPeriod"/>
            </a:pPr>
            <a:r>
              <a:rPr lang="en-GB" sz="2800" dirty="0">
                <a:solidFill>
                  <a:schemeClr val="accent6">
                    <a:lumMod val="50000"/>
                  </a:schemeClr>
                </a:solidFill>
              </a:rPr>
              <a:t>affixes.org</a:t>
            </a:r>
          </a:p>
          <a:p>
            <a:pPr marL="914400" lvl="1" indent="-571500">
              <a:buFont typeface="+mj-lt"/>
              <a:buAutoNum type="romanUcPeriod"/>
            </a:pPr>
            <a:r>
              <a:rPr lang="en-GB" sz="2800" dirty="0">
                <a:solidFill>
                  <a:schemeClr val="accent6">
                    <a:lumMod val="50000"/>
                  </a:schemeClr>
                </a:solidFill>
              </a:rPr>
              <a:t>FLAX</a:t>
            </a:r>
          </a:p>
          <a:p>
            <a:pPr marL="0" indent="0">
              <a:buNone/>
            </a:pPr>
            <a:endParaRPr lang="en-GB" sz="32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3200" dirty="0">
                <a:solidFill>
                  <a:srgbClr val="002060"/>
                </a:solidFill>
              </a:rPr>
              <a:t>Resources for students to use independently</a:t>
            </a:r>
          </a:p>
          <a:p>
            <a:pPr marL="914400" lvl="1" indent="-571500">
              <a:buFont typeface="+mj-lt"/>
              <a:buAutoNum type="romanUcPeriod"/>
            </a:pPr>
            <a:r>
              <a:rPr lang="en-GB" sz="2800" dirty="0">
                <a:solidFill>
                  <a:schemeClr val="accent6">
                    <a:lumMod val="50000"/>
                  </a:schemeClr>
                </a:solidFill>
              </a:rPr>
              <a:t>Anki</a:t>
            </a:r>
          </a:p>
          <a:p>
            <a:pPr marL="914400" lvl="1" indent="-571500">
              <a:buFont typeface="+mj-lt"/>
              <a:buAutoNum type="romanUcPeriod"/>
            </a:pPr>
            <a:r>
              <a:rPr lang="en-GB" sz="2800" dirty="0">
                <a:solidFill>
                  <a:schemeClr val="accent6">
                    <a:lumMod val="50000"/>
                  </a:schemeClr>
                </a:solidFill>
              </a:rPr>
              <a:t>Extensive Reading Central</a:t>
            </a:r>
          </a:p>
          <a:p>
            <a:pPr marL="0" indent="0">
              <a:buNone/>
            </a:pPr>
            <a:endParaRPr lang="en-GB" dirty="0"/>
          </a:p>
          <a:p>
            <a:pPr marL="342900" indent="-342900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773626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6000" y="404664"/>
            <a:ext cx="8712000" cy="5832000"/>
          </a:xfrm>
        </p:spPr>
        <p:txBody>
          <a:bodyPr>
            <a:normAutofit fontScale="92500"/>
          </a:bodyPr>
          <a:lstStyle/>
          <a:p>
            <a:pPr marL="457200" indent="-457200">
              <a:lnSpc>
                <a:spcPct val="107000"/>
              </a:lnSpc>
              <a:spcAft>
                <a:spcPts val="0"/>
              </a:spcAft>
            </a:pPr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Adolphs, S., &amp; Schmitt, N. (2003). Lexical Coverage of Spoken Discourse. </a:t>
            </a:r>
            <a:r>
              <a:rPr lang="en-GB" sz="2400" i="1" dirty="0">
                <a:solidFill>
                  <a:srgbClr val="002060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Applied Linguistics, 24</a:t>
            </a:r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(4), 425-438. </a:t>
            </a:r>
            <a:endParaRPr lang="en-GB" sz="2000" dirty="0">
              <a:solidFill>
                <a:srgbClr val="002060"/>
              </a:solidFill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0"/>
              </a:spcAft>
            </a:pPr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Boers, F., Demecheleer, M., He, L., Deconinck, J., Stengers, H., &amp; Eyckmansc, J. (2016). Typographic enhancement of multiword units</a:t>
            </a:r>
            <a:b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</a:br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in second language text. </a:t>
            </a:r>
            <a:r>
              <a:rPr lang="en-GB" sz="2400" i="1" dirty="0">
                <a:solidFill>
                  <a:srgbClr val="002060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International Journal of Applied Linguistics</a:t>
            </a:r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. doi:10.1111/ijal.12141 .</a:t>
            </a:r>
            <a:endParaRPr lang="en-GB" sz="2000" dirty="0">
              <a:solidFill>
                <a:srgbClr val="002060"/>
              </a:solidFill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0"/>
              </a:spcAft>
            </a:pPr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Brutten, S. R. (1981). An analysis of student and teacher indications of vocabulary difficulty. </a:t>
            </a:r>
            <a:r>
              <a:rPr lang="en-GB" sz="2400" i="1" dirty="0">
                <a:solidFill>
                  <a:srgbClr val="002060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RELC Journal, 12</a:t>
            </a:r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(1), 66-71. </a:t>
            </a:r>
            <a:endParaRPr lang="en-GB" sz="2000" dirty="0">
              <a:solidFill>
                <a:srgbClr val="002060"/>
              </a:solidFill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0"/>
              </a:spcAft>
            </a:pPr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Nakata, T. (2015). Effects of Expanding and Equal Spacing on Second Language Vocabulary Learning: Does Gradually Increasing Spacing Increase Vocabulary Learning? </a:t>
            </a:r>
            <a:r>
              <a:rPr lang="en-GB" sz="2400" i="1" dirty="0">
                <a:solidFill>
                  <a:srgbClr val="002060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Studies in Second Language Acquisition, 37</a:t>
            </a:r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(677 – 711). doi:10.1017/S0272263114000825</a:t>
            </a:r>
            <a:endParaRPr lang="en-GB" sz="2000" dirty="0">
              <a:solidFill>
                <a:srgbClr val="002060"/>
              </a:solidFill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0"/>
              </a:spcAft>
            </a:pPr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Nation, I. S. P. (2006). How Large a Vocabulary Is Needed For Reading and Listening. </a:t>
            </a:r>
            <a:r>
              <a:rPr lang="en-GB" sz="2400" i="1" dirty="0">
                <a:solidFill>
                  <a:srgbClr val="002060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The Canadian Modern Language Review, 63</a:t>
            </a:r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(1), 59-82. </a:t>
            </a:r>
            <a:endParaRPr lang="en-GB" sz="2000" dirty="0">
              <a:solidFill>
                <a:srgbClr val="002060"/>
              </a:solidFill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9959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5516" y="404664"/>
            <a:ext cx="8712968" cy="5832648"/>
          </a:xfrm>
        </p:spPr>
        <p:txBody>
          <a:bodyPr>
            <a:noAutofit/>
          </a:bodyPr>
          <a:lstStyle/>
          <a:p>
            <a:pPr marL="457200" lvl="0" indent="-457200">
              <a:lnSpc>
                <a:spcPct val="107000"/>
              </a:lnSpc>
            </a:pPr>
            <a:r>
              <a:rPr lang="en-GB" sz="2200" dirty="0">
                <a:solidFill>
                  <a:srgbClr val="002060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Peters, E. (2014). The effects of repetition and time of post-test administration on EFL learners' form recall of single words and collocations. </a:t>
            </a:r>
            <a:r>
              <a:rPr lang="en-GB" sz="2200" i="1" dirty="0">
                <a:solidFill>
                  <a:srgbClr val="002060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Language Teaching Research, 18</a:t>
            </a:r>
            <a:r>
              <a:rPr lang="en-GB" sz="2200" dirty="0">
                <a:solidFill>
                  <a:srgbClr val="002060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(1), 75-94. </a:t>
            </a:r>
            <a:endParaRPr lang="en-GB" sz="2200" dirty="0">
              <a:solidFill>
                <a:srgbClr val="002060"/>
              </a:solidFill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07000"/>
              </a:lnSpc>
            </a:pPr>
            <a:r>
              <a:rPr lang="en-GB" sz="2200" dirty="0">
                <a:solidFill>
                  <a:srgbClr val="002060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Rezaee, A. A., Marefat, H., &amp; Saeedakhtar, A. (2015). Symmetrical and asymmetrical scaffolding of L2</a:t>
            </a:r>
            <a:br>
              <a:rPr lang="en-GB" sz="2200" dirty="0">
                <a:solidFill>
                  <a:srgbClr val="002060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</a:br>
            <a:r>
              <a:rPr lang="en-GB" sz="2200" dirty="0">
                <a:solidFill>
                  <a:srgbClr val="002060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collocations in the context of concordancing. </a:t>
            </a:r>
            <a:r>
              <a:rPr lang="en-GB" sz="2200" i="1" dirty="0">
                <a:solidFill>
                  <a:srgbClr val="002060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CALL, 28</a:t>
            </a:r>
            <a:r>
              <a:rPr lang="en-GB" sz="2200" dirty="0">
                <a:solidFill>
                  <a:srgbClr val="002060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(6), 532-549. doi:10.1080/09588221.2014.889712</a:t>
            </a:r>
            <a:endParaRPr lang="en-GB" sz="2200" dirty="0">
              <a:solidFill>
                <a:srgbClr val="002060"/>
              </a:solidFill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07000"/>
              </a:lnSpc>
            </a:pPr>
            <a:r>
              <a:rPr lang="en-GB" sz="2200" dirty="0">
                <a:solidFill>
                  <a:srgbClr val="002060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Riley, P. A., &amp; Whistler, B. (1999). </a:t>
            </a:r>
            <a:r>
              <a:rPr lang="en-GB" sz="2200" i="1" dirty="0">
                <a:solidFill>
                  <a:srgbClr val="002060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Teacher Perceptions of Student Vocabulary.</a:t>
            </a:r>
            <a:r>
              <a:rPr lang="en-GB" sz="2200" dirty="0">
                <a:solidFill>
                  <a:srgbClr val="002060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Paper presented at the JALT 99, Tokyo.</a:t>
            </a:r>
            <a:endParaRPr lang="en-GB" sz="2200" dirty="0">
              <a:solidFill>
                <a:srgbClr val="002060"/>
              </a:solidFill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07000"/>
              </a:lnSpc>
            </a:pPr>
            <a:r>
              <a:rPr lang="en-GB" sz="2200" dirty="0">
                <a:solidFill>
                  <a:srgbClr val="002060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Szudarski, P., &amp; Carter, R. (2016). The role of input flood and input enhancement in EFL learners' acquisition of collocations  . </a:t>
            </a:r>
            <a:r>
              <a:rPr lang="en-GB" sz="2200" i="1" dirty="0">
                <a:solidFill>
                  <a:srgbClr val="002060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International Journal of Applied Linguistics, 26</a:t>
            </a:r>
            <a:r>
              <a:rPr lang="en-GB" sz="2200" dirty="0">
                <a:solidFill>
                  <a:srgbClr val="002060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, 245 – 265. doi:10.1111/ijal.12092 .</a:t>
            </a:r>
            <a:endParaRPr lang="en-GB" sz="2200" dirty="0">
              <a:solidFill>
                <a:srgbClr val="002060"/>
              </a:solidFill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07000"/>
              </a:lnSpc>
            </a:pPr>
            <a:r>
              <a:rPr lang="en-GB" sz="2200" dirty="0">
                <a:solidFill>
                  <a:srgbClr val="002060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Waring, R., &amp; Takaki, M. (2003). At what rate do learners learn and retain new vocabulary from reading a graded reader? </a:t>
            </a:r>
            <a:r>
              <a:rPr lang="en-GB" sz="2200" i="1" dirty="0">
                <a:solidFill>
                  <a:srgbClr val="002060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Reading in a Foreign Language, 15</a:t>
            </a:r>
            <a:r>
              <a:rPr lang="en-GB" sz="2200" dirty="0">
                <a:solidFill>
                  <a:srgbClr val="002060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(2), 130-163. </a:t>
            </a:r>
            <a:endParaRPr lang="en-GB" sz="2200" dirty="0">
              <a:solidFill>
                <a:srgbClr val="002060"/>
              </a:solidFill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68961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9772" y="1364909"/>
            <a:ext cx="4104456" cy="412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25899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305800" cy="221291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4400" b="1" dirty="0">
                <a:solidFill>
                  <a:schemeClr val="accent6">
                    <a:lumMod val="50000"/>
                  </a:schemeClr>
                </a:solidFill>
              </a:rPr>
              <a:t>samuel.barclay@ntu.ac.uk</a:t>
            </a:r>
          </a:p>
        </p:txBody>
      </p:sp>
    </p:spTree>
    <p:extLst>
      <p:ext uri="{BB962C8B-B14F-4D97-AF65-F5344CB8AC3E}">
        <p14:creationId xmlns:p14="http://schemas.microsoft.com/office/powerpoint/2010/main" val="4132826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04664"/>
            <a:ext cx="8305800" cy="5976664"/>
          </a:xfrm>
        </p:spPr>
        <p:txBody>
          <a:bodyPr/>
          <a:lstStyle/>
          <a:p>
            <a:pPr marL="0" indent="0">
              <a:buNone/>
            </a:pPr>
            <a:r>
              <a:rPr lang="en-GB" sz="3200" b="1" dirty="0">
                <a:solidFill>
                  <a:srgbClr val="002060"/>
                </a:solidFill>
              </a:rPr>
              <a:t>Resources for planning a class</a:t>
            </a:r>
          </a:p>
          <a:p>
            <a:pPr marL="190500" lvl="1" indent="0">
              <a:buNone/>
            </a:pPr>
            <a:endParaRPr lang="en-GB" sz="3200" dirty="0">
              <a:solidFill>
                <a:srgbClr val="00206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GB" sz="3200" dirty="0">
              <a:solidFill>
                <a:srgbClr val="00206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GB" sz="32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3200" dirty="0">
                <a:solidFill>
                  <a:srgbClr val="002060"/>
                </a:solidFill>
              </a:rPr>
              <a:t>Resources to use in class</a:t>
            </a:r>
          </a:p>
          <a:p>
            <a:pPr marL="342900" indent="-342900">
              <a:buFont typeface="+mj-lt"/>
              <a:buAutoNum type="arabicPeriod"/>
            </a:pPr>
            <a:endParaRPr lang="en-GB" sz="3200" dirty="0">
              <a:solidFill>
                <a:srgbClr val="00206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GB" sz="3200" dirty="0">
              <a:solidFill>
                <a:srgbClr val="00206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GB" sz="32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3200" dirty="0">
                <a:solidFill>
                  <a:srgbClr val="002060"/>
                </a:solidFill>
              </a:rPr>
              <a:t>Resources for students to use independently</a:t>
            </a:r>
          </a:p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342900" indent="-342900">
              <a:buFont typeface="+mj-lt"/>
              <a:buAutoNum type="arabicPeriod"/>
            </a:pPr>
            <a:endParaRPr lang="en-GB" dirty="0"/>
          </a:p>
        </p:txBody>
      </p:sp>
      <p:sp>
        <p:nvSpPr>
          <p:cNvPr id="2" name="Rectangle: Rounded Corners 1"/>
          <p:cNvSpPr/>
          <p:nvPr/>
        </p:nvSpPr>
        <p:spPr>
          <a:xfrm>
            <a:off x="179512" y="260648"/>
            <a:ext cx="5616624" cy="864096"/>
          </a:xfrm>
          <a:prstGeom prst="round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3264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53962"/>
            <a:ext cx="8305800" cy="6091084"/>
          </a:xfrm>
        </p:spPr>
        <p:txBody>
          <a:bodyPr/>
          <a:lstStyle/>
          <a:p>
            <a:pPr marL="0" indent="0">
              <a:buNone/>
            </a:pPr>
            <a:r>
              <a:rPr lang="en-GB" sz="3200" b="1" dirty="0">
                <a:solidFill>
                  <a:srgbClr val="002060"/>
                </a:solidFill>
              </a:rPr>
              <a:t>The identification of problematic words</a:t>
            </a:r>
          </a:p>
          <a:p>
            <a:pPr marL="0" indent="0">
              <a:buNone/>
              <a:tabLst>
                <a:tab pos="2236788" algn="l"/>
              </a:tabLst>
            </a:pPr>
            <a:endParaRPr lang="en-GB" i="1" dirty="0">
              <a:solidFill>
                <a:srgbClr val="ED0046"/>
              </a:solidFill>
            </a:endParaRPr>
          </a:p>
          <a:p>
            <a:pPr marL="0" indent="0">
              <a:buNone/>
              <a:tabLst>
                <a:tab pos="2236788" algn="l"/>
              </a:tabLst>
            </a:pPr>
            <a:r>
              <a:rPr lang="en-GB" sz="2800" dirty="0">
                <a:solidFill>
                  <a:schemeClr val="accent6">
                    <a:lumMod val="75000"/>
                  </a:schemeClr>
                </a:solidFill>
              </a:rPr>
              <a:t>Finding:</a:t>
            </a:r>
            <a:r>
              <a:rPr lang="en-GB" dirty="0">
                <a:solidFill>
                  <a:srgbClr val="FF0000"/>
                </a:solidFill>
              </a:rPr>
              <a:t>	</a:t>
            </a:r>
          </a:p>
          <a:p>
            <a:pPr marL="0" indent="0">
              <a:buNone/>
              <a:tabLst>
                <a:tab pos="2236788" algn="l"/>
              </a:tabLst>
            </a:pPr>
            <a:r>
              <a:rPr lang="en-GB" sz="2600" dirty="0">
                <a:solidFill>
                  <a:srgbClr val="002060"/>
                </a:solidFill>
              </a:rPr>
              <a:t>Teachers can be poor at predicting which words their learners know and don’t know.</a:t>
            </a:r>
          </a:p>
          <a:p>
            <a:pPr marL="0" indent="0">
              <a:buNone/>
              <a:tabLst>
                <a:tab pos="2066925" algn="l"/>
              </a:tabLst>
            </a:pPr>
            <a:endParaRPr lang="en-GB" dirty="0"/>
          </a:p>
          <a:p>
            <a:pPr marL="0" indent="0">
              <a:buNone/>
              <a:tabLst>
                <a:tab pos="1344613" algn="l"/>
                <a:tab pos="2066925" algn="l"/>
              </a:tabLst>
            </a:pPr>
            <a:r>
              <a:rPr lang="en-GB" sz="2800" dirty="0">
                <a:solidFill>
                  <a:schemeClr val="accent6">
                    <a:lumMod val="75000"/>
                  </a:schemeClr>
                </a:solidFill>
              </a:rPr>
              <a:t>Example(s):	</a:t>
            </a:r>
          </a:p>
          <a:p>
            <a:pPr marL="0" indent="0">
              <a:buNone/>
              <a:tabLst>
                <a:tab pos="1344613" algn="l"/>
                <a:tab pos="2066925" algn="l"/>
              </a:tabLst>
            </a:pPr>
            <a:r>
              <a:rPr lang="en-GB" sz="2600" dirty="0">
                <a:solidFill>
                  <a:srgbClr val="002060"/>
                </a:solidFill>
              </a:rPr>
              <a:t>Brutten, 1981; Riley and Whistler, 1999</a:t>
            </a:r>
          </a:p>
          <a:p>
            <a:pPr marL="0" indent="0">
              <a:buNone/>
              <a:tabLst>
                <a:tab pos="1344613" algn="l"/>
                <a:tab pos="2066925" algn="l"/>
              </a:tabLst>
            </a:pPr>
            <a:endParaRPr lang="en-GB" dirty="0"/>
          </a:p>
          <a:p>
            <a:pPr marL="0" indent="0">
              <a:buNone/>
              <a:tabLst>
                <a:tab pos="1344613" algn="l"/>
                <a:tab pos="2066925" algn="l"/>
              </a:tabLst>
            </a:pPr>
            <a:r>
              <a:rPr lang="en-GB" sz="2800" dirty="0">
                <a:solidFill>
                  <a:schemeClr val="accent6">
                    <a:lumMod val="75000"/>
                  </a:schemeClr>
                </a:solidFill>
              </a:rPr>
              <a:t>Action:</a:t>
            </a:r>
            <a:r>
              <a:rPr lang="en-GB" dirty="0"/>
              <a:t>	</a:t>
            </a:r>
          </a:p>
          <a:p>
            <a:pPr marL="0" indent="0">
              <a:buNone/>
              <a:tabLst>
                <a:tab pos="1344613" algn="l"/>
                <a:tab pos="2066925" algn="l"/>
              </a:tabLst>
            </a:pPr>
            <a:r>
              <a:rPr lang="en-GB" sz="2600" dirty="0">
                <a:solidFill>
                  <a:srgbClr val="002060"/>
                </a:solidFill>
              </a:rPr>
              <a:t>Conduct a lexical frequency profile</a:t>
            </a:r>
          </a:p>
          <a:p>
            <a:pPr marL="0" indent="0">
              <a:buNone/>
              <a:tabLst>
                <a:tab pos="1344613" algn="l"/>
                <a:tab pos="2066925" algn="l"/>
              </a:tabLst>
            </a:pPr>
            <a:endParaRPr lang="en-GB" sz="2600" dirty="0">
              <a:solidFill>
                <a:srgbClr val="002060"/>
              </a:solidFill>
            </a:endParaRPr>
          </a:p>
          <a:p>
            <a:pPr marL="0" indent="0">
              <a:buNone/>
              <a:tabLst>
                <a:tab pos="1344613" algn="l"/>
                <a:tab pos="2066925" algn="l"/>
              </a:tabLst>
            </a:pPr>
            <a:r>
              <a:rPr lang="en-GB" sz="3200" dirty="0">
                <a:solidFill>
                  <a:srgbClr val="002060"/>
                </a:solidFill>
              </a:rPr>
              <a:t>www.lextutor.ca/vp/</a:t>
            </a:r>
          </a:p>
        </p:txBody>
      </p:sp>
    </p:spTree>
    <p:extLst>
      <p:ext uri="{BB962C8B-B14F-4D97-AF65-F5344CB8AC3E}">
        <p14:creationId xmlns:p14="http://schemas.microsoft.com/office/powerpoint/2010/main" val="2800260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19" y="332656"/>
            <a:ext cx="8640960" cy="3418619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2318" y="4850482"/>
            <a:ext cx="5895427" cy="1621532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6">
                <a:lumMod val="60000"/>
                <a:lumOff val="40000"/>
              </a:schemeClr>
            </a:solidFill>
            <a:prstDash val="sysDash"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ounded Rectangle 8"/>
          <p:cNvSpPr/>
          <p:nvPr/>
        </p:nvSpPr>
        <p:spPr>
          <a:xfrm>
            <a:off x="4860032" y="5247878"/>
            <a:ext cx="1728192" cy="576064"/>
          </a:xfrm>
          <a:prstGeom prst="round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31" name="Group 30"/>
          <p:cNvGrpSpPr/>
          <p:nvPr/>
        </p:nvGrpSpPr>
        <p:grpSpPr>
          <a:xfrm>
            <a:off x="107504" y="3212976"/>
            <a:ext cx="1656185" cy="2448272"/>
            <a:chOff x="467544" y="3212976"/>
            <a:chExt cx="736082" cy="2448272"/>
          </a:xfrm>
        </p:grpSpPr>
        <p:cxnSp>
          <p:nvCxnSpPr>
            <p:cNvPr id="24" name="Straight Connector 23"/>
            <p:cNvCxnSpPr/>
            <p:nvPr/>
          </p:nvCxnSpPr>
          <p:spPr>
            <a:xfrm flipH="1">
              <a:off x="467544" y="3212976"/>
              <a:ext cx="288032" cy="0"/>
            </a:xfrm>
            <a:prstGeom prst="line">
              <a:avLst/>
            </a:prstGeom>
            <a:ln w="762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467544" y="3212976"/>
              <a:ext cx="0" cy="2448272"/>
            </a:xfrm>
            <a:prstGeom prst="line">
              <a:avLst/>
            </a:prstGeom>
            <a:ln w="762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467544" y="5661248"/>
              <a:ext cx="736082" cy="0"/>
            </a:xfrm>
            <a:prstGeom prst="straightConnector1">
              <a:avLst/>
            </a:prstGeom>
            <a:ln w="76200">
              <a:solidFill>
                <a:schemeClr val="accent6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66403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260648"/>
            <a:ext cx="5806664" cy="3244002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880" y="3861048"/>
            <a:ext cx="4176464" cy="2828645"/>
          </a:xfrm>
          <a:prstGeom prst="rect">
            <a:avLst/>
          </a:prstGeom>
          <a:ln w="5715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5" name="Group 4"/>
          <p:cNvGrpSpPr/>
          <p:nvPr/>
        </p:nvGrpSpPr>
        <p:grpSpPr>
          <a:xfrm>
            <a:off x="755576" y="2564904"/>
            <a:ext cx="2520280" cy="3096344"/>
            <a:chOff x="467544" y="3212976"/>
            <a:chExt cx="2520280" cy="2448272"/>
          </a:xfrm>
        </p:grpSpPr>
        <p:cxnSp>
          <p:nvCxnSpPr>
            <p:cNvPr id="6" name="Straight Connector 5"/>
            <p:cNvCxnSpPr/>
            <p:nvPr/>
          </p:nvCxnSpPr>
          <p:spPr>
            <a:xfrm flipH="1">
              <a:off x="467544" y="3212976"/>
              <a:ext cx="288032" cy="0"/>
            </a:xfrm>
            <a:prstGeom prst="line">
              <a:avLst/>
            </a:prstGeom>
            <a:ln w="762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467544" y="3212976"/>
              <a:ext cx="0" cy="2448272"/>
            </a:xfrm>
            <a:prstGeom prst="line">
              <a:avLst/>
            </a:prstGeom>
            <a:ln w="762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467544" y="5661248"/>
              <a:ext cx="2520280" cy="0"/>
            </a:xfrm>
            <a:prstGeom prst="straightConnector1">
              <a:avLst/>
            </a:prstGeom>
            <a:ln w="76200">
              <a:solidFill>
                <a:schemeClr val="accent6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44608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299" y="188640"/>
            <a:ext cx="7949997" cy="41044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5013176"/>
            <a:ext cx="8208912" cy="1457728"/>
          </a:xfrm>
          <a:prstGeom prst="rect">
            <a:avLst/>
          </a:prstGeom>
          <a:ln w="5715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6" name="Group 5"/>
          <p:cNvGrpSpPr/>
          <p:nvPr/>
        </p:nvGrpSpPr>
        <p:grpSpPr>
          <a:xfrm>
            <a:off x="179512" y="2348880"/>
            <a:ext cx="720080" cy="3384376"/>
            <a:chOff x="467544" y="3212976"/>
            <a:chExt cx="288032" cy="2448272"/>
          </a:xfrm>
        </p:grpSpPr>
        <p:cxnSp>
          <p:nvCxnSpPr>
            <p:cNvPr id="7" name="Straight Connector 6"/>
            <p:cNvCxnSpPr/>
            <p:nvPr/>
          </p:nvCxnSpPr>
          <p:spPr>
            <a:xfrm flipH="1">
              <a:off x="467544" y="3212976"/>
              <a:ext cx="288032" cy="0"/>
            </a:xfrm>
            <a:prstGeom prst="line">
              <a:avLst/>
            </a:prstGeom>
            <a:ln w="762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467544" y="3212976"/>
              <a:ext cx="0" cy="2448272"/>
            </a:xfrm>
            <a:prstGeom prst="line">
              <a:avLst/>
            </a:prstGeom>
            <a:ln w="762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467544" y="5661248"/>
              <a:ext cx="144016" cy="0"/>
            </a:xfrm>
            <a:prstGeom prst="straightConnector1">
              <a:avLst/>
            </a:prstGeom>
            <a:ln w="76200">
              <a:solidFill>
                <a:schemeClr val="accent6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220368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2453</TotalTime>
  <Words>469</Words>
  <Application>Microsoft Office PowerPoint</Application>
  <PresentationFormat>On-screen Show (4:3)</PresentationFormat>
  <Paragraphs>196</Paragraphs>
  <Slides>49</Slides>
  <Notes>29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5" baseType="lpstr">
      <vt:lpstr>Arial</vt:lpstr>
      <vt:lpstr>Calibri</vt:lpstr>
      <vt:lpstr>Calibri Light</vt:lpstr>
      <vt:lpstr>Times New Roman</vt:lpstr>
      <vt:lpstr>Yu Mincho</vt:lpstr>
      <vt:lpstr>Office Theme</vt:lpstr>
      <vt:lpstr>Websites and Apps  for Vocabulary Learning and Teaching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DIR3SMITHG</dc:creator>
  <cp:lastModifiedBy>Schmitt, Diane</cp:lastModifiedBy>
  <cp:revision>81</cp:revision>
  <cp:lastPrinted>2017-03-15T12:25:51Z</cp:lastPrinted>
  <dcterms:created xsi:type="dcterms:W3CDTF">2004-10-15T09:28:11Z</dcterms:created>
  <dcterms:modified xsi:type="dcterms:W3CDTF">2017-03-17T23:39:37Z</dcterms:modified>
</cp:coreProperties>
</file>