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408" r:id="rId3"/>
    <p:sldId id="406" r:id="rId4"/>
    <p:sldId id="413" r:id="rId5"/>
    <p:sldId id="435" r:id="rId6"/>
    <p:sldId id="299" r:id="rId7"/>
    <p:sldId id="434" r:id="rId8"/>
    <p:sldId id="437" r:id="rId9"/>
    <p:sldId id="411" r:id="rId10"/>
    <p:sldId id="433" r:id="rId11"/>
    <p:sldId id="414" r:id="rId12"/>
    <p:sldId id="438" r:id="rId13"/>
    <p:sldId id="432" r:id="rId14"/>
    <p:sldId id="439" r:id="rId15"/>
    <p:sldId id="440" r:id="rId16"/>
    <p:sldId id="410" r:id="rId17"/>
    <p:sldId id="412" r:id="rId18"/>
    <p:sldId id="327" r:id="rId19"/>
    <p:sldId id="416" r:id="rId20"/>
    <p:sldId id="421" r:id="rId21"/>
    <p:sldId id="419" r:id="rId22"/>
    <p:sldId id="258" r:id="rId23"/>
    <p:sldId id="273" r:id="rId24"/>
    <p:sldId id="404" r:id="rId25"/>
    <p:sldId id="384" r:id="rId26"/>
    <p:sldId id="424" r:id="rId27"/>
    <p:sldId id="441" r:id="rId28"/>
    <p:sldId id="428" r:id="rId29"/>
    <p:sldId id="417" r:id="rId30"/>
    <p:sldId id="332" r:id="rId31"/>
    <p:sldId id="442" r:id="rId32"/>
    <p:sldId id="342" r:id="rId33"/>
  </p:sldIdLst>
  <p:sldSz cx="9144000" cy="6858000" type="screen4x3"/>
  <p:notesSz cx="6794500" cy="9906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FF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899" autoAdjust="0"/>
  </p:normalViewPr>
  <p:slideViewPr>
    <p:cSldViewPr>
      <p:cViewPr varScale="1">
        <p:scale>
          <a:sx n="60" d="100"/>
          <a:sy n="60" d="100"/>
        </p:scale>
        <p:origin x="138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AA4494-152A-4683-A3D6-2064F3B7215F}" type="doc">
      <dgm:prSet loTypeId="urn:microsoft.com/office/officeart/2005/8/layout/radial2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6DA868B-F4F9-4674-A94F-EBF455A0EB8C}">
      <dgm:prSet phldrT="[Text]" custT="1"/>
      <dgm:spPr/>
      <dgm:t>
        <a:bodyPr/>
        <a:lstStyle/>
        <a:p>
          <a:r>
            <a:rPr lang="en-US" sz="1600" dirty="0"/>
            <a:t>Form-meaning link</a:t>
          </a:r>
        </a:p>
      </dgm:t>
    </dgm:pt>
    <dgm:pt modelId="{63EC237B-3F0D-41D2-A107-AC19BDF81FE2}" type="parTrans" cxnId="{7DF3A04F-4761-4304-BD22-2EB159D49D9C}">
      <dgm:prSet/>
      <dgm:spPr/>
      <dgm:t>
        <a:bodyPr/>
        <a:lstStyle/>
        <a:p>
          <a:endParaRPr lang="en-US"/>
        </a:p>
      </dgm:t>
    </dgm:pt>
    <dgm:pt modelId="{BCB63F7E-AD69-400B-9693-BAFF0FCEE9DF}" type="sibTrans" cxnId="{7DF3A04F-4761-4304-BD22-2EB159D49D9C}">
      <dgm:prSet/>
      <dgm:spPr/>
      <dgm:t>
        <a:bodyPr/>
        <a:lstStyle/>
        <a:p>
          <a:endParaRPr lang="en-US"/>
        </a:p>
      </dgm:t>
    </dgm:pt>
    <dgm:pt modelId="{9F2E1E3D-87DE-48C3-A18B-5934239FE6A6}">
      <dgm:prSet phldrT="[Text]" custT="1"/>
      <dgm:spPr/>
      <dgm:t>
        <a:bodyPr/>
        <a:lstStyle/>
        <a:p>
          <a:r>
            <a:rPr lang="en-US" sz="1600" dirty="0"/>
            <a:t>Polysemy</a:t>
          </a:r>
        </a:p>
      </dgm:t>
    </dgm:pt>
    <dgm:pt modelId="{7D8BDA4C-5CBC-4D43-872C-8C3ADF51DC93}" type="parTrans" cxnId="{EF7BCCCA-CEC0-4EB0-8B6D-436B0CFD0718}">
      <dgm:prSet/>
      <dgm:spPr/>
      <dgm:t>
        <a:bodyPr/>
        <a:lstStyle/>
        <a:p>
          <a:endParaRPr lang="en-US"/>
        </a:p>
      </dgm:t>
    </dgm:pt>
    <dgm:pt modelId="{B7ECC4C6-BBB4-4527-9AAB-4010967EC749}" type="sibTrans" cxnId="{EF7BCCCA-CEC0-4EB0-8B6D-436B0CFD0718}">
      <dgm:prSet/>
      <dgm:spPr/>
      <dgm:t>
        <a:bodyPr/>
        <a:lstStyle/>
        <a:p>
          <a:endParaRPr lang="en-US"/>
        </a:p>
      </dgm:t>
    </dgm:pt>
    <dgm:pt modelId="{883D484C-5D35-4630-A650-2A374F95AC16}">
      <dgm:prSet phldrT="[Text]" custT="1"/>
      <dgm:spPr/>
      <dgm:t>
        <a:bodyPr/>
        <a:lstStyle/>
        <a:p>
          <a:r>
            <a:rPr lang="en-US" sz="1600" dirty="0"/>
            <a:t>Collocation</a:t>
          </a:r>
        </a:p>
      </dgm:t>
    </dgm:pt>
    <dgm:pt modelId="{106BC9BF-721B-4126-A5DB-0ABC6518D54F}" type="sibTrans" cxnId="{12B78543-5A21-4119-BA64-D65614A4E011}">
      <dgm:prSet/>
      <dgm:spPr/>
      <dgm:t>
        <a:bodyPr/>
        <a:lstStyle/>
        <a:p>
          <a:endParaRPr lang="en-US"/>
        </a:p>
      </dgm:t>
    </dgm:pt>
    <dgm:pt modelId="{65DD41D8-1E79-4CC5-A9E2-750F83C89CDB}" type="parTrans" cxnId="{12B78543-5A21-4119-BA64-D65614A4E011}">
      <dgm:prSet/>
      <dgm:spPr/>
      <dgm:t>
        <a:bodyPr/>
        <a:lstStyle/>
        <a:p>
          <a:endParaRPr lang="en-US"/>
        </a:p>
      </dgm:t>
    </dgm:pt>
    <dgm:pt modelId="{A381C1F1-7BE4-4093-ABF2-7622BB71AE55}">
      <dgm:prSet phldrT="[Text]" custT="1"/>
      <dgm:spPr/>
      <dgm:t>
        <a:bodyPr/>
        <a:lstStyle/>
        <a:p>
          <a:r>
            <a:rPr lang="en-US" sz="1600" dirty="0"/>
            <a:t>Derivatives</a:t>
          </a:r>
        </a:p>
      </dgm:t>
    </dgm:pt>
    <dgm:pt modelId="{94BB52EA-46A5-462C-A649-0174C07928DE}" type="parTrans" cxnId="{ABE8E975-4942-440C-93CB-AB5F503F80C9}">
      <dgm:prSet/>
      <dgm:spPr/>
      <dgm:t>
        <a:bodyPr/>
        <a:lstStyle/>
        <a:p>
          <a:endParaRPr lang="en-US"/>
        </a:p>
      </dgm:t>
    </dgm:pt>
    <dgm:pt modelId="{32AECF77-DBD6-494B-9CFA-1E1B13E4FC36}" type="sibTrans" cxnId="{ABE8E975-4942-440C-93CB-AB5F503F80C9}">
      <dgm:prSet/>
      <dgm:spPr/>
      <dgm:t>
        <a:bodyPr/>
        <a:lstStyle/>
        <a:p>
          <a:endParaRPr lang="en-US"/>
        </a:p>
      </dgm:t>
    </dgm:pt>
    <dgm:pt modelId="{DE4164F9-2B67-4909-8F7B-F25D084671F5}" type="pres">
      <dgm:prSet presAssocID="{1DAA4494-152A-4683-A3D6-2064F3B7215F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9A4EBC2B-0A38-48CA-92D0-9769A3FC031B}" type="pres">
      <dgm:prSet presAssocID="{1DAA4494-152A-4683-A3D6-2064F3B7215F}" presName="cycle" presStyleCnt="0"/>
      <dgm:spPr/>
    </dgm:pt>
    <dgm:pt modelId="{0E93ED49-BAB9-48C3-B3E6-C173CE1D6867}" type="pres">
      <dgm:prSet presAssocID="{1DAA4494-152A-4683-A3D6-2064F3B7215F}" presName="centerShape" presStyleCnt="0"/>
      <dgm:spPr/>
    </dgm:pt>
    <dgm:pt modelId="{CDD3386E-7AA5-4462-B9B5-F326A0811439}" type="pres">
      <dgm:prSet presAssocID="{1DAA4494-152A-4683-A3D6-2064F3B7215F}" presName="connSite" presStyleLbl="node1" presStyleIdx="0" presStyleCnt="5"/>
      <dgm:spPr/>
    </dgm:pt>
    <dgm:pt modelId="{E026592C-B443-48AD-98A6-B1ADAEC7F4E7}" type="pres">
      <dgm:prSet presAssocID="{1DAA4494-152A-4683-A3D6-2064F3B7215F}" presName="visible" presStyleLbl="node1" presStyleIdx="0" presStyleCnt="5" custLinFactNeighborX="-8657" custLinFactNeighborY="4413"/>
      <dgm:spPr>
        <a:solidFill>
          <a:srgbClr val="FF9900"/>
        </a:solidFill>
      </dgm:spPr>
    </dgm:pt>
    <dgm:pt modelId="{C5460F54-59D5-4C68-B412-9AC770EDE72D}" type="pres">
      <dgm:prSet presAssocID="{63EC237B-3F0D-41D2-A107-AC19BDF81FE2}" presName="Name25" presStyleLbl="parChTrans1D1" presStyleIdx="0" presStyleCnt="4"/>
      <dgm:spPr/>
    </dgm:pt>
    <dgm:pt modelId="{958AA288-57DB-4DA4-9E9A-49166BC97BEC}" type="pres">
      <dgm:prSet presAssocID="{A6DA868B-F4F9-4674-A94F-EBF455A0EB8C}" presName="node" presStyleCnt="0"/>
      <dgm:spPr/>
    </dgm:pt>
    <dgm:pt modelId="{43FB44C4-8555-4CE6-BAAC-23DEBBE1E31C}" type="pres">
      <dgm:prSet presAssocID="{A6DA868B-F4F9-4674-A94F-EBF455A0EB8C}" presName="parentNode" presStyleLbl="node1" presStyleIdx="1" presStyleCnt="5" custScaleX="184014" custScaleY="143033">
        <dgm:presLayoutVars>
          <dgm:chMax val="1"/>
          <dgm:bulletEnabled val="1"/>
        </dgm:presLayoutVars>
      </dgm:prSet>
      <dgm:spPr/>
    </dgm:pt>
    <dgm:pt modelId="{4BB3A5C8-04E8-440B-8C8A-8384226443AB}" type="pres">
      <dgm:prSet presAssocID="{A6DA868B-F4F9-4674-A94F-EBF455A0EB8C}" presName="childNode" presStyleLbl="revTx" presStyleIdx="0" presStyleCnt="0">
        <dgm:presLayoutVars>
          <dgm:bulletEnabled val="1"/>
        </dgm:presLayoutVars>
      </dgm:prSet>
      <dgm:spPr/>
    </dgm:pt>
    <dgm:pt modelId="{AF0EBDB1-99D8-4A59-9579-2A3FF17C494D}" type="pres">
      <dgm:prSet presAssocID="{65DD41D8-1E79-4CC5-A9E2-750F83C89CDB}" presName="Name25" presStyleLbl="parChTrans1D1" presStyleIdx="1" presStyleCnt="4"/>
      <dgm:spPr/>
    </dgm:pt>
    <dgm:pt modelId="{4DD67704-F611-4EBA-AA59-323384804930}" type="pres">
      <dgm:prSet presAssocID="{883D484C-5D35-4630-A650-2A374F95AC16}" presName="node" presStyleCnt="0"/>
      <dgm:spPr/>
    </dgm:pt>
    <dgm:pt modelId="{6EE9CF28-849D-45AA-A502-15868C7931AC}" type="pres">
      <dgm:prSet presAssocID="{883D484C-5D35-4630-A650-2A374F95AC16}" presName="parentNode" presStyleLbl="node1" presStyleIdx="2" presStyleCnt="5" custScaleX="184014" custScaleY="143033">
        <dgm:presLayoutVars>
          <dgm:chMax val="1"/>
          <dgm:bulletEnabled val="1"/>
        </dgm:presLayoutVars>
      </dgm:prSet>
      <dgm:spPr/>
    </dgm:pt>
    <dgm:pt modelId="{D0D66934-C2D9-493D-9EED-A09F7C656732}" type="pres">
      <dgm:prSet presAssocID="{883D484C-5D35-4630-A650-2A374F95AC16}" presName="childNode" presStyleLbl="revTx" presStyleIdx="0" presStyleCnt="0">
        <dgm:presLayoutVars>
          <dgm:bulletEnabled val="1"/>
        </dgm:presLayoutVars>
      </dgm:prSet>
      <dgm:spPr/>
    </dgm:pt>
    <dgm:pt modelId="{D12208A3-A866-4813-9238-F0E835FDA53C}" type="pres">
      <dgm:prSet presAssocID="{7D8BDA4C-5CBC-4D43-872C-8C3ADF51DC93}" presName="Name25" presStyleLbl="parChTrans1D1" presStyleIdx="2" presStyleCnt="4"/>
      <dgm:spPr/>
    </dgm:pt>
    <dgm:pt modelId="{2A4ABA9D-F472-4F17-A930-578F05B1C88A}" type="pres">
      <dgm:prSet presAssocID="{9F2E1E3D-87DE-48C3-A18B-5934239FE6A6}" presName="node" presStyleCnt="0"/>
      <dgm:spPr/>
    </dgm:pt>
    <dgm:pt modelId="{05BB94F1-9591-4855-8343-43EDFA09148D}" type="pres">
      <dgm:prSet presAssocID="{9F2E1E3D-87DE-48C3-A18B-5934239FE6A6}" presName="parentNode" presStyleLbl="node1" presStyleIdx="3" presStyleCnt="5" custScaleX="184014" custScaleY="143033">
        <dgm:presLayoutVars>
          <dgm:chMax val="1"/>
          <dgm:bulletEnabled val="1"/>
        </dgm:presLayoutVars>
      </dgm:prSet>
      <dgm:spPr/>
    </dgm:pt>
    <dgm:pt modelId="{1DBC07AB-6537-4D88-90E2-29C1EB47A971}" type="pres">
      <dgm:prSet presAssocID="{9F2E1E3D-87DE-48C3-A18B-5934239FE6A6}" presName="childNode" presStyleLbl="revTx" presStyleIdx="0" presStyleCnt="0">
        <dgm:presLayoutVars>
          <dgm:bulletEnabled val="1"/>
        </dgm:presLayoutVars>
      </dgm:prSet>
      <dgm:spPr/>
    </dgm:pt>
    <dgm:pt modelId="{B8355FCF-127C-41E3-A816-BD04771CC190}" type="pres">
      <dgm:prSet presAssocID="{94BB52EA-46A5-462C-A649-0174C07928DE}" presName="Name25" presStyleLbl="parChTrans1D1" presStyleIdx="3" presStyleCnt="4"/>
      <dgm:spPr/>
    </dgm:pt>
    <dgm:pt modelId="{3C80062F-76D2-4DDD-B375-FE4F170BA7CA}" type="pres">
      <dgm:prSet presAssocID="{A381C1F1-7BE4-4093-ABF2-7622BB71AE55}" presName="node" presStyleCnt="0"/>
      <dgm:spPr/>
    </dgm:pt>
    <dgm:pt modelId="{B558B727-E578-4A7A-81F6-9BD62D15C63E}" type="pres">
      <dgm:prSet presAssocID="{A381C1F1-7BE4-4093-ABF2-7622BB71AE55}" presName="parentNode" presStyleLbl="node1" presStyleIdx="4" presStyleCnt="5" custScaleX="184014" custScaleY="143033">
        <dgm:presLayoutVars>
          <dgm:chMax val="1"/>
          <dgm:bulletEnabled val="1"/>
        </dgm:presLayoutVars>
      </dgm:prSet>
      <dgm:spPr/>
    </dgm:pt>
    <dgm:pt modelId="{8C72F630-1366-49E5-9CA4-0FD6E6D5130C}" type="pres">
      <dgm:prSet presAssocID="{A381C1F1-7BE4-4093-ABF2-7622BB71AE55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539B6103-5C7E-4BA0-B298-0564E00F7E73}" type="presOf" srcId="{65DD41D8-1E79-4CC5-A9E2-750F83C89CDB}" destId="{AF0EBDB1-99D8-4A59-9579-2A3FF17C494D}" srcOrd="0" destOrd="0" presId="urn:microsoft.com/office/officeart/2005/8/layout/radial2"/>
    <dgm:cxn modelId="{A95A1C5D-6C28-49A7-82E1-D2EE28F948D2}" type="presOf" srcId="{94BB52EA-46A5-462C-A649-0174C07928DE}" destId="{B8355FCF-127C-41E3-A816-BD04771CC190}" srcOrd="0" destOrd="0" presId="urn:microsoft.com/office/officeart/2005/8/layout/radial2"/>
    <dgm:cxn modelId="{F1E16C62-9A6A-4AA6-9F30-EC88C14D0CE0}" type="presOf" srcId="{7D8BDA4C-5CBC-4D43-872C-8C3ADF51DC93}" destId="{D12208A3-A866-4813-9238-F0E835FDA53C}" srcOrd="0" destOrd="0" presId="urn:microsoft.com/office/officeart/2005/8/layout/radial2"/>
    <dgm:cxn modelId="{12B78543-5A21-4119-BA64-D65614A4E011}" srcId="{1DAA4494-152A-4683-A3D6-2064F3B7215F}" destId="{883D484C-5D35-4630-A650-2A374F95AC16}" srcOrd="1" destOrd="0" parTransId="{65DD41D8-1E79-4CC5-A9E2-750F83C89CDB}" sibTransId="{106BC9BF-721B-4126-A5DB-0ABC6518D54F}"/>
    <dgm:cxn modelId="{96F4076F-2E6C-442E-AFDF-5AA4680C8C07}" type="presOf" srcId="{A381C1F1-7BE4-4093-ABF2-7622BB71AE55}" destId="{B558B727-E578-4A7A-81F6-9BD62D15C63E}" srcOrd="0" destOrd="0" presId="urn:microsoft.com/office/officeart/2005/8/layout/radial2"/>
    <dgm:cxn modelId="{7DF3A04F-4761-4304-BD22-2EB159D49D9C}" srcId="{1DAA4494-152A-4683-A3D6-2064F3B7215F}" destId="{A6DA868B-F4F9-4674-A94F-EBF455A0EB8C}" srcOrd="0" destOrd="0" parTransId="{63EC237B-3F0D-41D2-A107-AC19BDF81FE2}" sibTransId="{BCB63F7E-AD69-400B-9693-BAFF0FCEE9DF}"/>
    <dgm:cxn modelId="{0C1C7550-8E97-448B-971D-6A5696190E3A}" type="presOf" srcId="{63EC237B-3F0D-41D2-A107-AC19BDF81FE2}" destId="{C5460F54-59D5-4C68-B412-9AC770EDE72D}" srcOrd="0" destOrd="0" presId="urn:microsoft.com/office/officeart/2005/8/layout/radial2"/>
    <dgm:cxn modelId="{ABE8E975-4942-440C-93CB-AB5F503F80C9}" srcId="{1DAA4494-152A-4683-A3D6-2064F3B7215F}" destId="{A381C1F1-7BE4-4093-ABF2-7622BB71AE55}" srcOrd="3" destOrd="0" parTransId="{94BB52EA-46A5-462C-A649-0174C07928DE}" sibTransId="{32AECF77-DBD6-494B-9CFA-1E1B13E4FC36}"/>
    <dgm:cxn modelId="{0C2F9D56-0F71-4AB4-992A-8F73C6B02736}" type="presOf" srcId="{883D484C-5D35-4630-A650-2A374F95AC16}" destId="{6EE9CF28-849D-45AA-A502-15868C7931AC}" srcOrd="0" destOrd="0" presId="urn:microsoft.com/office/officeart/2005/8/layout/radial2"/>
    <dgm:cxn modelId="{5D3E5580-0560-44FB-84B9-812FEB41E18C}" type="presOf" srcId="{A6DA868B-F4F9-4674-A94F-EBF455A0EB8C}" destId="{43FB44C4-8555-4CE6-BAAC-23DEBBE1E31C}" srcOrd="0" destOrd="0" presId="urn:microsoft.com/office/officeart/2005/8/layout/radial2"/>
    <dgm:cxn modelId="{6BC14BC7-7B17-4826-9538-B6A0FFC202B3}" type="presOf" srcId="{9F2E1E3D-87DE-48C3-A18B-5934239FE6A6}" destId="{05BB94F1-9591-4855-8343-43EDFA09148D}" srcOrd="0" destOrd="0" presId="urn:microsoft.com/office/officeart/2005/8/layout/radial2"/>
    <dgm:cxn modelId="{EF7BCCCA-CEC0-4EB0-8B6D-436B0CFD0718}" srcId="{1DAA4494-152A-4683-A3D6-2064F3B7215F}" destId="{9F2E1E3D-87DE-48C3-A18B-5934239FE6A6}" srcOrd="2" destOrd="0" parTransId="{7D8BDA4C-5CBC-4D43-872C-8C3ADF51DC93}" sibTransId="{B7ECC4C6-BBB4-4527-9AAB-4010967EC749}"/>
    <dgm:cxn modelId="{D1910CF3-8171-48FA-9977-39D313B07FD2}" type="presOf" srcId="{1DAA4494-152A-4683-A3D6-2064F3B7215F}" destId="{DE4164F9-2B67-4909-8F7B-F25D084671F5}" srcOrd="0" destOrd="0" presId="urn:microsoft.com/office/officeart/2005/8/layout/radial2"/>
    <dgm:cxn modelId="{0904275D-1AD3-4E5F-83EA-D1C19CC11042}" type="presParOf" srcId="{DE4164F9-2B67-4909-8F7B-F25D084671F5}" destId="{9A4EBC2B-0A38-48CA-92D0-9769A3FC031B}" srcOrd="0" destOrd="0" presId="urn:microsoft.com/office/officeart/2005/8/layout/radial2"/>
    <dgm:cxn modelId="{35447BE2-1C54-4240-A80D-2E7BD2B10A03}" type="presParOf" srcId="{9A4EBC2B-0A38-48CA-92D0-9769A3FC031B}" destId="{0E93ED49-BAB9-48C3-B3E6-C173CE1D6867}" srcOrd="0" destOrd="0" presId="urn:microsoft.com/office/officeart/2005/8/layout/radial2"/>
    <dgm:cxn modelId="{0D4CCF0F-DD97-44D6-A9A7-5A4003A3396D}" type="presParOf" srcId="{0E93ED49-BAB9-48C3-B3E6-C173CE1D6867}" destId="{CDD3386E-7AA5-4462-B9B5-F326A0811439}" srcOrd="0" destOrd="0" presId="urn:microsoft.com/office/officeart/2005/8/layout/radial2"/>
    <dgm:cxn modelId="{B0673767-FFAB-4B0E-90C1-0889D30A669F}" type="presParOf" srcId="{0E93ED49-BAB9-48C3-B3E6-C173CE1D6867}" destId="{E026592C-B443-48AD-98A6-B1ADAEC7F4E7}" srcOrd="1" destOrd="0" presId="urn:microsoft.com/office/officeart/2005/8/layout/radial2"/>
    <dgm:cxn modelId="{D85DF94D-2A50-4A9B-B36E-8CD452B88B42}" type="presParOf" srcId="{9A4EBC2B-0A38-48CA-92D0-9769A3FC031B}" destId="{C5460F54-59D5-4C68-B412-9AC770EDE72D}" srcOrd="1" destOrd="0" presId="urn:microsoft.com/office/officeart/2005/8/layout/radial2"/>
    <dgm:cxn modelId="{12BA6442-7D18-43D1-83B7-33D944230F53}" type="presParOf" srcId="{9A4EBC2B-0A38-48CA-92D0-9769A3FC031B}" destId="{958AA288-57DB-4DA4-9E9A-49166BC97BEC}" srcOrd="2" destOrd="0" presId="urn:microsoft.com/office/officeart/2005/8/layout/radial2"/>
    <dgm:cxn modelId="{8C96C1C9-EF87-4D79-8741-2FB387B0273C}" type="presParOf" srcId="{958AA288-57DB-4DA4-9E9A-49166BC97BEC}" destId="{43FB44C4-8555-4CE6-BAAC-23DEBBE1E31C}" srcOrd="0" destOrd="0" presId="urn:microsoft.com/office/officeart/2005/8/layout/radial2"/>
    <dgm:cxn modelId="{C74357C0-3C05-4CD7-83D4-72DA3ACE37FE}" type="presParOf" srcId="{958AA288-57DB-4DA4-9E9A-49166BC97BEC}" destId="{4BB3A5C8-04E8-440B-8C8A-8384226443AB}" srcOrd="1" destOrd="0" presId="urn:microsoft.com/office/officeart/2005/8/layout/radial2"/>
    <dgm:cxn modelId="{800CC028-2ECA-44D9-BA66-357C49BBBC9E}" type="presParOf" srcId="{9A4EBC2B-0A38-48CA-92D0-9769A3FC031B}" destId="{AF0EBDB1-99D8-4A59-9579-2A3FF17C494D}" srcOrd="3" destOrd="0" presId="urn:microsoft.com/office/officeart/2005/8/layout/radial2"/>
    <dgm:cxn modelId="{297DD473-4F9D-4682-8D87-CC3FE17AA5F0}" type="presParOf" srcId="{9A4EBC2B-0A38-48CA-92D0-9769A3FC031B}" destId="{4DD67704-F611-4EBA-AA59-323384804930}" srcOrd="4" destOrd="0" presId="urn:microsoft.com/office/officeart/2005/8/layout/radial2"/>
    <dgm:cxn modelId="{EF787E69-1416-40AC-A86F-C9B4C11931EA}" type="presParOf" srcId="{4DD67704-F611-4EBA-AA59-323384804930}" destId="{6EE9CF28-849D-45AA-A502-15868C7931AC}" srcOrd="0" destOrd="0" presId="urn:microsoft.com/office/officeart/2005/8/layout/radial2"/>
    <dgm:cxn modelId="{4EEA0102-CC97-4E4A-B85B-E53EABE6E247}" type="presParOf" srcId="{4DD67704-F611-4EBA-AA59-323384804930}" destId="{D0D66934-C2D9-493D-9EED-A09F7C656732}" srcOrd="1" destOrd="0" presId="urn:microsoft.com/office/officeart/2005/8/layout/radial2"/>
    <dgm:cxn modelId="{ADA2E607-8C2A-4DCB-9D7E-4FA6BDECCA9E}" type="presParOf" srcId="{9A4EBC2B-0A38-48CA-92D0-9769A3FC031B}" destId="{D12208A3-A866-4813-9238-F0E835FDA53C}" srcOrd="5" destOrd="0" presId="urn:microsoft.com/office/officeart/2005/8/layout/radial2"/>
    <dgm:cxn modelId="{17F01511-D9AD-4635-9CD7-A6ACB249C12F}" type="presParOf" srcId="{9A4EBC2B-0A38-48CA-92D0-9769A3FC031B}" destId="{2A4ABA9D-F472-4F17-A930-578F05B1C88A}" srcOrd="6" destOrd="0" presId="urn:microsoft.com/office/officeart/2005/8/layout/radial2"/>
    <dgm:cxn modelId="{8FA7064A-9B7F-4E93-A681-C3BB424614B1}" type="presParOf" srcId="{2A4ABA9D-F472-4F17-A930-578F05B1C88A}" destId="{05BB94F1-9591-4855-8343-43EDFA09148D}" srcOrd="0" destOrd="0" presId="urn:microsoft.com/office/officeart/2005/8/layout/radial2"/>
    <dgm:cxn modelId="{72CCE4BF-159C-49AF-A1F5-5F3A264235A0}" type="presParOf" srcId="{2A4ABA9D-F472-4F17-A930-578F05B1C88A}" destId="{1DBC07AB-6537-4D88-90E2-29C1EB47A971}" srcOrd="1" destOrd="0" presId="urn:microsoft.com/office/officeart/2005/8/layout/radial2"/>
    <dgm:cxn modelId="{2072B419-E36A-49DA-9366-BF0CEF56357D}" type="presParOf" srcId="{9A4EBC2B-0A38-48CA-92D0-9769A3FC031B}" destId="{B8355FCF-127C-41E3-A816-BD04771CC190}" srcOrd="7" destOrd="0" presId="urn:microsoft.com/office/officeart/2005/8/layout/radial2"/>
    <dgm:cxn modelId="{531803AD-92D4-4F52-B904-FFB55CB8BB9C}" type="presParOf" srcId="{9A4EBC2B-0A38-48CA-92D0-9769A3FC031B}" destId="{3C80062F-76D2-4DDD-B375-FE4F170BA7CA}" srcOrd="8" destOrd="0" presId="urn:microsoft.com/office/officeart/2005/8/layout/radial2"/>
    <dgm:cxn modelId="{30F54BCB-F8D6-489D-B5C2-4C56EDD426FC}" type="presParOf" srcId="{3C80062F-76D2-4DDD-B375-FE4F170BA7CA}" destId="{B558B727-E578-4A7A-81F6-9BD62D15C63E}" srcOrd="0" destOrd="0" presId="urn:microsoft.com/office/officeart/2005/8/layout/radial2"/>
    <dgm:cxn modelId="{3D0A1EDF-6351-4F3D-9E9B-E47E8CFAA51C}" type="presParOf" srcId="{3C80062F-76D2-4DDD-B375-FE4F170BA7CA}" destId="{8C72F630-1366-49E5-9CA4-0FD6E6D5130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AA4494-152A-4683-A3D6-2064F3B7215F}" type="doc">
      <dgm:prSet loTypeId="urn:microsoft.com/office/officeart/2005/8/layout/radial2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6DA868B-F4F9-4674-A94F-EBF455A0EB8C}">
      <dgm:prSet phldrT="[Text]" custT="1"/>
      <dgm:spPr/>
      <dgm:t>
        <a:bodyPr/>
        <a:lstStyle/>
        <a:p>
          <a:r>
            <a:rPr lang="en-US" sz="1600" dirty="0"/>
            <a:t>Form-meaning link</a:t>
          </a:r>
        </a:p>
      </dgm:t>
    </dgm:pt>
    <dgm:pt modelId="{63EC237B-3F0D-41D2-A107-AC19BDF81FE2}" type="parTrans" cxnId="{7DF3A04F-4761-4304-BD22-2EB159D49D9C}">
      <dgm:prSet/>
      <dgm:spPr/>
      <dgm:t>
        <a:bodyPr/>
        <a:lstStyle/>
        <a:p>
          <a:endParaRPr lang="en-US"/>
        </a:p>
      </dgm:t>
    </dgm:pt>
    <dgm:pt modelId="{BCB63F7E-AD69-400B-9693-BAFF0FCEE9DF}" type="sibTrans" cxnId="{7DF3A04F-4761-4304-BD22-2EB159D49D9C}">
      <dgm:prSet/>
      <dgm:spPr/>
      <dgm:t>
        <a:bodyPr/>
        <a:lstStyle/>
        <a:p>
          <a:endParaRPr lang="en-US"/>
        </a:p>
      </dgm:t>
    </dgm:pt>
    <dgm:pt modelId="{9F2E1E3D-87DE-48C3-A18B-5934239FE6A6}">
      <dgm:prSet phldrT="[Text]" custT="1"/>
      <dgm:spPr/>
      <dgm:t>
        <a:bodyPr/>
        <a:lstStyle/>
        <a:p>
          <a:r>
            <a:rPr lang="en-US" sz="1600" dirty="0"/>
            <a:t>Polysemy</a:t>
          </a:r>
        </a:p>
      </dgm:t>
    </dgm:pt>
    <dgm:pt modelId="{7D8BDA4C-5CBC-4D43-872C-8C3ADF51DC93}" type="parTrans" cxnId="{EF7BCCCA-CEC0-4EB0-8B6D-436B0CFD0718}">
      <dgm:prSet/>
      <dgm:spPr/>
      <dgm:t>
        <a:bodyPr/>
        <a:lstStyle/>
        <a:p>
          <a:endParaRPr lang="en-US"/>
        </a:p>
      </dgm:t>
    </dgm:pt>
    <dgm:pt modelId="{B7ECC4C6-BBB4-4527-9AAB-4010967EC749}" type="sibTrans" cxnId="{EF7BCCCA-CEC0-4EB0-8B6D-436B0CFD0718}">
      <dgm:prSet/>
      <dgm:spPr/>
      <dgm:t>
        <a:bodyPr/>
        <a:lstStyle/>
        <a:p>
          <a:endParaRPr lang="en-US"/>
        </a:p>
      </dgm:t>
    </dgm:pt>
    <dgm:pt modelId="{883D484C-5D35-4630-A650-2A374F95AC16}">
      <dgm:prSet phldrT="[Text]" custT="1"/>
      <dgm:spPr/>
      <dgm:t>
        <a:bodyPr/>
        <a:lstStyle/>
        <a:p>
          <a:r>
            <a:rPr lang="en-US" sz="1600" dirty="0"/>
            <a:t>Collocation</a:t>
          </a:r>
        </a:p>
      </dgm:t>
    </dgm:pt>
    <dgm:pt modelId="{106BC9BF-721B-4126-A5DB-0ABC6518D54F}" type="sibTrans" cxnId="{12B78543-5A21-4119-BA64-D65614A4E011}">
      <dgm:prSet/>
      <dgm:spPr/>
      <dgm:t>
        <a:bodyPr/>
        <a:lstStyle/>
        <a:p>
          <a:endParaRPr lang="en-US"/>
        </a:p>
      </dgm:t>
    </dgm:pt>
    <dgm:pt modelId="{65DD41D8-1E79-4CC5-A9E2-750F83C89CDB}" type="parTrans" cxnId="{12B78543-5A21-4119-BA64-D65614A4E011}">
      <dgm:prSet/>
      <dgm:spPr/>
      <dgm:t>
        <a:bodyPr/>
        <a:lstStyle/>
        <a:p>
          <a:endParaRPr lang="en-US"/>
        </a:p>
      </dgm:t>
    </dgm:pt>
    <dgm:pt modelId="{A381C1F1-7BE4-4093-ABF2-7622BB71AE55}">
      <dgm:prSet phldrT="[Text]" custT="1"/>
      <dgm:spPr/>
      <dgm:t>
        <a:bodyPr/>
        <a:lstStyle/>
        <a:p>
          <a:r>
            <a:rPr lang="en-US" sz="1600" dirty="0"/>
            <a:t>Derivatives</a:t>
          </a:r>
        </a:p>
      </dgm:t>
    </dgm:pt>
    <dgm:pt modelId="{94BB52EA-46A5-462C-A649-0174C07928DE}" type="parTrans" cxnId="{ABE8E975-4942-440C-93CB-AB5F503F80C9}">
      <dgm:prSet/>
      <dgm:spPr/>
      <dgm:t>
        <a:bodyPr/>
        <a:lstStyle/>
        <a:p>
          <a:endParaRPr lang="en-US"/>
        </a:p>
      </dgm:t>
    </dgm:pt>
    <dgm:pt modelId="{32AECF77-DBD6-494B-9CFA-1E1B13E4FC36}" type="sibTrans" cxnId="{ABE8E975-4942-440C-93CB-AB5F503F80C9}">
      <dgm:prSet/>
      <dgm:spPr/>
      <dgm:t>
        <a:bodyPr/>
        <a:lstStyle/>
        <a:p>
          <a:endParaRPr lang="en-US"/>
        </a:p>
      </dgm:t>
    </dgm:pt>
    <dgm:pt modelId="{DE4164F9-2B67-4909-8F7B-F25D084671F5}" type="pres">
      <dgm:prSet presAssocID="{1DAA4494-152A-4683-A3D6-2064F3B7215F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9A4EBC2B-0A38-48CA-92D0-9769A3FC031B}" type="pres">
      <dgm:prSet presAssocID="{1DAA4494-152A-4683-A3D6-2064F3B7215F}" presName="cycle" presStyleCnt="0"/>
      <dgm:spPr/>
    </dgm:pt>
    <dgm:pt modelId="{0E93ED49-BAB9-48C3-B3E6-C173CE1D6867}" type="pres">
      <dgm:prSet presAssocID="{1DAA4494-152A-4683-A3D6-2064F3B7215F}" presName="centerShape" presStyleCnt="0"/>
      <dgm:spPr/>
    </dgm:pt>
    <dgm:pt modelId="{CDD3386E-7AA5-4462-B9B5-F326A0811439}" type="pres">
      <dgm:prSet presAssocID="{1DAA4494-152A-4683-A3D6-2064F3B7215F}" presName="connSite" presStyleLbl="node1" presStyleIdx="0" presStyleCnt="5"/>
      <dgm:spPr/>
    </dgm:pt>
    <dgm:pt modelId="{E026592C-B443-48AD-98A6-B1ADAEC7F4E7}" type="pres">
      <dgm:prSet presAssocID="{1DAA4494-152A-4683-A3D6-2064F3B7215F}" presName="visible" presStyleLbl="node1" presStyleIdx="0" presStyleCnt="5" custLinFactNeighborX="1867" custLinFactNeighborY="-230"/>
      <dgm:spPr>
        <a:solidFill>
          <a:schemeClr val="tx1"/>
        </a:solidFill>
      </dgm:spPr>
    </dgm:pt>
    <dgm:pt modelId="{C5460F54-59D5-4C68-B412-9AC770EDE72D}" type="pres">
      <dgm:prSet presAssocID="{63EC237B-3F0D-41D2-A107-AC19BDF81FE2}" presName="Name25" presStyleLbl="parChTrans1D1" presStyleIdx="0" presStyleCnt="4"/>
      <dgm:spPr/>
    </dgm:pt>
    <dgm:pt modelId="{958AA288-57DB-4DA4-9E9A-49166BC97BEC}" type="pres">
      <dgm:prSet presAssocID="{A6DA868B-F4F9-4674-A94F-EBF455A0EB8C}" presName="node" presStyleCnt="0"/>
      <dgm:spPr/>
    </dgm:pt>
    <dgm:pt modelId="{43FB44C4-8555-4CE6-BAAC-23DEBBE1E31C}" type="pres">
      <dgm:prSet presAssocID="{A6DA868B-F4F9-4674-A94F-EBF455A0EB8C}" presName="parentNode" presStyleLbl="node1" presStyleIdx="1" presStyleCnt="5" custScaleX="180646" custScaleY="155603">
        <dgm:presLayoutVars>
          <dgm:chMax val="1"/>
          <dgm:bulletEnabled val="1"/>
        </dgm:presLayoutVars>
      </dgm:prSet>
      <dgm:spPr/>
    </dgm:pt>
    <dgm:pt modelId="{4BB3A5C8-04E8-440B-8C8A-8384226443AB}" type="pres">
      <dgm:prSet presAssocID="{A6DA868B-F4F9-4674-A94F-EBF455A0EB8C}" presName="childNode" presStyleLbl="revTx" presStyleIdx="0" presStyleCnt="0">
        <dgm:presLayoutVars>
          <dgm:bulletEnabled val="1"/>
        </dgm:presLayoutVars>
      </dgm:prSet>
      <dgm:spPr/>
    </dgm:pt>
    <dgm:pt modelId="{AF0EBDB1-99D8-4A59-9579-2A3FF17C494D}" type="pres">
      <dgm:prSet presAssocID="{65DD41D8-1E79-4CC5-A9E2-750F83C89CDB}" presName="Name25" presStyleLbl="parChTrans1D1" presStyleIdx="1" presStyleCnt="4"/>
      <dgm:spPr/>
    </dgm:pt>
    <dgm:pt modelId="{4DD67704-F611-4EBA-AA59-323384804930}" type="pres">
      <dgm:prSet presAssocID="{883D484C-5D35-4630-A650-2A374F95AC16}" presName="node" presStyleCnt="0"/>
      <dgm:spPr/>
    </dgm:pt>
    <dgm:pt modelId="{6EE9CF28-849D-45AA-A502-15868C7931AC}" type="pres">
      <dgm:prSet presAssocID="{883D484C-5D35-4630-A650-2A374F95AC16}" presName="parentNode" presStyleLbl="node1" presStyleIdx="2" presStyleCnt="5" custScaleX="180646" custScaleY="155603">
        <dgm:presLayoutVars>
          <dgm:chMax val="1"/>
          <dgm:bulletEnabled val="1"/>
        </dgm:presLayoutVars>
      </dgm:prSet>
      <dgm:spPr/>
    </dgm:pt>
    <dgm:pt modelId="{D0D66934-C2D9-493D-9EED-A09F7C656732}" type="pres">
      <dgm:prSet presAssocID="{883D484C-5D35-4630-A650-2A374F95AC16}" presName="childNode" presStyleLbl="revTx" presStyleIdx="0" presStyleCnt="0">
        <dgm:presLayoutVars>
          <dgm:bulletEnabled val="1"/>
        </dgm:presLayoutVars>
      </dgm:prSet>
      <dgm:spPr/>
    </dgm:pt>
    <dgm:pt modelId="{D12208A3-A866-4813-9238-F0E835FDA53C}" type="pres">
      <dgm:prSet presAssocID="{7D8BDA4C-5CBC-4D43-872C-8C3ADF51DC93}" presName="Name25" presStyleLbl="parChTrans1D1" presStyleIdx="2" presStyleCnt="4"/>
      <dgm:spPr/>
    </dgm:pt>
    <dgm:pt modelId="{2A4ABA9D-F472-4F17-A930-578F05B1C88A}" type="pres">
      <dgm:prSet presAssocID="{9F2E1E3D-87DE-48C3-A18B-5934239FE6A6}" presName="node" presStyleCnt="0"/>
      <dgm:spPr/>
    </dgm:pt>
    <dgm:pt modelId="{05BB94F1-9591-4855-8343-43EDFA09148D}" type="pres">
      <dgm:prSet presAssocID="{9F2E1E3D-87DE-48C3-A18B-5934239FE6A6}" presName="parentNode" presStyleLbl="node1" presStyleIdx="3" presStyleCnt="5" custScaleX="180646" custScaleY="155603">
        <dgm:presLayoutVars>
          <dgm:chMax val="1"/>
          <dgm:bulletEnabled val="1"/>
        </dgm:presLayoutVars>
      </dgm:prSet>
      <dgm:spPr/>
    </dgm:pt>
    <dgm:pt modelId="{1DBC07AB-6537-4D88-90E2-29C1EB47A971}" type="pres">
      <dgm:prSet presAssocID="{9F2E1E3D-87DE-48C3-A18B-5934239FE6A6}" presName="childNode" presStyleLbl="revTx" presStyleIdx="0" presStyleCnt="0">
        <dgm:presLayoutVars>
          <dgm:bulletEnabled val="1"/>
        </dgm:presLayoutVars>
      </dgm:prSet>
      <dgm:spPr/>
    </dgm:pt>
    <dgm:pt modelId="{B8355FCF-127C-41E3-A816-BD04771CC190}" type="pres">
      <dgm:prSet presAssocID="{94BB52EA-46A5-462C-A649-0174C07928DE}" presName="Name25" presStyleLbl="parChTrans1D1" presStyleIdx="3" presStyleCnt="4"/>
      <dgm:spPr/>
    </dgm:pt>
    <dgm:pt modelId="{3C80062F-76D2-4DDD-B375-FE4F170BA7CA}" type="pres">
      <dgm:prSet presAssocID="{A381C1F1-7BE4-4093-ABF2-7622BB71AE55}" presName="node" presStyleCnt="0"/>
      <dgm:spPr/>
    </dgm:pt>
    <dgm:pt modelId="{B558B727-E578-4A7A-81F6-9BD62D15C63E}" type="pres">
      <dgm:prSet presAssocID="{A381C1F1-7BE4-4093-ABF2-7622BB71AE55}" presName="parentNode" presStyleLbl="node1" presStyleIdx="4" presStyleCnt="5" custScaleX="180646" custScaleY="155603">
        <dgm:presLayoutVars>
          <dgm:chMax val="1"/>
          <dgm:bulletEnabled val="1"/>
        </dgm:presLayoutVars>
      </dgm:prSet>
      <dgm:spPr/>
    </dgm:pt>
    <dgm:pt modelId="{8C72F630-1366-49E5-9CA4-0FD6E6D5130C}" type="pres">
      <dgm:prSet presAssocID="{A381C1F1-7BE4-4093-ABF2-7622BB71AE55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539B6103-5C7E-4BA0-B298-0564E00F7E73}" type="presOf" srcId="{65DD41D8-1E79-4CC5-A9E2-750F83C89CDB}" destId="{AF0EBDB1-99D8-4A59-9579-2A3FF17C494D}" srcOrd="0" destOrd="0" presId="urn:microsoft.com/office/officeart/2005/8/layout/radial2"/>
    <dgm:cxn modelId="{A95A1C5D-6C28-49A7-82E1-D2EE28F948D2}" type="presOf" srcId="{94BB52EA-46A5-462C-A649-0174C07928DE}" destId="{B8355FCF-127C-41E3-A816-BD04771CC190}" srcOrd="0" destOrd="0" presId="urn:microsoft.com/office/officeart/2005/8/layout/radial2"/>
    <dgm:cxn modelId="{F1E16C62-9A6A-4AA6-9F30-EC88C14D0CE0}" type="presOf" srcId="{7D8BDA4C-5CBC-4D43-872C-8C3ADF51DC93}" destId="{D12208A3-A866-4813-9238-F0E835FDA53C}" srcOrd="0" destOrd="0" presId="urn:microsoft.com/office/officeart/2005/8/layout/radial2"/>
    <dgm:cxn modelId="{12B78543-5A21-4119-BA64-D65614A4E011}" srcId="{1DAA4494-152A-4683-A3D6-2064F3B7215F}" destId="{883D484C-5D35-4630-A650-2A374F95AC16}" srcOrd="1" destOrd="0" parTransId="{65DD41D8-1E79-4CC5-A9E2-750F83C89CDB}" sibTransId="{106BC9BF-721B-4126-A5DB-0ABC6518D54F}"/>
    <dgm:cxn modelId="{96F4076F-2E6C-442E-AFDF-5AA4680C8C07}" type="presOf" srcId="{A381C1F1-7BE4-4093-ABF2-7622BB71AE55}" destId="{B558B727-E578-4A7A-81F6-9BD62D15C63E}" srcOrd="0" destOrd="0" presId="urn:microsoft.com/office/officeart/2005/8/layout/radial2"/>
    <dgm:cxn modelId="{7DF3A04F-4761-4304-BD22-2EB159D49D9C}" srcId="{1DAA4494-152A-4683-A3D6-2064F3B7215F}" destId="{A6DA868B-F4F9-4674-A94F-EBF455A0EB8C}" srcOrd="0" destOrd="0" parTransId="{63EC237B-3F0D-41D2-A107-AC19BDF81FE2}" sibTransId="{BCB63F7E-AD69-400B-9693-BAFF0FCEE9DF}"/>
    <dgm:cxn modelId="{0C1C7550-8E97-448B-971D-6A5696190E3A}" type="presOf" srcId="{63EC237B-3F0D-41D2-A107-AC19BDF81FE2}" destId="{C5460F54-59D5-4C68-B412-9AC770EDE72D}" srcOrd="0" destOrd="0" presId="urn:microsoft.com/office/officeart/2005/8/layout/radial2"/>
    <dgm:cxn modelId="{ABE8E975-4942-440C-93CB-AB5F503F80C9}" srcId="{1DAA4494-152A-4683-A3D6-2064F3B7215F}" destId="{A381C1F1-7BE4-4093-ABF2-7622BB71AE55}" srcOrd="3" destOrd="0" parTransId="{94BB52EA-46A5-462C-A649-0174C07928DE}" sibTransId="{32AECF77-DBD6-494B-9CFA-1E1B13E4FC36}"/>
    <dgm:cxn modelId="{0C2F9D56-0F71-4AB4-992A-8F73C6B02736}" type="presOf" srcId="{883D484C-5D35-4630-A650-2A374F95AC16}" destId="{6EE9CF28-849D-45AA-A502-15868C7931AC}" srcOrd="0" destOrd="0" presId="urn:microsoft.com/office/officeart/2005/8/layout/radial2"/>
    <dgm:cxn modelId="{5D3E5580-0560-44FB-84B9-812FEB41E18C}" type="presOf" srcId="{A6DA868B-F4F9-4674-A94F-EBF455A0EB8C}" destId="{43FB44C4-8555-4CE6-BAAC-23DEBBE1E31C}" srcOrd="0" destOrd="0" presId="urn:microsoft.com/office/officeart/2005/8/layout/radial2"/>
    <dgm:cxn modelId="{6BC14BC7-7B17-4826-9538-B6A0FFC202B3}" type="presOf" srcId="{9F2E1E3D-87DE-48C3-A18B-5934239FE6A6}" destId="{05BB94F1-9591-4855-8343-43EDFA09148D}" srcOrd="0" destOrd="0" presId="urn:microsoft.com/office/officeart/2005/8/layout/radial2"/>
    <dgm:cxn modelId="{EF7BCCCA-CEC0-4EB0-8B6D-436B0CFD0718}" srcId="{1DAA4494-152A-4683-A3D6-2064F3B7215F}" destId="{9F2E1E3D-87DE-48C3-A18B-5934239FE6A6}" srcOrd="2" destOrd="0" parTransId="{7D8BDA4C-5CBC-4D43-872C-8C3ADF51DC93}" sibTransId="{B7ECC4C6-BBB4-4527-9AAB-4010967EC749}"/>
    <dgm:cxn modelId="{D1910CF3-8171-48FA-9977-39D313B07FD2}" type="presOf" srcId="{1DAA4494-152A-4683-A3D6-2064F3B7215F}" destId="{DE4164F9-2B67-4909-8F7B-F25D084671F5}" srcOrd="0" destOrd="0" presId="urn:microsoft.com/office/officeart/2005/8/layout/radial2"/>
    <dgm:cxn modelId="{0904275D-1AD3-4E5F-83EA-D1C19CC11042}" type="presParOf" srcId="{DE4164F9-2B67-4909-8F7B-F25D084671F5}" destId="{9A4EBC2B-0A38-48CA-92D0-9769A3FC031B}" srcOrd="0" destOrd="0" presId="urn:microsoft.com/office/officeart/2005/8/layout/radial2"/>
    <dgm:cxn modelId="{35447BE2-1C54-4240-A80D-2E7BD2B10A03}" type="presParOf" srcId="{9A4EBC2B-0A38-48CA-92D0-9769A3FC031B}" destId="{0E93ED49-BAB9-48C3-B3E6-C173CE1D6867}" srcOrd="0" destOrd="0" presId="urn:microsoft.com/office/officeart/2005/8/layout/radial2"/>
    <dgm:cxn modelId="{0D4CCF0F-DD97-44D6-A9A7-5A4003A3396D}" type="presParOf" srcId="{0E93ED49-BAB9-48C3-B3E6-C173CE1D6867}" destId="{CDD3386E-7AA5-4462-B9B5-F326A0811439}" srcOrd="0" destOrd="0" presId="urn:microsoft.com/office/officeart/2005/8/layout/radial2"/>
    <dgm:cxn modelId="{B0673767-FFAB-4B0E-90C1-0889D30A669F}" type="presParOf" srcId="{0E93ED49-BAB9-48C3-B3E6-C173CE1D6867}" destId="{E026592C-B443-48AD-98A6-B1ADAEC7F4E7}" srcOrd="1" destOrd="0" presId="urn:microsoft.com/office/officeart/2005/8/layout/radial2"/>
    <dgm:cxn modelId="{D85DF94D-2A50-4A9B-B36E-8CD452B88B42}" type="presParOf" srcId="{9A4EBC2B-0A38-48CA-92D0-9769A3FC031B}" destId="{C5460F54-59D5-4C68-B412-9AC770EDE72D}" srcOrd="1" destOrd="0" presId="urn:microsoft.com/office/officeart/2005/8/layout/radial2"/>
    <dgm:cxn modelId="{12BA6442-7D18-43D1-83B7-33D944230F53}" type="presParOf" srcId="{9A4EBC2B-0A38-48CA-92D0-9769A3FC031B}" destId="{958AA288-57DB-4DA4-9E9A-49166BC97BEC}" srcOrd="2" destOrd="0" presId="urn:microsoft.com/office/officeart/2005/8/layout/radial2"/>
    <dgm:cxn modelId="{8C96C1C9-EF87-4D79-8741-2FB387B0273C}" type="presParOf" srcId="{958AA288-57DB-4DA4-9E9A-49166BC97BEC}" destId="{43FB44C4-8555-4CE6-BAAC-23DEBBE1E31C}" srcOrd="0" destOrd="0" presId="urn:microsoft.com/office/officeart/2005/8/layout/radial2"/>
    <dgm:cxn modelId="{C74357C0-3C05-4CD7-83D4-72DA3ACE37FE}" type="presParOf" srcId="{958AA288-57DB-4DA4-9E9A-49166BC97BEC}" destId="{4BB3A5C8-04E8-440B-8C8A-8384226443AB}" srcOrd="1" destOrd="0" presId="urn:microsoft.com/office/officeart/2005/8/layout/radial2"/>
    <dgm:cxn modelId="{800CC028-2ECA-44D9-BA66-357C49BBBC9E}" type="presParOf" srcId="{9A4EBC2B-0A38-48CA-92D0-9769A3FC031B}" destId="{AF0EBDB1-99D8-4A59-9579-2A3FF17C494D}" srcOrd="3" destOrd="0" presId="urn:microsoft.com/office/officeart/2005/8/layout/radial2"/>
    <dgm:cxn modelId="{297DD473-4F9D-4682-8D87-CC3FE17AA5F0}" type="presParOf" srcId="{9A4EBC2B-0A38-48CA-92D0-9769A3FC031B}" destId="{4DD67704-F611-4EBA-AA59-323384804930}" srcOrd="4" destOrd="0" presId="urn:microsoft.com/office/officeart/2005/8/layout/radial2"/>
    <dgm:cxn modelId="{EF787E69-1416-40AC-A86F-C9B4C11931EA}" type="presParOf" srcId="{4DD67704-F611-4EBA-AA59-323384804930}" destId="{6EE9CF28-849D-45AA-A502-15868C7931AC}" srcOrd="0" destOrd="0" presId="urn:microsoft.com/office/officeart/2005/8/layout/radial2"/>
    <dgm:cxn modelId="{4EEA0102-CC97-4E4A-B85B-E53EABE6E247}" type="presParOf" srcId="{4DD67704-F611-4EBA-AA59-323384804930}" destId="{D0D66934-C2D9-493D-9EED-A09F7C656732}" srcOrd="1" destOrd="0" presId="urn:microsoft.com/office/officeart/2005/8/layout/radial2"/>
    <dgm:cxn modelId="{ADA2E607-8C2A-4DCB-9D7E-4FA6BDECCA9E}" type="presParOf" srcId="{9A4EBC2B-0A38-48CA-92D0-9769A3FC031B}" destId="{D12208A3-A866-4813-9238-F0E835FDA53C}" srcOrd="5" destOrd="0" presId="urn:microsoft.com/office/officeart/2005/8/layout/radial2"/>
    <dgm:cxn modelId="{17F01511-D9AD-4635-9CD7-A6ACB249C12F}" type="presParOf" srcId="{9A4EBC2B-0A38-48CA-92D0-9769A3FC031B}" destId="{2A4ABA9D-F472-4F17-A930-578F05B1C88A}" srcOrd="6" destOrd="0" presId="urn:microsoft.com/office/officeart/2005/8/layout/radial2"/>
    <dgm:cxn modelId="{8FA7064A-9B7F-4E93-A681-C3BB424614B1}" type="presParOf" srcId="{2A4ABA9D-F472-4F17-A930-578F05B1C88A}" destId="{05BB94F1-9591-4855-8343-43EDFA09148D}" srcOrd="0" destOrd="0" presId="urn:microsoft.com/office/officeart/2005/8/layout/radial2"/>
    <dgm:cxn modelId="{72CCE4BF-159C-49AF-A1F5-5F3A264235A0}" type="presParOf" srcId="{2A4ABA9D-F472-4F17-A930-578F05B1C88A}" destId="{1DBC07AB-6537-4D88-90E2-29C1EB47A971}" srcOrd="1" destOrd="0" presId="urn:microsoft.com/office/officeart/2005/8/layout/radial2"/>
    <dgm:cxn modelId="{2072B419-E36A-49DA-9366-BF0CEF56357D}" type="presParOf" srcId="{9A4EBC2B-0A38-48CA-92D0-9769A3FC031B}" destId="{B8355FCF-127C-41E3-A816-BD04771CC190}" srcOrd="7" destOrd="0" presId="urn:microsoft.com/office/officeart/2005/8/layout/radial2"/>
    <dgm:cxn modelId="{531803AD-92D4-4F52-B904-FFB55CB8BB9C}" type="presParOf" srcId="{9A4EBC2B-0A38-48CA-92D0-9769A3FC031B}" destId="{3C80062F-76D2-4DDD-B375-FE4F170BA7CA}" srcOrd="8" destOrd="0" presId="urn:microsoft.com/office/officeart/2005/8/layout/radial2"/>
    <dgm:cxn modelId="{30F54BCB-F8D6-489D-B5C2-4C56EDD426FC}" type="presParOf" srcId="{3C80062F-76D2-4DDD-B375-FE4F170BA7CA}" destId="{B558B727-E578-4A7A-81F6-9BD62D15C63E}" srcOrd="0" destOrd="0" presId="urn:microsoft.com/office/officeart/2005/8/layout/radial2"/>
    <dgm:cxn modelId="{3D0A1EDF-6351-4F3D-9E9B-E47E8CFAA51C}" type="presParOf" srcId="{3C80062F-76D2-4DDD-B375-FE4F170BA7CA}" destId="{8C72F630-1366-49E5-9CA4-0FD6E6D5130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55FCF-127C-41E3-A816-BD04771CC190}">
      <dsp:nvSpPr>
        <dsp:cNvPr id="0" name=""/>
        <dsp:cNvSpPr/>
      </dsp:nvSpPr>
      <dsp:spPr>
        <a:xfrm rot="3845550">
          <a:off x="1634626" y="2761838"/>
          <a:ext cx="506768" cy="44208"/>
        </a:xfrm>
        <a:custGeom>
          <a:avLst/>
          <a:gdLst/>
          <a:ahLst/>
          <a:cxnLst/>
          <a:rect l="0" t="0" r="0" b="0"/>
          <a:pathLst>
            <a:path>
              <a:moveTo>
                <a:pt x="0" y="22104"/>
              </a:moveTo>
              <a:lnTo>
                <a:pt x="506768" y="2210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2208A3-A866-4813-9238-F0E835FDA53C}">
      <dsp:nvSpPr>
        <dsp:cNvPr id="0" name=""/>
        <dsp:cNvSpPr/>
      </dsp:nvSpPr>
      <dsp:spPr>
        <a:xfrm rot="1395273">
          <a:off x="2042403" y="2256394"/>
          <a:ext cx="107956" cy="44208"/>
        </a:xfrm>
        <a:custGeom>
          <a:avLst/>
          <a:gdLst/>
          <a:ahLst/>
          <a:cxnLst/>
          <a:rect l="0" t="0" r="0" b="0"/>
          <a:pathLst>
            <a:path>
              <a:moveTo>
                <a:pt x="0" y="22104"/>
              </a:moveTo>
              <a:lnTo>
                <a:pt x="107956" y="2210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0EBDB1-99D8-4A59-9579-2A3FF17C494D}">
      <dsp:nvSpPr>
        <dsp:cNvPr id="0" name=""/>
        <dsp:cNvSpPr/>
      </dsp:nvSpPr>
      <dsp:spPr>
        <a:xfrm rot="20204727">
          <a:off x="2042403" y="1763396"/>
          <a:ext cx="107956" cy="44208"/>
        </a:xfrm>
        <a:custGeom>
          <a:avLst/>
          <a:gdLst/>
          <a:ahLst/>
          <a:cxnLst/>
          <a:rect l="0" t="0" r="0" b="0"/>
          <a:pathLst>
            <a:path>
              <a:moveTo>
                <a:pt x="0" y="22104"/>
              </a:moveTo>
              <a:lnTo>
                <a:pt x="107956" y="2210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60F54-59D5-4C68-B412-9AC770EDE72D}">
      <dsp:nvSpPr>
        <dsp:cNvPr id="0" name=""/>
        <dsp:cNvSpPr/>
      </dsp:nvSpPr>
      <dsp:spPr>
        <a:xfrm rot="17754450">
          <a:off x="1634626" y="1257952"/>
          <a:ext cx="506768" cy="44208"/>
        </a:xfrm>
        <a:custGeom>
          <a:avLst/>
          <a:gdLst/>
          <a:ahLst/>
          <a:cxnLst/>
          <a:rect l="0" t="0" r="0" b="0"/>
          <a:pathLst>
            <a:path>
              <a:moveTo>
                <a:pt x="0" y="22104"/>
              </a:moveTo>
              <a:lnTo>
                <a:pt x="506768" y="2210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26592C-B443-48AD-98A6-B1ADAEC7F4E7}">
      <dsp:nvSpPr>
        <dsp:cNvPr id="0" name=""/>
        <dsp:cNvSpPr/>
      </dsp:nvSpPr>
      <dsp:spPr>
        <a:xfrm>
          <a:off x="644545" y="1349466"/>
          <a:ext cx="1497210" cy="1497210"/>
        </a:xfrm>
        <a:prstGeom prst="ellipse">
          <a:avLst/>
        </a:prstGeom>
        <a:solidFill>
          <a:srgbClr val="FF9900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B44C4-8555-4CE6-BAAC-23DEBBE1E31C}">
      <dsp:nvSpPr>
        <dsp:cNvPr id="0" name=""/>
        <dsp:cNvSpPr/>
      </dsp:nvSpPr>
      <dsp:spPr>
        <a:xfrm>
          <a:off x="1464141" y="-191352"/>
          <a:ext cx="1653046" cy="12849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Form-meaning link</a:t>
          </a:r>
        </a:p>
      </dsp:txBody>
      <dsp:txXfrm>
        <a:off x="1706224" y="-3182"/>
        <a:ext cx="1168880" cy="908563"/>
      </dsp:txXfrm>
    </dsp:sp>
    <dsp:sp modelId="{6EE9CF28-849D-45AA-A502-15868C7931AC}">
      <dsp:nvSpPr>
        <dsp:cNvPr id="0" name=""/>
        <dsp:cNvSpPr/>
      </dsp:nvSpPr>
      <dsp:spPr>
        <a:xfrm>
          <a:off x="2042791" y="810898"/>
          <a:ext cx="1653046" cy="12849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Collocation</a:t>
          </a:r>
        </a:p>
      </dsp:txBody>
      <dsp:txXfrm>
        <a:off x="2284874" y="999068"/>
        <a:ext cx="1168880" cy="908563"/>
      </dsp:txXfrm>
    </dsp:sp>
    <dsp:sp modelId="{05BB94F1-9591-4855-8343-43EDFA09148D}">
      <dsp:nvSpPr>
        <dsp:cNvPr id="0" name=""/>
        <dsp:cNvSpPr/>
      </dsp:nvSpPr>
      <dsp:spPr>
        <a:xfrm>
          <a:off x="2042791" y="1968198"/>
          <a:ext cx="1653046" cy="12849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Polysemy</a:t>
          </a:r>
        </a:p>
      </dsp:txBody>
      <dsp:txXfrm>
        <a:off x="2284874" y="2156368"/>
        <a:ext cx="1168880" cy="908563"/>
      </dsp:txXfrm>
    </dsp:sp>
    <dsp:sp modelId="{B558B727-E578-4A7A-81F6-9BD62D15C63E}">
      <dsp:nvSpPr>
        <dsp:cNvPr id="0" name=""/>
        <dsp:cNvSpPr/>
      </dsp:nvSpPr>
      <dsp:spPr>
        <a:xfrm>
          <a:off x="1464141" y="2970449"/>
          <a:ext cx="1653046" cy="12849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Derivatives</a:t>
          </a:r>
        </a:p>
      </dsp:txBody>
      <dsp:txXfrm>
        <a:off x="1706224" y="3158619"/>
        <a:ext cx="1168880" cy="9085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55FCF-127C-41E3-A816-BD04771CC190}">
      <dsp:nvSpPr>
        <dsp:cNvPr id="0" name=""/>
        <dsp:cNvSpPr/>
      </dsp:nvSpPr>
      <dsp:spPr>
        <a:xfrm rot="3827899">
          <a:off x="639330" y="2957018"/>
          <a:ext cx="468098" cy="65830"/>
        </a:xfrm>
        <a:custGeom>
          <a:avLst/>
          <a:gdLst/>
          <a:ahLst/>
          <a:cxnLst/>
          <a:rect l="0" t="0" r="0" b="0"/>
          <a:pathLst>
            <a:path>
              <a:moveTo>
                <a:pt x="0" y="32915"/>
              </a:moveTo>
              <a:lnTo>
                <a:pt x="468098" y="3291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2208A3-A866-4813-9238-F0E835FDA53C}">
      <dsp:nvSpPr>
        <dsp:cNvPr id="0" name=""/>
        <dsp:cNvSpPr/>
      </dsp:nvSpPr>
      <dsp:spPr>
        <a:xfrm rot="1386017">
          <a:off x="1027610" y="2474986"/>
          <a:ext cx="124473" cy="65830"/>
        </a:xfrm>
        <a:custGeom>
          <a:avLst/>
          <a:gdLst/>
          <a:ahLst/>
          <a:cxnLst/>
          <a:rect l="0" t="0" r="0" b="0"/>
          <a:pathLst>
            <a:path>
              <a:moveTo>
                <a:pt x="0" y="32915"/>
              </a:moveTo>
              <a:lnTo>
                <a:pt x="124473" y="3291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0EBDB1-99D8-4A59-9579-2A3FF17C494D}">
      <dsp:nvSpPr>
        <dsp:cNvPr id="0" name=""/>
        <dsp:cNvSpPr/>
      </dsp:nvSpPr>
      <dsp:spPr>
        <a:xfrm rot="20213983">
          <a:off x="1027610" y="1985146"/>
          <a:ext cx="124473" cy="65830"/>
        </a:xfrm>
        <a:custGeom>
          <a:avLst/>
          <a:gdLst/>
          <a:ahLst/>
          <a:cxnLst/>
          <a:rect l="0" t="0" r="0" b="0"/>
          <a:pathLst>
            <a:path>
              <a:moveTo>
                <a:pt x="0" y="32915"/>
              </a:moveTo>
              <a:lnTo>
                <a:pt x="124473" y="3291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60F54-59D5-4C68-B412-9AC770EDE72D}">
      <dsp:nvSpPr>
        <dsp:cNvPr id="0" name=""/>
        <dsp:cNvSpPr/>
      </dsp:nvSpPr>
      <dsp:spPr>
        <a:xfrm rot="17772101">
          <a:off x="639330" y="1503114"/>
          <a:ext cx="468098" cy="65830"/>
        </a:xfrm>
        <a:custGeom>
          <a:avLst/>
          <a:gdLst/>
          <a:ahLst/>
          <a:cxnLst/>
          <a:rect l="0" t="0" r="0" b="0"/>
          <a:pathLst>
            <a:path>
              <a:moveTo>
                <a:pt x="0" y="32915"/>
              </a:moveTo>
              <a:lnTo>
                <a:pt x="468098" y="3291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26592C-B443-48AD-98A6-B1ADAEC7F4E7}">
      <dsp:nvSpPr>
        <dsp:cNvPr id="0" name=""/>
        <dsp:cNvSpPr/>
      </dsp:nvSpPr>
      <dsp:spPr>
        <a:xfrm>
          <a:off x="-195279" y="1521080"/>
          <a:ext cx="1477007" cy="1477007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B44C4-8555-4CE6-BAAC-23DEBBE1E31C}">
      <dsp:nvSpPr>
        <dsp:cNvPr id="0" name=""/>
        <dsp:cNvSpPr/>
      </dsp:nvSpPr>
      <dsp:spPr>
        <a:xfrm>
          <a:off x="488659" y="1743"/>
          <a:ext cx="1600893" cy="1378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Form-meaning link</a:t>
          </a:r>
        </a:p>
      </dsp:txBody>
      <dsp:txXfrm>
        <a:off x="723104" y="203687"/>
        <a:ext cx="1132003" cy="975072"/>
      </dsp:txXfrm>
    </dsp:sp>
    <dsp:sp modelId="{6EE9CF28-849D-45AA-A502-15868C7931AC}">
      <dsp:nvSpPr>
        <dsp:cNvPr id="0" name=""/>
        <dsp:cNvSpPr/>
      </dsp:nvSpPr>
      <dsp:spPr>
        <a:xfrm>
          <a:off x="1063963" y="998197"/>
          <a:ext cx="1600893" cy="1378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Collocation</a:t>
          </a:r>
        </a:p>
      </dsp:txBody>
      <dsp:txXfrm>
        <a:off x="1298408" y="1200141"/>
        <a:ext cx="1132003" cy="975072"/>
      </dsp:txXfrm>
    </dsp:sp>
    <dsp:sp modelId="{05BB94F1-9591-4855-8343-43EDFA09148D}">
      <dsp:nvSpPr>
        <dsp:cNvPr id="0" name=""/>
        <dsp:cNvSpPr/>
      </dsp:nvSpPr>
      <dsp:spPr>
        <a:xfrm>
          <a:off x="1063963" y="2148804"/>
          <a:ext cx="1600893" cy="1378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Polysemy</a:t>
          </a:r>
        </a:p>
      </dsp:txBody>
      <dsp:txXfrm>
        <a:off x="1298408" y="2350748"/>
        <a:ext cx="1132003" cy="975072"/>
      </dsp:txXfrm>
    </dsp:sp>
    <dsp:sp modelId="{B558B727-E578-4A7A-81F6-9BD62D15C63E}">
      <dsp:nvSpPr>
        <dsp:cNvPr id="0" name=""/>
        <dsp:cNvSpPr/>
      </dsp:nvSpPr>
      <dsp:spPr>
        <a:xfrm>
          <a:off x="488659" y="3145259"/>
          <a:ext cx="1600893" cy="1378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Derivatives</a:t>
          </a:r>
        </a:p>
      </dsp:txBody>
      <dsp:txXfrm>
        <a:off x="723104" y="3347203"/>
        <a:ext cx="1132003" cy="975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1FD34E5-E98A-481E-96A9-2A9B0C707A8F}" type="datetimeFigureOut">
              <a:rPr lang="en-GB"/>
              <a:pPr>
                <a:defRPr/>
              </a:pPr>
              <a:t>20/03/2017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96A9741-4DBB-43DD-89B8-096B3EDA74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0C4FBCE-1280-4EB8-A696-53599894245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ACTIVITY TIME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What specific vocabulary goals are needed to successfully achieve each of these?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Fluent reading – rapid word recognition skills, ability to use contextual clues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Interactive listening and speaking– understanding pronunciation in connected speech, rapid lexical access (TOEFL timed speaking tasks)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Paraphrasing and summarizing “in one’s own words” requires a large vocabulary, in also requires learners to recognise nuanced differences between meanings of synonyms, grammatical behaviour, associations/connotations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Much of the research on negotiation of meaning in SLA studies show that a large proportion of negotiation or language related episodes revolve around lexis rather than grammar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 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ACTIVITY TIME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What specific vocabulary goals are needed to successfully achieve each of these?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Fluent reading – rapid word recognition skills, ability to use contextual clues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Interactive listening and speaking– understanding pronunciation in connected speech, rapid lexical access (TOEFL timed speaking tasks)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Paraphrasing and summarizing “in one’s own words” requires a large vocabulary, in also requires learners to recognise nuanced differences between meanings of synonyms, grammatical behaviour, associations/connotations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Much of the research on negotiation of meaning in SLA studies show that a large proportion of negotiation or language related episodes revolve around lexis rather than grammar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 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915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ACTIVITY TIME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What specific vocabulary goals are needed to successfully achieve each of these?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Fluent reading – rapid word recognition skills, ability to use contextual clues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Interactive listening and speaking– understanding pronunciation in connected speech, rapid lexical access (TOEFL timed speaking tasks)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Paraphrasing and summarizing “in one’s own words” requires a large vocabulary, in also requires learners to recognise nuanced differences between meanings of synonyms, grammatical behaviour, associations/connotations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Much of the research on negotiation of meaning in SLA studies show that a large proportion of negotiation or language related episodes revolve around lexis rather than grammar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 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86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ACTIVITY TIME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What specific vocabulary goals are needed to successfully achieve each of these?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Fluent reading – rapid word recognition skills, ability to use contextual clues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Interactive listening and speaking– understanding pronunciation in connected speech, rapid lexical access (TOEFL timed speaking tasks)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Paraphrasing and summarizing “in one’s own words” requires a large vocabulary, in also requires learners to recognise nuanced differences between meanings of synonyms, grammatical behaviour, associations/connotations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Much of the research on negotiation of meaning in SLA studies show that a large proportion of negotiation or language related episodes revolve around lexis rather than grammar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 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ACTIVITY TIME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What specific vocabulary goals are needed to successfully achieve each of these?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Fluent reading – rapid word recognition skills, ability to use contextual clues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Interactive listening and speaking– understanding pronunciation in connected speech, rapid lexical access (TOEFL timed speaking tasks)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Paraphrasing and summarizing “in one’s own words” requires a large vocabulary, in also requires learners to recognise nuanced differences between meanings of synonyms, grammatical behaviour, associations/connotations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Much of the research on negotiation of meaning in SLA studies show that a large proportion of negotiation or language related episodes revolve around lexis rather than grammar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 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46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1738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ACTIVITY TIME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What specific vocabulary goals are needed to successfully achieve each of these?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Fluent reading – rapid word recognition skills, ability to use contextual clues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Interactive listening and speaking– understanding pronunciation in connected speech, rapid lexical access (TOEFL timed speaking tasks)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Paraphrasing and summarizing “in one’s own words” requires a large vocabulary, in also requires learners to recognise nuanced differences between meanings of synonyms, grammatical behaviour, associations/connotations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Much of the research on negotiation of meaning in SLA studies show that a large proportion of negotiation or language related episodes revolve around lexis rather than grammar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 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ACTIVITY TIME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What specific vocabulary goals are needed to successfully achieve each of these?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Fluent reading – rapid word recognition skills, ability to use contextual clues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Interactive listening and speaking– understanding pronunciation in connected speech, rapid lexical access (TOEFL timed speaking tasks)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Paraphrasing and summarizing “in one’s own words” requires a large vocabulary, in also requires learners to recognise nuanced differences between meanings of synonyms, grammatical behaviour, associations/connotations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Much of the research on negotiation of meaning in SLA studies show that a large proportion of negotiation or language related episodes revolve around lexis rather than grammar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 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955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BC907-66F1-4C53-85CD-D0C137F4B10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8266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9430A-8443-4F01-AF1E-8C6A31EBEC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896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EA54B-2B67-4332-A04E-6F6B64567A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1215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568BD-88ED-4F19-B3A3-892C64A44A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540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AC8A-91E1-457C-8C76-6A4450EF58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87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0484D-E656-42E5-8B23-07ED91DB6D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774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815C3-EBFD-4F20-8BD2-226D5A9E45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5636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2FD80-94F1-48B8-A857-BC62B3969E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5941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5E229-4562-4059-859B-098C843359E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9264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E397F-E7CC-4478-B8DF-1657C1FDD9F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836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DE139-DA30-48E1-935C-E3A2A38F737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970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07FF6-6623-4C63-88B7-394E956164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39607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0C8B766-2E48-45A2-B839-F8A88772C9A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8.e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7563" y="2566988"/>
            <a:ext cx="7772400" cy="1470025"/>
          </a:xfrm>
        </p:spPr>
        <p:txBody>
          <a:bodyPr/>
          <a:lstStyle/>
          <a:p>
            <a:pPr eaLnBrk="1" hangingPunct="1"/>
            <a:r>
              <a:rPr lang="en-GB" altLang="en-US"/>
              <a:t>Assessing Vocabulary</a:t>
            </a:r>
            <a:br>
              <a:rPr lang="en-GB" altLang="en-US"/>
            </a:br>
            <a:endParaRPr lang="en-GB" altLang="en-US" sz="360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Diane Schmitt</a:t>
            </a:r>
          </a:p>
          <a:p>
            <a:pPr eaLnBrk="1" hangingPunct="1"/>
            <a:r>
              <a:rPr lang="en-GB" altLang="en-US"/>
              <a:t>Nottingham Trent University</a:t>
            </a: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1476375" y="1511300"/>
            <a:ext cx="6456363" cy="5842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TESOL Convention 2017 – Seattle</a:t>
            </a:r>
          </a:p>
        </p:txBody>
      </p:sp>
      <p:pic>
        <p:nvPicPr>
          <p:cNvPr id="51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66675"/>
            <a:ext cx="59626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/>
              <a:t>Concerns of size test developers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313" y="1598613"/>
            <a:ext cx="8715375" cy="47847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sz="2800" b="1" dirty="0"/>
              <a:t>Interpretation</a:t>
            </a:r>
          </a:p>
          <a:p>
            <a:pPr marL="0" indent="0">
              <a:buNone/>
              <a:defRPr/>
            </a:pPr>
            <a:r>
              <a:rPr lang="en-US" altLang="en-US" sz="2800" dirty="0"/>
              <a:t>Mode            receptive or productive</a:t>
            </a:r>
          </a:p>
          <a:p>
            <a:pPr lvl="1">
              <a:defRPr/>
            </a:pPr>
            <a:r>
              <a:rPr lang="en-US" altLang="en-US" sz="2400" dirty="0" err="1"/>
              <a:t>Laufer</a:t>
            </a:r>
            <a:r>
              <a:rPr lang="en-US" altLang="en-US" sz="2400" dirty="0"/>
              <a:t> et al (2004) and </a:t>
            </a:r>
            <a:r>
              <a:rPr lang="en-US" altLang="en-US" sz="2400" dirty="0" err="1"/>
              <a:t>Laufer</a:t>
            </a:r>
            <a:r>
              <a:rPr lang="en-US" altLang="en-US" sz="2400" dirty="0"/>
              <a:t> &amp; Goldstein (2004), Gonzales-Fernandez &amp; Schmitt (under review)</a:t>
            </a:r>
          </a:p>
          <a:p>
            <a:pPr lvl="1">
              <a:defRPr/>
            </a:pPr>
            <a:endParaRPr lang="en-US" altLang="en-US" sz="2400" dirty="0"/>
          </a:p>
          <a:p>
            <a:pPr marL="457200" lvl="1" indent="0">
              <a:buNone/>
              <a:defRPr/>
            </a:pPr>
            <a:endParaRPr lang="en-US" altLang="en-US" sz="2400" dirty="0"/>
          </a:p>
          <a:p>
            <a:pPr marL="361950" lvl="1" indent="-361950">
              <a:buNone/>
              <a:defRPr/>
            </a:pPr>
            <a:r>
              <a:rPr lang="en-US" altLang="en-US" dirty="0"/>
              <a:t>Decontextualized knowledge</a:t>
            </a:r>
          </a:p>
          <a:p>
            <a:pPr lvl="1">
              <a:defRPr/>
            </a:pPr>
            <a:r>
              <a:rPr lang="en-US" altLang="en-US" sz="2400" dirty="0"/>
              <a:t>Sight words - </a:t>
            </a:r>
            <a:r>
              <a:rPr lang="en-US" altLang="en-US" sz="2400" dirty="0" err="1"/>
              <a:t>Ehri</a:t>
            </a:r>
            <a:r>
              <a:rPr lang="en-US" altLang="en-US" sz="2400" dirty="0"/>
              <a:t> (1995) </a:t>
            </a:r>
          </a:p>
          <a:p>
            <a:pPr algn="ctr" eaLnBrk="1" hangingPunct="1">
              <a:buFontTx/>
              <a:buNone/>
              <a:defRPr/>
            </a:pPr>
            <a:endParaRPr lang="en-GB" altLang="en-US" sz="3600" dirty="0"/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0" b="41547"/>
          <a:stretch>
            <a:fillRect/>
          </a:stretch>
        </p:blipFill>
        <p:spPr bwMode="auto">
          <a:xfrm>
            <a:off x="1590675" y="5405438"/>
            <a:ext cx="59626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Right 3"/>
          <p:cNvSpPr/>
          <p:nvPr/>
        </p:nvSpPr>
        <p:spPr>
          <a:xfrm>
            <a:off x="1259632" y="2160652"/>
            <a:ext cx="977900" cy="484188"/>
          </a:xfrm>
          <a:prstGeom prst="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562" b="1749"/>
          <a:stretch/>
        </p:blipFill>
        <p:spPr>
          <a:xfrm>
            <a:off x="176197" y="3545957"/>
            <a:ext cx="4678032" cy="479182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371" y="3432457"/>
            <a:ext cx="4075459" cy="243526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118897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/>
              <a:t>Concerns of Size Test Developers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313" y="1598613"/>
            <a:ext cx="8715375" cy="47847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sz="2800" b="1" dirty="0"/>
              <a:t>Interpretation</a:t>
            </a:r>
          </a:p>
          <a:p>
            <a:pPr>
              <a:defRPr/>
            </a:pPr>
            <a:r>
              <a:rPr lang="en-US" altLang="en-US" sz="2800" dirty="0"/>
              <a:t>Word source             for proficiency, large corpora give the widest coverage of vocabulary for general use (e.g. </a:t>
            </a:r>
            <a:r>
              <a:rPr lang="en-US" altLang="en-US" sz="2800" dirty="0" err="1"/>
              <a:t>Brezina</a:t>
            </a:r>
            <a:r>
              <a:rPr lang="en-US" altLang="en-US" sz="2800" dirty="0"/>
              <a:t> and </a:t>
            </a:r>
            <a:r>
              <a:rPr lang="en-US" altLang="en-US" sz="2800" dirty="0" err="1"/>
              <a:t>Gablasova</a:t>
            </a:r>
            <a:r>
              <a:rPr lang="en-US" altLang="en-US" sz="2800" dirty="0"/>
              <a:t>, 2013)</a:t>
            </a:r>
            <a:endParaRPr lang="en-US" altLang="en-US" sz="2800" b="1" dirty="0">
              <a:solidFill>
                <a:srgbClr val="C00000"/>
              </a:solidFill>
            </a:endParaRPr>
          </a:p>
        </p:txBody>
      </p:sp>
      <p:pic>
        <p:nvPicPr>
          <p:cNvPr id="122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0" b="41547"/>
          <a:stretch>
            <a:fillRect/>
          </a:stretch>
        </p:blipFill>
        <p:spPr bwMode="auto">
          <a:xfrm>
            <a:off x="1590675" y="5405438"/>
            <a:ext cx="59626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Right 3"/>
          <p:cNvSpPr/>
          <p:nvPr/>
        </p:nvSpPr>
        <p:spPr>
          <a:xfrm>
            <a:off x="2771800" y="2132856"/>
            <a:ext cx="977900" cy="484188"/>
          </a:xfrm>
          <a:prstGeom prst="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/>
              <a:t>Concerns of Size Test Developers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1654883"/>
            <a:ext cx="8715375" cy="47847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sz="2800" b="1" dirty="0"/>
              <a:t>Interpretation</a:t>
            </a:r>
          </a:p>
          <a:p>
            <a:pPr>
              <a:defRPr/>
            </a:pPr>
            <a:r>
              <a:rPr lang="en-US" altLang="en-US" sz="2800" dirty="0"/>
              <a:t>Counting unit             research is moving from word families to lemmas</a:t>
            </a:r>
          </a:p>
          <a:p>
            <a:pPr marL="457200" lvl="1" indent="0">
              <a:buNone/>
              <a:defRPr/>
            </a:pPr>
            <a:r>
              <a:rPr lang="en-US" altLang="en-US" dirty="0"/>
              <a:t>(Gardner, 2007; </a:t>
            </a:r>
            <a:r>
              <a:rPr lang="en-US" altLang="en-US" dirty="0" err="1"/>
              <a:t>Kremmel</a:t>
            </a:r>
            <a:r>
              <a:rPr lang="en-US" altLang="en-US" dirty="0"/>
              <a:t>, 2016)</a:t>
            </a:r>
          </a:p>
          <a:p>
            <a:pPr marL="0" indent="0">
              <a:buNone/>
              <a:defRPr/>
            </a:pPr>
            <a:endParaRPr lang="en-US" altLang="en-US" sz="2800" dirty="0"/>
          </a:p>
          <a:p>
            <a:pPr>
              <a:buNone/>
            </a:pPr>
            <a:r>
              <a:rPr lang="en-US" altLang="en-US" sz="2800" i="1" dirty="0">
                <a:solidFill>
                  <a:srgbClr val="0070C0"/>
                </a:solidFill>
                <a:cs typeface="Times New Roman" panose="02020603050405020304" pitchFamily="18" charset="0"/>
              </a:rPr>
              <a:t>possess</a:t>
            </a:r>
            <a:r>
              <a:rPr lang="en-US" alt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cs typeface="Times New Roman" panose="02020603050405020304" pitchFamily="18" charset="0"/>
              </a:rPr>
              <a:t>(</a:t>
            </a:r>
            <a:r>
              <a:rPr lang="en-US" alt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possessed</a:t>
            </a:r>
            <a:r>
              <a:rPr lang="en-US" altLang="en-US" sz="2800" dirty="0">
                <a:cs typeface="Times New Roman" panose="02020603050405020304" pitchFamily="18" charset="0"/>
              </a:rPr>
              <a:t>, </a:t>
            </a:r>
            <a:r>
              <a:rPr lang="en-US" alt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possessing</a:t>
            </a:r>
            <a:r>
              <a:rPr lang="en-US" altLang="en-US" sz="2800" dirty="0">
                <a:cs typeface="Times New Roman" panose="02020603050405020304" pitchFamily="18" charset="0"/>
              </a:rPr>
              <a:t>, </a:t>
            </a:r>
            <a:r>
              <a:rPr lang="en-US" altLang="en-US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possesses</a:t>
            </a:r>
            <a:r>
              <a:rPr lang="en-US" altLang="en-US" sz="2800" dirty="0">
                <a:cs typeface="Times New Roman" panose="02020603050405020304" pitchFamily="18" charset="0"/>
              </a:rPr>
              <a:t>, possession, possessor, possessive, repossess, repossession)</a:t>
            </a:r>
          </a:p>
          <a:p>
            <a:pPr algn="ctr" eaLnBrk="1" hangingPunct="1">
              <a:buFontTx/>
              <a:buNone/>
              <a:defRPr/>
            </a:pPr>
            <a:endParaRPr lang="en-GB" altLang="en-US" sz="3600" dirty="0"/>
          </a:p>
        </p:txBody>
      </p:sp>
      <p:pic>
        <p:nvPicPr>
          <p:cNvPr id="122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0" b="41547"/>
          <a:stretch>
            <a:fillRect/>
          </a:stretch>
        </p:blipFill>
        <p:spPr bwMode="auto">
          <a:xfrm>
            <a:off x="1590675" y="5405438"/>
            <a:ext cx="59626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Right 3"/>
          <p:cNvSpPr/>
          <p:nvPr/>
        </p:nvSpPr>
        <p:spPr>
          <a:xfrm>
            <a:off x="3131840" y="2204864"/>
            <a:ext cx="977900" cy="484188"/>
          </a:xfrm>
          <a:prstGeom prst="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870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04" y="2490872"/>
            <a:ext cx="5040560" cy="206745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  <a:ln w="3175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tx1"/>
                </a:solidFill>
              </a:rPr>
              <a:t>Concerns of size test developers 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88494" y="1767148"/>
            <a:ext cx="3316163" cy="1212427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024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5419725"/>
            <a:ext cx="59626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552" y="3570091"/>
            <a:ext cx="4075459" cy="2435263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r="5238" b="18502"/>
          <a:stretch/>
        </p:blipFill>
        <p:spPr>
          <a:xfrm>
            <a:off x="15987" y="4701583"/>
            <a:ext cx="4844046" cy="425290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43384" y="154735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FontTx/>
              <a:buNone/>
              <a:defRPr/>
            </a:pPr>
            <a:r>
              <a:rPr lang="en-US" altLang="en-US" sz="2800" b="1" dirty="0"/>
              <a:t>Interpretation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/>
              <a:t>Item format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2612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/>
              <a:t>Concerns of size test developers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313" y="1598613"/>
            <a:ext cx="8715375" cy="47847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sz="2800" b="1" dirty="0"/>
              <a:t>Interpretation</a:t>
            </a:r>
          </a:p>
          <a:p>
            <a:pPr>
              <a:defRPr/>
            </a:pPr>
            <a:r>
              <a:rPr lang="en-US" altLang="en-US" sz="2800" dirty="0"/>
              <a:t>Item format              </a:t>
            </a:r>
            <a:r>
              <a:rPr lang="en-US" altLang="en-US" sz="2800" dirty="0" err="1"/>
              <a:t>Kremmel</a:t>
            </a:r>
            <a:r>
              <a:rPr lang="en-US" altLang="en-US" sz="2800" dirty="0"/>
              <a:t> &amp; Schmitt (2016)</a:t>
            </a:r>
          </a:p>
          <a:p>
            <a:pPr>
              <a:defRPr/>
            </a:pPr>
            <a:endParaRPr lang="en-US" altLang="en-US" sz="2800" dirty="0"/>
          </a:p>
          <a:p>
            <a:pPr>
              <a:defRPr/>
            </a:pPr>
            <a:endParaRPr lang="en-US" altLang="en-US" sz="2800" dirty="0"/>
          </a:p>
          <a:p>
            <a:pPr>
              <a:defRPr/>
            </a:pPr>
            <a:endParaRPr lang="en-US" altLang="en-US" sz="2800" dirty="0"/>
          </a:p>
          <a:p>
            <a:pPr>
              <a:defRPr/>
            </a:pPr>
            <a:r>
              <a:rPr lang="en-US" altLang="en-US" sz="2800" dirty="0"/>
              <a:t>Scores must be interpreted as estimates as all formats over- and under-estimate knowledge </a:t>
            </a:r>
          </a:p>
          <a:p>
            <a:pPr marL="0" indent="0">
              <a:buNone/>
              <a:defRPr/>
            </a:pPr>
            <a:endParaRPr lang="en-US" altLang="en-US" sz="2800" dirty="0"/>
          </a:p>
          <a:p>
            <a:pPr>
              <a:defRPr/>
            </a:pPr>
            <a:endParaRPr lang="en-US" altLang="en-US" sz="2800" dirty="0"/>
          </a:p>
          <a:p>
            <a:pPr algn="ctr" eaLnBrk="1" hangingPunct="1">
              <a:buFontTx/>
              <a:buNone/>
              <a:defRPr/>
            </a:pPr>
            <a:endParaRPr lang="en-GB" altLang="en-US" sz="3600" dirty="0"/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0" b="41547"/>
          <a:stretch>
            <a:fillRect/>
          </a:stretch>
        </p:blipFill>
        <p:spPr bwMode="auto">
          <a:xfrm>
            <a:off x="1590675" y="5405438"/>
            <a:ext cx="59626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32856"/>
            <a:ext cx="10064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3" y="2675781"/>
            <a:ext cx="8435701" cy="158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5083576"/>
            <a:ext cx="2941464" cy="17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1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/>
              <a:t>Concerns of size test developers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313" y="1598613"/>
            <a:ext cx="8715375" cy="47847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sz="2800" b="1" dirty="0"/>
              <a:t>Interpretation</a:t>
            </a:r>
          </a:p>
          <a:p>
            <a:pPr>
              <a:defRPr/>
            </a:pPr>
            <a:r>
              <a:rPr lang="en-US" altLang="en-US" sz="2800" dirty="0"/>
              <a:t>Item format              </a:t>
            </a:r>
            <a:r>
              <a:rPr lang="en-US" altLang="en-US" sz="2800" dirty="0" err="1"/>
              <a:t>Kremmel</a:t>
            </a:r>
            <a:r>
              <a:rPr lang="en-US" altLang="en-US" sz="2800" dirty="0"/>
              <a:t> &amp; Schmitt (2016)</a:t>
            </a:r>
          </a:p>
          <a:p>
            <a:pPr marL="0" indent="0">
              <a:buNone/>
              <a:defRPr/>
            </a:pPr>
            <a:endParaRPr lang="en-US" altLang="en-US" sz="2800" dirty="0"/>
          </a:p>
          <a:p>
            <a:pPr lvl="1">
              <a:defRPr/>
            </a:pPr>
            <a:r>
              <a:rPr lang="en-US" altLang="en-US" dirty="0"/>
              <a:t>Form</a:t>
            </a:r>
          </a:p>
          <a:p>
            <a:pPr lvl="1">
              <a:defRPr/>
            </a:pPr>
            <a:r>
              <a:rPr lang="en-US" altLang="en-US" dirty="0"/>
              <a:t>Meaning</a:t>
            </a:r>
          </a:p>
          <a:p>
            <a:pPr lvl="1">
              <a:defRPr/>
            </a:pPr>
            <a:r>
              <a:rPr lang="en-US" altLang="en-US" dirty="0"/>
              <a:t>Grammatical knowledge – derivations (over 1/3)</a:t>
            </a:r>
          </a:p>
          <a:p>
            <a:pPr lvl="1">
              <a:defRPr/>
            </a:pPr>
            <a:r>
              <a:rPr lang="en-US" altLang="en-US" dirty="0"/>
              <a:t>Collocations (almost 1/2)</a:t>
            </a:r>
          </a:p>
          <a:p>
            <a:pPr>
              <a:defRPr/>
            </a:pPr>
            <a:endParaRPr lang="en-US" altLang="en-US" sz="2800" dirty="0"/>
          </a:p>
          <a:p>
            <a:pPr marL="0" indent="0">
              <a:buNone/>
              <a:defRPr/>
            </a:pPr>
            <a:endParaRPr lang="en-US" altLang="en-US" sz="2800" dirty="0"/>
          </a:p>
          <a:p>
            <a:pPr>
              <a:defRPr/>
            </a:pPr>
            <a:endParaRPr lang="en-US" altLang="en-US" sz="2800" dirty="0"/>
          </a:p>
          <a:p>
            <a:pPr algn="ctr" eaLnBrk="1" hangingPunct="1">
              <a:buFontTx/>
              <a:buNone/>
              <a:defRPr/>
            </a:pPr>
            <a:endParaRPr lang="en-GB" altLang="en-US" sz="3600" dirty="0"/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0" b="41547"/>
          <a:stretch>
            <a:fillRect/>
          </a:stretch>
        </p:blipFill>
        <p:spPr bwMode="auto">
          <a:xfrm>
            <a:off x="1590675" y="5405438"/>
            <a:ext cx="59626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32856"/>
            <a:ext cx="10064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87925" y="3068960"/>
            <a:ext cx="3565400" cy="523220"/>
          </a:xfrm>
          <a:prstGeom prst="rect">
            <a:avLst/>
          </a:prstGeom>
          <a:noFill/>
          <a:ln w="28575"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/>
              <a:t>Form – Meaning Link</a:t>
            </a:r>
          </a:p>
        </p:txBody>
      </p:sp>
    </p:spTree>
    <p:extLst>
      <p:ext uri="{BB962C8B-B14F-4D97-AF65-F5344CB8AC3E}">
        <p14:creationId xmlns:p14="http://schemas.microsoft.com/office/powerpoint/2010/main" val="311443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sz="3600" b="0"/>
              <a:t>Uncharted Waters</a:t>
            </a:r>
          </a:p>
        </p:txBody>
      </p:sp>
      <p:sp>
        <p:nvSpPr>
          <p:cNvPr id="1433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340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0" t="9772" r="24619" b="15891"/>
          <a:stretch>
            <a:fillRect/>
          </a:stretch>
        </p:blipFill>
        <p:spPr bwMode="auto">
          <a:xfrm>
            <a:off x="842963" y="1444625"/>
            <a:ext cx="22320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Placeholder 6"/>
          <p:cNvSpPr>
            <a:spLocks noGrp="1"/>
          </p:cNvSpPr>
          <p:nvPr>
            <p:ph type="body" sz="half" idx="2"/>
          </p:nvPr>
        </p:nvSpPr>
        <p:spPr>
          <a:xfrm>
            <a:off x="455613" y="1435100"/>
            <a:ext cx="3008312" cy="4691063"/>
          </a:xfrm>
        </p:spPr>
        <p:txBody>
          <a:bodyPr/>
          <a:lstStyle/>
          <a:p>
            <a:pPr algn="ctr"/>
            <a:endParaRPr lang="en-US" altLang="en-US" sz="2400"/>
          </a:p>
          <a:p>
            <a:pPr algn="ctr"/>
            <a:endParaRPr lang="en-US" altLang="en-US" sz="2400"/>
          </a:p>
          <a:p>
            <a:pPr algn="ctr"/>
            <a:endParaRPr lang="en-US" altLang="en-US" sz="2400"/>
          </a:p>
          <a:p>
            <a:pPr algn="ctr"/>
            <a:endParaRPr lang="en-US" altLang="en-US" sz="2400"/>
          </a:p>
          <a:p>
            <a:pPr algn="ctr"/>
            <a:endParaRPr lang="en-US" altLang="en-US" sz="2400"/>
          </a:p>
          <a:p>
            <a:pPr algn="ctr"/>
            <a:endParaRPr lang="en-US" altLang="en-US" sz="2400"/>
          </a:p>
          <a:p>
            <a:pPr algn="ctr"/>
            <a:endParaRPr lang="en-US" altLang="en-US" sz="2400"/>
          </a:p>
          <a:p>
            <a:pPr algn="ctr"/>
            <a:endParaRPr lang="en-US" altLang="en-US" sz="2400"/>
          </a:p>
          <a:p>
            <a:pPr algn="ctr"/>
            <a:r>
              <a:rPr lang="en-US" altLang="en-US" sz="3200"/>
              <a:t>Researching</a:t>
            </a:r>
          </a:p>
          <a:p>
            <a:pPr algn="ctr"/>
            <a:r>
              <a:rPr lang="en-US" altLang="en-US" sz="3200"/>
              <a:t>Achievement Testing</a:t>
            </a:r>
          </a:p>
        </p:txBody>
      </p:sp>
      <p:pic>
        <p:nvPicPr>
          <p:cNvPr id="1434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0"/>
            <a:ext cx="4941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GB" altLang="en-US"/>
          </a:p>
          <a:p>
            <a:pPr algn="ctr" eaLnBrk="1" hangingPunct="1">
              <a:buFontTx/>
              <a:buNone/>
            </a:pPr>
            <a:r>
              <a:rPr lang="en-GB" altLang="en-US" sz="3600"/>
              <a:t>How do we choose </a:t>
            </a:r>
          </a:p>
          <a:p>
            <a:pPr algn="ctr" eaLnBrk="1" hangingPunct="1">
              <a:buFontTx/>
              <a:buNone/>
            </a:pPr>
            <a:r>
              <a:rPr lang="en-GB" altLang="en-US" sz="3600"/>
              <a:t>which vocabulary to assess?</a:t>
            </a:r>
          </a:p>
          <a:p>
            <a:pPr algn="ctr" eaLnBrk="1" hangingPunct="1">
              <a:buFontTx/>
              <a:buNone/>
            </a:pPr>
            <a:endParaRPr lang="en-GB" altLang="en-US" sz="3600"/>
          </a:p>
          <a:p>
            <a:pPr algn="ctr" eaLnBrk="1" hangingPunct="1">
              <a:buFontTx/>
              <a:buNone/>
            </a:pPr>
            <a:r>
              <a:rPr lang="en-GB" altLang="en-US" sz="3600"/>
              <a:t>It depends on the </a:t>
            </a:r>
            <a:r>
              <a:rPr lang="en-GB" altLang="en-US" sz="3600" b="1">
                <a:solidFill>
                  <a:srgbClr val="FF9900"/>
                </a:solidFill>
              </a:rPr>
              <a:t>purpose</a:t>
            </a:r>
            <a:r>
              <a:rPr lang="en-GB" altLang="en-US" sz="3600"/>
              <a:t> of the test.</a:t>
            </a:r>
          </a:p>
          <a:p>
            <a:endParaRPr lang="en-US" altLang="en-US"/>
          </a:p>
        </p:txBody>
      </p:sp>
      <p:pic>
        <p:nvPicPr>
          <p:cNvPr id="1536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0" b="41547"/>
          <a:stretch>
            <a:fillRect/>
          </a:stretch>
        </p:blipFill>
        <p:spPr bwMode="auto">
          <a:xfrm>
            <a:off x="1590675" y="5405438"/>
            <a:ext cx="59626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600200"/>
            <a:ext cx="8713788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/>
              <a:t>	</a:t>
            </a:r>
          </a:p>
          <a:p>
            <a:pPr algn="ctr" eaLnBrk="1" hangingPunct="1">
              <a:buFontTx/>
              <a:buNone/>
            </a:pPr>
            <a:r>
              <a:rPr lang="en-GB" altLang="en-US"/>
              <a:t>	</a:t>
            </a:r>
            <a:r>
              <a:rPr lang="en-GB" altLang="en-US" sz="3600"/>
              <a:t>The </a:t>
            </a:r>
            <a:r>
              <a:rPr lang="en-GB" altLang="en-US" sz="3600" b="1">
                <a:solidFill>
                  <a:srgbClr val="FF9900"/>
                </a:solidFill>
              </a:rPr>
              <a:t>purpose</a:t>
            </a:r>
            <a:r>
              <a:rPr lang="en-GB" altLang="en-US" sz="3600"/>
              <a:t> of any assessment, in turn, depends on the </a:t>
            </a:r>
            <a:r>
              <a:rPr lang="en-GB" altLang="en-US" sz="3600" b="1">
                <a:solidFill>
                  <a:srgbClr val="FF9900"/>
                </a:solidFill>
              </a:rPr>
              <a:t>aims</a:t>
            </a:r>
            <a:r>
              <a:rPr lang="en-GB" altLang="en-US" sz="3600"/>
              <a:t> of your course or programme.  </a:t>
            </a:r>
          </a:p>
          <a:p>
            <a:pPr algn="ctr" eaLnBrk="1" hangingPunct="1">
              <a:buFontTx/>
              <a:buNone/>
            </a:pPr>
            <a:endParaRPr lang="en-GB" altLang="en-US" sz="3600"/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0" b="41547"/>
          <a:stretch>
            <a:fillRect/>
          </a:stretch>
        </p:blipFill>
        <p:spPr bwMode="auto">
          <a:xfrm>
            <a:off x="1590675" y="5405438"/>
            <a:ext cx="59626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44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3550" y="1844675"/>
            <a:ext cx="8229600" cy="4525963"/>
          </a:xfrm>
        </p:spPr>
        <p:txBody>
          <a:bodyPr/>
          <a:lstStyle/>
          <a:p>
            <a:pPr marL="355600" indent="-268288" eaLnBrk="1" hangingPunct="1">
              <a:lnSpc>
                <a:spcPct val="90000"/>
              </a:lnSpc>
            </a:pPr>
            <a:r>
              <a:rPr lang="en-US" altLang="en-US" sz="2800" dirty="0"/>
              <a:t>Size and/or depth</a:t>
            </a:r>
          </a:p>
          <a:p>
            <a:pPr marL="87312" indent="0" algn="ctr" eaLnBrk="1" hangingPunct="1">
              <a:lnSpc>
                <a:spcPct val="90000"/>
              </a:lnSpc>
              <a:buNone/>
            </a:pPr>
            <a:r>
              <a:rPr lang="en-US" altLang="en-US" sz="2800" dirty="0"/>
              <a:t> or</a:t>
            </a:r>
          </a:p>
          <a:p>
            <a:pPr marL="355600" indent="-268288" algn="ctr" eaLnBrk="1" hangingPunct="1">
              <a:lnSpc>
                <a:spcPct val="90000"/>
              </a:lnSpc>
            </a:pPr>
            <a:r>
              <a:rPr lang="en-US" altLang="en-US" sz="2800" dirty="0"/>
              <a:t>vocabulary </a:t>
            </a:r>
            <a:r>
              <a:rPr lang="en-GB" altLang="en-US" sz="2800" dirty="0"/>
              <a:t>fluency or accuracy in their own right or</a:t>
            </a:r>
          </a:p>
          <a:p>
            <a:pPr marL="355600" indent="-268288" eaLnBrk="1" hangingPunct="1">
              <a:lnSpc>
                <a:spcPct val="90000"/>
              </a:lnSpc>
            </a:pPr>
            <a:r>
              <a:rPr lang="en-GB" altLang="en-US" sz="2800" dirty="0"/>
              <a:t>the role of vocabulary in developing reading, writing, speaking and listening skills</a:t>
            </a:r>
          </a:p>
          <a:p>
            <a:pPr marL="87312" indent="0" algn="ctr" eaLnBrk="1" hangingPunct="1">
              <a:lnSpc>
                <a:spcPct val="90000"/>
              </a:lnSpc>
              <a:buNone/>
            </a:pPr>
            <a:r>
              <a:rPr lang="en-GB" altLang="en-US" sz="2800" dirty="0"/>
              <a:t>or</a:t>
            </a:r>
          </a:p>
          <a:p>
            <a:pPr marL="355600" lvl="1" indent="-268288" eaLnBrk="1" hangingPunct="1">
              <a:lnSpc>
                <a:spcPct val="90000"/>
              </a:lnSpc>
              <a:buFontTx/>
              <a:buChar char="•"/>
            </a:pPr>
            <a:r>
              <a:rPr lang="en-GB" altLang="en-US" dirty="0"/>
              <a:t>developing summary and paraphrasing skills for academic writing</a:t>
            </a:r>
          </a:p>
          <a:p>
            <a:pPr marL="87312" lvl="1" indent="0" eaLnBrk="1" hangingPunct="1">
              <a:lnSpc>
                <a:spcPct val="90000"/>
              </a:lnSpc>
              <a:buNone/>
            </a:pPr>
            <a:r>
              <a:rPr lang="en-GB" altLang="en-US" dirty="0"/>
              <a:t>				  or</a:t>
            </a:r>
          </a:p>
          <a:p>
            <a:pPr marL="355600" lvl="1" indent="-268288" eaLnBrk="1" hangingPunct="1">
              <a:lnSpc>
                <a:spcPct val="90000"/>
              </a:lnSpc>
              <a:buFontTx/>
              <a:buChar char="•"/>
            </a:pPr>
            <a:r>
              <a:rPr lang="en-GB" altLang="en-US" dirty="0"/>
              <a:t>Vocabulary strategies (e.g. dictionary use)</a:t>
            </a:r>
          </a:p>
          <a:p>
            <a:pPr marL="87312" lvl="1" indent="0" eaLnBrk="1" hangingPunct="1">
              <a:lnSpc>
                <a:spcPct val="90000"/>
              </a:lnSpc>
              <a:buNone/>
            </a:pPr>
            <a:endParaRPr lang="en-GB" altLang="en-US" dirty="0"/>
          </a:p>
          <a:p>
            <a:pPr marL="355600" lvl="1" indent="-268288" eaLnBrk="1" hangingPunct="1">
              <a:lnSpc>
                <a:spcPct val="90000"/>
              </a:lnSpc>
              <a:buFontTx/>
              <a:buChar char="•"/>
            </a:pPr>
            <a:endParaRPr lang="en-GB" altLang="en-US" b="1" dirty="0">
              <a:solidFill>
                <a:srgbClr val="C00000"/>
              </a:solidFill>
            </a:endParaRP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107950" y="1049338"/>
            <a:ext cx="655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bg1"/>
                </a:solidFill>
              </a:rPr>
              <a:t>Syllabus or programme aims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GB" altLang="en-US"/>
          </a:p>
          <a:p>
            <a:pPr algn="ctr" eaLnBrk="1" hangingPunct="1">
              <a:buFontTx/>
              <a:buNone/>
            </a:pPr>
            <a:r>
              <a:rPr lang="en-GB" altLang="en-US" sz="3600"/>
              <a:t>How do we choose </a:t>
            </a:r>
          </a:p>
          <a:p>
            <a:pPr algn="ctr" eaLnBrk="1" hangingPunct="1">
              <a:buFontTx/>
              <a:buNone/>
            </a:pPr>
            <a:r>
              <a:rPr lang="en-GB" altLang="en-US" sz="3600"/>
              <a:t>which vocabulary to assess?</a:t>
            </a:r>
          </a:p>
          <a:p>
            <a:pPr algn="ctr" eaLnBrk="1" hangingPunct="1">
              <a:buFontTx/>
              <a:buNone/>
            </a:pPr>
            <a:endParaRPr lang="en-GB" altLang="en-US" sz="3600"/>
          </a:p>
          <a:p>
            <a:pPr algn="ctr" eaLnBrk="1" hangingPunct="1">
              <a:buFontTx/>
              <a:buNone/>
            </a:pPr>
            <a:r>
              <a:rPr lang="en-GB" altLang="en-US" sz="3600"/>
              <a:t>It depends on the </a:t>
            </a:r>
            <a:r>
              <a:rPr lang="en-GB" altLang="en-US" sz="3600" b="1">
                <a:solidFill>
                  <a:srgbClr val="FF9900"/>
                </a:solidFill>
              </a:rPr>
              <a:t>purpose</a:t>
            </a:r>
            <a:r>
              <a:rPr lang="en-GB" altLang="en-US" sz="3600"/>
              <a:t> of the test.</a:t>
            </a:r>
          </a:p>
          <a:p>
            <a:endParaRPr lang="en-US" altLang="en-US"/>
          </a:p>
        </p:txBody>
      </p:sp>
      <p:pic>
        <p:nvPicPr>
          <p:cNvPr id="71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0" b="41547"/>
          <a:stretch>
            <a:fillRect/>
          </a:stretch>
        </p:blipFill>
        <p:spPr bwMode="auto">
          <a:xfrm>
            <a:off x="1590675" y="5405438"/>
            <a:ext cx="59626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44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116" y="1844675"/>
            <a:ext cx="8775364" cy="4525963"/>
          </a:xfrm>
        </p:spPr>
        <p:txBody>
          <a:bodyPr/>
          <a:lstStyle/>
          <a:p>
            <a:pPr marL="355600" lvl="1" indent="-268288" eaLnBrk="1" hangingPunct="1">
              <a:lnSpc>
                <a:spcPct val="90000"/>
              </a:lnSpc>
              <a:buFontTx/>
              <a:buChar char="•"/>
            </a:pPr>
            <a:r>
              <a:rPr lang="en-GB" altLang="en-US" dirty="0"/>
              <a:t>Does your textbook or curriculum have a list of vocabulary?</a:t>
            </a:r>
          </a:p>
          <a:p>
            <a:pPr marL="355600" lvl="1" indent="-268288" eaLnBrk="1" hangingPunct="1">
              <a:lnSpc>
                <a:spcPct val="90000"/>
              </a:lnSpc>
              <a:buFontTx/>
              <a:buChar char="•"/>
            </a:pPr>
            <a:r>
              <a:rPr lang="en-GB" altLang="en-US" dirty="0"/>
              <a:t>Do you follow a topic or theme-based syllabus?</a:t>
            </a:r>
          </a:p>
          <a:p>
            <a:pPr marL="355600" lvl="1" indent="-268288" eaLnBrk="1" hangingPunct="1">
              <a:lnSpc>
                <a:spcPct val="90000"/>
              </a:lnSpc>
              <a:buFontTx/>
              <a:buChar char="•"/>
            </a:pPr>
            <a:r>
              <a:rPr lang="en-US" altLang="en-US" dirty="0"/>
              <a:t>Are you focusing on high frequency or mid-frequency vocabulary?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07950" y="1049338"/>
            <a:ext cx="6553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chemeClr val="bg1"/>
                </a:solidFill>
              </a:rPr>
              <a:t>Size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16" y="4181545"/>
            <a:ext cx="3993226" cy="2658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910" y="4206754"/>
            <a:ext cx="3987130" cy="2651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4365104"/>
            <a:ext cx="3044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highlight>
                  <a:srgbClr val="FF9900"/>
                </a:highlight>
              </a:rPr>
              <a:t>Short-run vocabulary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9263" y="4365104"/>
            <a:ext cx="299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highlight>
                  <a:srgbClr val="FF9900"/>
                </a:highlight>
              </a:rPr>
              <a:t>Long-run vocabulary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7630955" y="5100524"/>
            <a:ext cx="2486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Gardner, 2013</a:t>
            </a:r>
          </a:p>
        </p:txBody>
      </p:sp>
    </p:spTree>
    <p:extLst>
      <p:ext uri="{BB962C8B-B14F-4D97-AF65-F5344CB8AC3E}">
        <p14:creationId xmlns:p14="http://schemas.microsoft.com/office/powerpoint/2010/main" val="274653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44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116" y="1844675"/>
            <a:ext cx="8775364" cy="4525963"/>
          </a:xfrm>
        </p:spPr>
        <p:txBody>
          <a:bodyPr/>
          <a:lstStyle/>
          <a:p>
            <a:pPr marL="355600" lvl="1" indent="-268288" eaLnBrk="1" hangingPunct="1">
              <a:lnSpc>
                <a:spcPct val="90000"/>
              </a:lnSpc>
              <a:buFontTx/>
              <a:buChar char="•"/>
            </a:pPr>
            <a:r>
              <a:rPr lang="en-GB" altLang="en-US" dirty="0"/>
              <a:t>Does your textbook or curriculum have a list of vocabulary?</a:t>
            </a:r>
          </a:p>
          <a:p>
            <a:pPr marL="355600" lvl="1" indent="-268288" eaLnBrk="1" hangingPunct="1">
              <a:lnSpc>
                <a:spcPct val="90000"/>
              </a:lnSpc>
              <a:buFontTx/>
              <a:buChar char="•"/>
            </a:pPr>
            <a:r>
              <a:rPr lang="en-GB" altLang="en-US" dirty="0"/>
              <a:t>Do you follow a topic or theme-based syllabus?</a:t>
            </a:r>
          </a:p>
          <a:p>
            <a:pPr marL="355600" lvl="1" indent="-268288" eaLnBrk="1" hangingPunct="1">
              <a:lnSpc>
                <a:spcPct val="90000"/>
              </a:lnSpc>
              <a:buFontTx/>
              <a:buChar char="•"/>
            </a:pPr>
            <a:r>
              <a:rPr lang="en-US" altLang="en-US" dirty="0"/>
              <a:t>Are you focusing on high frequency, mid-frequency or specialist vocabulary?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07950" y="1049338"/>
            <a:ext cx="6553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chemeClr val="bg1"/>
                </a:solidFill>
              </a:rPr>
              <a:t>Size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350" y="4171393"/>
            <a:ext cx="3642135" cy="2459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0065" r="24396"/>
          <a:stretch/>
        </p:blipFill>
        <p:spPr>
          <a:xfrm>
            <a:off x="1402223" y="4431942"/>
            <a:ext cx="108012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79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altLang="en-US" sz="2800"/>
          </a:p>
        </p:txBody>
      </p:sp>
      <p:sp>
        <p:nvSpPr>
          <p:cNvPr id="21509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4773612" y="1844675"/>
            <a:ext cx="4038600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sz="2800" b="1" dirty="0"/>
              <a:t>Word knowledge </a:t>
            </a:r>
          </a:p>
          <a:p>
            <a:pPr eaLnBrk="1" hangingPunct="1"/>
            <a:r>
              <a:rPr lang="en-GB" altLang="en-US" sz="2400" dirty="0"/>
              <a:t>Form, meaning and use</a:t>
            </a:r>
          </a:p>
          <a:p>
            <a:pPr eaLnBrk="1" hangingPunct="1"/>
            <a:r>
              <a:rPr lang="en-GB" altLang="en-US" sz="2400" dirty="0"/>
              <a:t>Incremental learning: rewarding partial knowledge</a:t>
            </a:r>
          </a:p>
          <a:p>
            <a:pPr eaLnBrk="1" hangingPunct="1"/>
            <a:r>
              <a:rPr lang="en-GB" altLang="en-US" sz="2400" dirty="0"/>
              <a:t>Receptive vs. productive</a:t>
            </a:r>
          </a:p>
          <a:p>
            <a:pPr eaLnBrk="1" hangingPunct="1"/>
            <a:r>
              <a:rPr lang="en-GB" altLang="en-US" sz="2400" dirty="0"/>
              <a:t>Lexical access</a:t>
            </a:r>
          </a:p>
          <a:p>
            <a:pPr eaLnBrk="1" hangingPunct="1"/>
            <a:r>
              <a:rPr lang="en-GB" altLang="en-US" sz="2400" dirty="0"/>
              <a:t>Brown (2010) found that textbooks gave little attention to word knowledge beyond the form-meaning link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832225" y="423863"/>
            <a:ext cx="3979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151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13872" r="25572" b="10728"/>
          <a:stretch>
            <a:fillRect/>
          </a:stretch>
        </p:blipFill>
        <p:spPr bwMode="auto">
          <a:xfrm>
            <a:off x="179388" y="1657350"/>
            <a:ext cx="4330700" cy="505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2" name="Text Box 12"/>
          <p:cNvSpPr txBox="1">
            <a:spLocks noChangeArrowheads="1"/>
          </p:cNvSpPr>
          <p:nvPr/>
        </p:nvSpPr>
        <p:spPr bwMode="auto">
          <a:xfrm>
            <a:off x="270292" y="1045945"/>
            <a:ext cx="14157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chemeClr val="bg1"/>
                </a:solidFill>
              </a:rPr>
              <a:t>Depth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8"/>
          <p:cNvSpPr>
            <a:spLocks noGrp="1" noChangeArrowheads="1"/>
          </p:cNvSpPr>
          <p:nvPr>
            <p:ph type="title" idx="4294967295"/>
          </p:nvPr>
        </p:nvSpPr>
        <p:spPr>
          <a:noFill/>
          <a:ln w="3175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 dirty="0"/>
              <a:t>Ways to measure different aspects of knowledge of a word</a:t>
            </a:r>
          </a:p>
        </p:txBody>
      </p:sp>
      <p:sp>
        <p:nvSpPr>
          <p:cNvPr id="61443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600200"/>
            <a:ext cx="4172272" cy="49974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Underline the word that is not likely to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be used together with </a:t>
            </a:r>
            <a:r>
              <a:rPr lang="en-US" altLang="en-US" sz="1800" i="1" dirty="0"/>
              <a:t>accept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(receptive knowledge of </a:t>
            </a:r>
            <a:r>
              <a:rPr lang="en-US" altLang="en-US" sz="1800" b="1" dirty="0"/>
              <a:t>collocation</a:t>
            </a:r>
            <a:r>
              <a:rPr lang="en-US" altLang="en-US" sz="1800" dirty="0"/>
              <a:t>):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1. offer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2. holidays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3. invitation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4. responsibility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Underline the correct spelling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(receptive knowledge of </a:t>
            </a:r>
            <a:r>
              <a:rPr lang="en-US" altLang="en-US" sz="1800" b="1" dirty="0"/>
              <a:t>written form</a:t>
            </a:r>
            <a:r>
              <a:rPr lang="en-US" altLang="en-US" sz="1800" dirty="0"/>
              <a:t>):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1. </a:t>
            </a:r>
            <a:r>
              <a:rPr lang="en-US" altLang="en-US" sz="1800" dirty="0" err="1"/>
              <a:t>acept</a:t>
            </a:r>
            <a:endParaRPr lang="en-US" altLang="en-US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2. </a:t>
            </a:r>
            <a:r>
              <a:rPr lang="en-US" altLang="en-US" sz="1800" dirty="0" err="1"/>
              <a:t>acsept</a:t>
            </a:r>
            <a:endParaRPr lang="en-US" altLang="en-US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3. accept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4. </a:t>
            </a:r>
            <a:r>
              <a:rPr lang="en-US" altLang="en-US" sz="1800" dirty="0" err="1"/>
              <a:t>axept</a:t>
            </a:r>
            <a:endParaRPr lang="en-US" altLang="en-US" sz="18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</p:txBody>
      </p:sp>
      <p:sp>
        <p:nvSpPr>
          <p:cNvPr id="61444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0" y="1600200"/>
            <a:ext cx="4100264" cy="45259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Underline a word with an unrelated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meaning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(receptive knowledge of </a:t>
            </a:r>
            <a:r>
              <a:rPr lang="en-US" altLang="en-US" sz="1800" b="1" dirty="0"/>
              <a:t>association):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1. decline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2. receive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3. refuse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4. reduce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Underline the correct sentence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(receptive knowledge of </a:t>
            </a:r>
            <a:r>
              <a:rPr lang="en-US" altLang="en-US" sz="1800" b="1" dirty="0"/>
              <a:t>grammatical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b="1" dirty="0"/>
              <a:t>functions</a:t>
            </a:r>
            <a:r>
              <a:rPr lang="en-US" altLang="en-US" sz="1800" dirty="0"/>
              <a:t>):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1. She accepts.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2. It is accept.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 dirty="0"/>
              <a:t>3. It is an accept</a:t>
            </a:r>
            <a:r>
              <a:rPr lang="en-US" altLang="en-US" sz="2000" dirty="0"/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4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44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44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44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14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4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4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uiExpand="1" build="p"/>
      <p:bldP spid="6144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noFill/>
          <a:ln w="3175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/>
              <a:t>Ways to measure different aspects of knowledge for a word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546848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dirty="0"/>
              <a:t>Underline the incorrect derivation</a:t>
            </a:r>
          </a:p>
          <a:p>
            <a:pPr>
              <a:buFontTx/>
              <a:buNone/>
            </a:pPr>
            <a:r>
              <a:rPr lang="en-US" altLang="en-US" sz="2000" dirty="0"/>
              <a:t>(receptive knowledge of </a:t>
            </a:r>
            <a:r>
              <a:rPr lang="en-US" altLang="en-US" sz="2000" b="1" dirty="0"/>
              <a:t>word parts</a:t>
            </a:r>
            <a:r>
              <a:rPr lang="en-US" altLang="en-US" sz="2000" dirty="0"/>
              <a:t>):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sz="2000" dirty="0"/>
              <a:t>1. </a:t>
            </a:r>
            <a:r>
              <a:rPr lang="en-US" altLang="en-US" sz="2000" dirty="0" err="1"/>
              <a:t>acception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sz="2000" dirty="0"/>
              <a:t>2. accepting</a:t>
            </a:r>
          </a:p>
          <a:p>
            <a:pPr>
              <a:buFontTx/>
              <a:buNone/>
            </a:pPr>
            <a:r>
              <a:rPr lang="en-US" altLang="en-US" sz="2000" dirty="0"/>
              <a:t>3. acceptance</a:t>
            </a:r>
          </a:p>
          <a:p>
            <a:pPr>
              <a:buFontTx/>
              <a:buNone/>
            </a:pPr>
            <a:r>
              <a:rPr lang="en-US" altLang="en-US" sz="2000" dirty="0"/>
              <a:t>4. acceptable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altLang="en-US" sz="120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997" y="5406772"/>
            <a:ext cx="5962405" cy="143878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576" y="-29840"/>
            <a:ext cx="9144000" cy="1658112"/>
          </a:xfrm>
          <a:prstGeom prst="rect">
            <a:avLst/>
          </a:prstGeom>
        </p:spPr>
      </p:pic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251520" y="1048834"/>
            <a:ext cx="6985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Partial knowledge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36869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755576" y="1844824"/>
            <a:ext cx="8229600" cy="4525963"/>
          </a:xfrm>
          <a:noFill/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GB" altLang="en-US" sz="2000" b="1" dirty="0"/>
              <a:t>(</a:t>
            </a:r>
            <a:r>
              <a:rPr lang="en-GB" altLang="en-US" sz="2400" dirty="0"/>
              <a:t>L2 English </a:t>
            </a:r>
            <a:r>
              <a:rPr lang="en-GB" altLang="en-US" sz="2400" i="1" dirty="0"/>
              <a:t>dog</a:t>
            </a:r>
            <a:r>
              <a:rPr lang="en-GB" altLang="en-US" sz="2400" dirty="0"/>
              <a:t> = L1 German </a:t>
            </a:r>
            <a:r>
              <a:rPr lang="en-GB" altLang="en-US" sz="2400" i="1" dirty="0" err="1"/>
              <a:t>hund</a:t>
            </a:r>
            <a:r>
              <a:rPr lang="en-GB" altLang="en-US" sz="2400" dirty="0"/>
              <a:t>)</a:t>
            </a:r>
          </a:p>
          <a:p>
            <a:pPr>
              <a:lnSpc>
                <a:spcPct val="80000"/>
              </a:lnSpc>
            </a:pPr>
            <a:endParaRPr lang="en-GB" altLang="en-US" sz="2400" dirty="0"/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r>
              <a:rPr lang="en-GB" altLang="en-US" sz="2400" dirty="0"/>
              <a:t>Meaning recognition: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altLang="en-US" sz="2400" dirty="0"/>
              <a:t>	dog   </a:t>
            </a:r>
            <a:r>
              <a:rPr lang="de-DE" altLang="en-US" sz="2400" dirty="0"/>
              <a:t>a. katze    b. hund    c. maus    d. vogel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endParaRPr lang="de-DE" altLang="en-US" sz="2400" dirty="0"/>
          </a:p>
          <a:p>
            <a:pPr marL="457200" indent="-457200">
              <a:lnSpc>
                <a:spcPct val="80000"/>
              </a:lnSpc>
              <a:buFont typeface="+mj-lt"/>
              <a:buAutoNum type="arabicPeriod" startAt="2"/>
            </a:pPr>
            <a:r>
              <a:rPr lang="en-GB" altLang="en-US" sz="2400" dirty="0"/>
              <a:t>Form recognition: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altLang="en-US" sz="2400" dirty="0"/>
              <a:t>	</a:t>
            </a:r>
            <a:r>
              <a:rPr lang="en-GB" altLang="en-US" sz="2400" dirty="0" err="1"/>
              <a:t>hund</a:t>
            </a:r>
            <a:r>
              <a:rPr lang="en-GB" altLang="en-US" sz="2400" i="1" dirty="0"/>
              <a:t>     </a:t>
            </a:r>
            <a:r>
              <a:rPr lang="en-GB" altLang="en-US" sz="2400" dirty="0"/>
              <a:t>a. cat    b. dog    c. mouse  d. bird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</a:pPr>
            <a:endParaRPr lang="de-DE" altLang="en-US" sz="2400" dirty="0"/>
          </a:p>
          <a:p>
            <a:pPr marL="457200" indent="-457200">
              <a:lnSpc>
                <a:spcPct val="80000"/>
              </a:lnSpc>
              <a:buFont typeface="+mj-lt"/>
              <a:buAutoNum type="arabicPeriod" startAt="3"/>
            </a:pPr>
            <a:r>
              <a:rPr lang="en-GB" altLang="en-US" sz="2400" dirty="0"/>
              <a:t>Meaning recall:  dog  h</a:t>
            </a:r>
            <a:r>
              <a:rPr lang="en-GB" altLang="en-US" sz="2400" i="1" dirty="0"/>
              <a:t>_____</a:t>
            </a:r>
            <a:endParaRPr lang="en-GB" altLang="en-US" sz="2400" dirty="0"/>
          </a:p>
          <a:p>
            <a:pPr marL="0" indent="0">
              <a:lnSpc>
                <a:spcPct val="80000"/>
              </a:lnSpc>
              <a:buNone/>
            </a:pPr>
            <a:endParaRPr lang="en-GB" altLang="en-US" sz="2400" dirty="0"/>
          </a:p>
          <a:p>
            <a:pPr marL="457200" indent="-457200">
              <a:lnSpc>
                <a:spcPct val="80000"/>
              </a:lnSpc>
              <a:buFont typeface="+mj-lt"/>
              <a:buAutoNum type="arabicPeriod" startAt="4"/>
            </a:pPr>
            <a:r>
              <a:rPr lang="en-GB" altLang="en-US" sz="2400" dirty="0"/>
              <a:t>Form recall:  d_____  </a:t>
            </a:r>
            <a:r>
              <a:rPr lang="en-GB" altLang="en-US" sz="2400" dirty="0" err="1"/>
              <a:t>hund</a:t>
            </a:r>
            <a:endParaRPr lang="en-GB" altLang="en-US" sz="2400" dirty="0"/>
          </a:p>
          <a:p>
            <a:pPr marL="0" indent="0">
              <a:lnSpc>
                <a:spcPct val="80000"/>
              </a:lnSpc>
              <a:buNone/>
            </a:pPr>
            <a:r>
              <a:rPr lang="en-GB" altLang="en-US" sz="2400" b="1" dirty="0"/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e-DE" altLang="en-US" sz="2400" b="1" dirty="0"/>
              <a:t>			</a:t>
            </a:r>
            <a:r>
              <a:rPr lang="de-DE" altLang="en-US" sz="2400" dirty="0"/>
              <a:t>(CATSS Test: Laufer </a:t>
            </a:r>
            <a:r>
              <a:rPr lang="en-GB" altLang="en-US" sz="2400" dirty="0"/>
              <a:t>and Goldstein, 2004)</a:t>
            </a:r>
            <a:endParaRPr lang="de-DE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728"/>
            <a:ext cx="9144000" cy="1658112"/>
          </a:xfrm>
          <a:prstGeom prst="rect">
            <a:avLst/>
          </a:prstGeom>
        </p:spPr>
      </p:pic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251520" y="1048834"/>
            <a:ext cx="6985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Partial knowledge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686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457200" y="2067367"/>
            <a:ext cx="4038600" cy="4525963"/>
          </a:xfrm>
          <a:noFill/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en-GB" altLang="en-US" sz="24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en-US" sz="2400" b="1" dirty="0"/>
              <a:t>  </a:t>
            </a:r>
          </a:p>
          <a:p>
            <a:pPr>
              <a:lnSpc>
                <a:spcPct val="80000"/>
              </a:lnSpc>
              <a:buFontTx/>
              <a:buNone/>
            </a:pPr>
            <a:endParaRPr lang="de-DE" altLang="en-US" sz="2400" b="1" dirty="0"/>
          </a:p>
          <a:p>
            <a:pPr marL="0" indent="0">
              <a:lnSpc>
                <a:spcPct val="80000"/>
              </a:lnSpc>
              <a:buNone/>
            </a:pPr>
            <a:endParaRPr lang="en-GB" altLang="en-US" sz="2400" b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24910850"/>
              </p:ext>
            </p:extLst>
          </p:nvPr>
        </p:nvGraphicFramePr>
        <p:xfrm>
          <a:off x="-31576" y="240207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9825" y="4317181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Receptive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87713534"/>
              </p:ext>
            </p:extLst>
          </p:nvPr>
        </p:nvGraphicFramePr>
        <p:xfrm>
          <a:off x="5447888" y="2173542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3339" y="1668303"/>
            <a:ext cx="80431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b="1" dirty="0"/>
              <a:t>Gonzales-Fernandez &amp; Schmitt (under review)</a:t>
            </a: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366156" y="4130141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Productive</a:t>
            </a:r>
          </a:p>
        </p:txBody>
      </p:sp>
    </p:spTree>
    <p:extLst>
      <p:ext uri="{BB962C8B-B14F-4D97-AF65-F5344CB8AC3E}">
        <p14:creationId xmlns:p14="http://schemas.microsoft.com/office/powerpoint/2010/main" val="1871110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5"/>
            <a:ext cx="9144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-9872" y="1139801"/>
            <a:ext cx="7510462" cy="647700"/>
          </a:xfrm>
        </p:spPr>
        <p:txBody>
          <a:bodyPr/>
          <a:lstStyle/>
          <a:p>
            <a:pPr algn="l"/>
            <a:r>
              <a:rPr lang="en-US" altLang="en-US" sz="3600" dirty="0">
                <a:solidFill>
                  <a:schemeClr val="bg1"/>
                </a:solidFill>
              </a:rPr>
              <a:t>Vocabulary in the skills: writing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89113"/>
            <a:ext cx="8229600" cy="50688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Beware of overlap across categories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4" y="2551462"/>
            <a:ext cx="9091126" cy="3523694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539552" y="3212976"/>
            <a:ext cx="2520280" cy="0"/>
          </a:xfrm>
          <a:prstGeom prst="line">
            <a:avLst/>
          </a:prstGeom>
          <a:ln w="317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539552" y="4725144"/>
            <a:ext cx="5328592" cy="0"/>
          </a:xfrm>
          <a:prstGeom prst="line">
            <a:avLst/>
          </a:prstGeom>
          <a:ln w="317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816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/>
          </p:cNvSpPr>
          <p:nvPr>
            <p:ph type="body" idx="1"/>
          </p:nvPr>
        </p:nvSpPr>
        <p:spPr>
          <a:xfrm>
            <a:off x="107504" y="304590"/>
            <a:ext cx="8229600" cy="40322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3" panose="05040102010807070707" pitchFamily="18" charset="2"/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Beware of </a:t>
            </a:r>
          </a:p>
          <a:p>
            <a:pPr eaLnBrk="1" hangingPunct="1"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</a:p>
          <a:p>
            <a:pPr eaLnBrk="1" hangingPunct="1"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contradictions</a:t>
            </a:r>
          </a:p>
          <a:p>
            <a:pPr eaLnBrk="1" hangingPunct="1"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</a:p>
          <a:p>
            <a:pPr eaLnBrk="1" hangingPunct="1"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categories </a:t>
            </a:r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0"/>
            <a:ext cx="5329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26" y="0"/>
            <a:ext cx="836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7" y="3577683"/>
            <a:ext cx="2980060" cy="329708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581946" y="4814157"/>
            <a:ext cx="2376264" cy="1368152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5982094" y="3510376"/>
            <a:ext cx="3019693" cy="1652928"/>
          </a:xfrm>
          <a:prstGeom prst="ellipse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567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" y="0"/>
            <a:ext cx="9144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6041" y="1075532"/>
            <a:ext cx="7510462" cy="647700"/>
          </a:xfrm>
        </p:spPr>
        <p:txBody>
          <a:bodyPr/>
          <a:lstStyle/>
          <a:p>
            <a:pPr algn="l"/>
            <a:r>
              <a:rPr lang="en-US" altLang="en-US" sz="3600" dirty="0">
                <a:solidFill>
                  <a:schemeClr val="bg1"/>
                </a:solidFill>
              </a:rPr>
              <a:t>Skills and strategies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89113"/>
            <a:ext cx="8229600" cy="50688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Learners can benefit from training in: 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400" dirty="0"/>
              <a:t>guessing from context (Walters, 2004, 2006)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400" dirty="0"/>
              <a:t>dictionary use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400" dirty="0"/>
              <a:t>using word cards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400" dirty="0"/>
              <a:t>using word parts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Guessing from context test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Word parts test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/>
              <a:t>Yosuke </a:t>
            </a:r>
            <a:r>
              <a:rPr lang="en-US" altLang="en-US" sz="2400" dirty="0" err="1"/>
              <a:t>Sasao</a:t>
            </a:r>
            <a:r>
              <a:rPr lang="en-US" altLang="en-US" sz="2400" dirty="0"/>
              <a:t> Toyohashi University of Technology Japan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400" dirty="0"/>
              <a:t>Downloadable from: http://ysasaojp.info/testen.html</a:t>
            </a:r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9141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" b="11687"/>
          <a:stretch>
            <a:fillRect/>
          </a:stretch>
        </p:blipFill>
        <p:spPr bwMode="auto">
          <a:xfrm>
            <a:off x="0" y="0"/>
            <a:ext cx="91440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107950" y="989013"/>
            <a:ext cx="5194300" cy="611187"/>
          </a:xfrm>
        </p:spPr>
        <p:txBody>
          <a:bodyPr/>
          <a:lstStyle/>
          <a:p>
            <a:r>
              <a:rPr lang="en-GB" altLang="en-US" sz="3600">
                <a:solidFill>
                  <a:schemeClr val="bg1"/>
                </a:solidFill>
              </a:rPr>
              <a:t>Vocabulary Assessment</a:t>
            </a:r>
          </a:p>
        </p:txBody>
      </p:sp>
      <p:sp>
        <p:nvSpPr>
          <p:cNvPr id="8196" name="Content Placeholder 2"/>
          <p:cNvSpPr>
            <a:spLocks noGrp="1"/>
          </p:cNvSpPr>
          <p:nvPr>
            <p:ph idx="1"/>
          </p:nvPr>
        </p:nvSpPr>
        <p:spPr>
          <a:xfrm>
            <a:off x="395288" y="1916113"/>
            <a:ext cx="8229600" cy="4525962"/>
          </a:xfrm>
        </p:spPr>
        <p:txBody>
          <a:bodyPr/>
          <a:lstStyle/>
          <a:p>
            <a:pPr eaLnBrk="1" hangingPunct="1"/>
            <a:r>
              <a:rPr lang="en-GB" altLang="en-US"/>
              <a:t>diagnostic</a:t>
            </a:r>
          </a:p>
          <a:p>
            <a:pPr eaLnBrk="1" hangingPunct="1"/>
            <a:r>
              <a:rPr lang="en-GB" altLang="en-US"/>
              <a:t>placement</a:t>
            </a:r>
          </a:p>
          <a:p>
            <a:pPr eaLnBrk="1" hangingPunct="1"/>
            <a:r>
              <a:rPr lang="en-GB" altLang="en-US"/>
              <a:t>proficiency</a:t>
            </a:r>
          </a:p>
          <a:p>
            <a:pPr eaLnBrk="1" hangingPunct="1"/>
            <a:r>
              <a:rPr lang="en-GB" altLang="en-US"/>
              <a:t>achievement</a:t>
            </a:r>
          </a:p>
          <a:p>
            <a:pPr eaLnBrk="1" hangingPunct="1"/>
            <a:r>
              <a:rPr lang="en-GB" altLang="en-US"/>
              <a:t>motivation</a:t>
            </a:r>
          </a:p>
          <a:p>
            <a:pPr eaLnBrk="1" hangingPunct="1"/>
            <a:r>
              <a:rPr lang="en-GB" altLang="en-US"/>
              <a:t>washback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787525"/>
            <a:ext cx="8229600" cy="4525963"/>
          </a:xfrm>
        </p:spPr>
        <p:txBody>
          <a:bodyPr/>
          <a:lstStyle/>
          <a:p>
            <a:pPr marL="609600" indent="-609600"/>
            <a:r>
              <a:rPr lang="en-US" altLang="en-US"/>
              <a:t>When does learning become acquisition?</a:t>
            </a:r>
          </a:p>
          <a:p>
            <a:pPr marL="990600" lvl="1" indent="-533400">
              <a:buFontTx/>
              <a:buChar char="•"/>
            </a:pPr>
            <a:r>
              <a:rPr lang="en-US" altLang="en-US"/>
              <a:t>In textbook vocabulary reviews and tests either come immediately at the end of a chapter or they come after a set or unit of chapters have been completed</a:t>
            </a:r>
            <a:r>
              <a:rPr lang="en-US" altLang="en-US" sz="3200"/>
              <a:t>.</a:t>
            </a:r>
          </a:p>
          <a:p>
            <a:pPr marL="990600" lvl="1" indent="-533400">
              <a:buFontTx/>
              <a:buChar char="•"/>
            </a:pPr>
            <a:endParaRPr lang="en-US" altLang="en-US" sz="3200"/>
          </a:p>
          <a:p>
            <a:pPr marL="609600" indent="-609600"/>
            <a:r>
              <a:rPr lang="en-US" altLang="en-US"/>
              <a:t>Research requires a post-test and a delayed post test to confirm retention.</a:t>
            </a:r>
          </a:p>
          <a:p>
            <a:pPr marL="609600" indent="-609600"/>
            <a:endParaRPr lang="en-US" altLang="en-US"/>
          </a:p>
          <a:p>
            <a:pPr marL="609600" indent="-609600"/>
            <a:endParaRPr lang="en-US" altLang="en-US" sz="3600"/>
          </a:p>
          <a:p>
            <a:pPr marL="609600" indent="-609600"/>
            <a:endParaRPr lang="en-US" altLang="en-US" sz="3600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07950" y="971550"/>
            <a:ext cx="3059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bg1"/>
                </a:solidFill>
              </a:rPr>
              <a:t>When to test?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44001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609600" indent="-609600"/>
            <a:endParaRPr lang="en-US" altLang="en-US"/>
          </a:p>
          <a:p>
            <a:pPr marL="609600" indent="-609600"/>
            <a:r>
              <a:rPr lang="en-US" altLang="en-US"/>
              <a:t>The forgetting curve</a:t>
            </a:r>
          </a:p>
          <a:p>
            <a:pPr marL="609600" indent="-609600"/>
            <a:endParaRPr lang="en-US" altLang="en-US"/>
          </a:p>
          <a:p>
            <a:pPr marL="609600" indent="-609600"/>
            <a:endParaRPr lang="en-US" altLang="en-US"/>
          </a:p>
          <a:p>
            <a:pPr marL="609600" indent="-609600"/>
            <a:endParaRPr lang="en-US" altLang="en-US"/>
          </a:p>
          <a:p>
            <a:pPr marL="609600" indent="-609600">
              <a:buFontTx/>
              <a:buNone/>
            </a:pPr>
            <a:endParaRPr lang="en-US" altLang="en-US"/>
          </a:p>
          <a:p>
            <a:pPr marL="609600" indent="-609600"/>
            <a:endParaRPr lang="en-US" altLang="en-US" sz="3200"/>
          </a:p>
          <a:p>
            <a:pPr marL="609600" indent="-609600"/>
            <a:endParaRPr lang="en-US" altLang="en-US" sz="3200"/>
          </a:p>
        </p:txBody>
      </p:sp>
      <p:sp>
        <p:nvSpPr>
          <p:cNvPr id="53259" name="Rectangle 11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Expanding rehearsal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3813" y="1052513"/>
            <a:ext cx="40671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bg1"/>
                </a:solidFill>
              </a:rPr>
              <a:t>When to test? </a:t>
            </a: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r="5211"/>
          <a:stretch>
            <a:fillRect/>
          </a:stretch>
        </p:blipFill>
        <p:spPr bwMode="auto">
          <a:xfrm>
            <a:off x="0" y="2997200"/>
            <a:ext cx="46434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r="9196"/>
          <a:stretch>
            <a:fillRect/>
          </a:stretch>
        </p:blipFill>
        <p:spPr bwMode="auto">
          <a:xfrm>
            <a:off x="4608513" y="2924175"/>
            <a:ext cx="4535487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395288" y="5656263"/>
            <a:ext cx="849788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sz="2800"/>
              <a:t>Rott et al (2002) found that 5 weeks between first encounter and test was too long.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132257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ln w="2540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/>
              <a:t>The current state of </a:t>
            </a:r>
            <a:br>
              <a:rPr lang="en-US" altLang="en-US" sz="3600"/>
            </a:br>
            <a:r>
              <a:rPr lang="en-US" altLang="en-US" sz="3600"/>
              <a:t>vocabulary assessment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341438"/>
            <a:ext cx="8713788" cy="4784725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GB" altLang="en-US" sz="3600"/>
          </a:p>
          <a:p>
            <a:pPr algn="ctr" eaLnBrk="1" hangingPunct="1">
              <a:buFontTx/>
              <a:buNone/>
            </a:pPr>
            <a:r>
              <a:rPr lang="en-GB" altLang="en-US" sz="3600"/>
              <a:t>Lots of questions</a:t>
            </a:r>
          </a:p>
          <a:p>
            <a:pPr algn="ctr" eaLnBrk="1" hangingPunct="1">
              <a:buFontTx/>
              <a:buNone/>
            </a:pPr>
            <a:endParaRPr lang="en-GB" altLang="en-US" sz="3600"/>
          </a:p>
          <a:p>
            <a:pPr algn="ctr" eaLnBrk="1" hangingPunct="1">
              <a:buFontTx/>
              <a:buNone/>
            </a:pPr>
            <a:r>
              <a:rPr lang="en-GB" altLang="en-US" sz="3600"/>
              <a:t>Not so many ready-made answers</a:t>
            </a:r>
          </a:p>
          <a:p>
            <a:pPr algn="ctr" eaLnBrk="1" hangingPunct="1">
              <a:buFontTx/>
              <a:buNone/>
            </a:pPr>
            <a:endParaRPr lang="en-GB" altLang="en-US" sz="3600"/>
          </a:p>
          <a:p>
            <a:pPr algn="ctr" eaLnBrk="1" hangingPunct="1">
              <a:buFontTx/>
              <a:buNone/>
            </a:pPr>
            <a:r>
              <a:rPr lang="en-GB" altLang="en-US" sz="3600"/>
              <a:t>Lots of need for innovative thinking</a:t>
            </a:r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0" b="41547"/>
          <a:stretch>
            <a:fillRect/>
          </a:stretch>
        </p:blipFill>
        <p:spPr bwMode="auto">
          <a:xfrm>
            <a:off x="1590675" y="5405438"/>
            <a:ext cx="59626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" b="11687"/>
          <a:stretch>
            <a:fillRect/>
          </a:stretch>
        </p:blipFill>
        <p:spPr bwMode="auto">
          <a:xfrm>
            <a:off x="0" y="0"/>
            <a:ext cx="91440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107950" y="989013"/>
            <a:ext cx="5194300" cy="611187"/>
          </a:xfrm>
        </p:spPr>
        <p:txBody>
          <a:bodyPr/>
          <a:lstStyle/>
          <a:p>
            <a:r>
              <a:rPr lang="en-GB" altLang="en-US" sz="3600">
                <a:solidFill>
                  <a:schemeClr val="bg1"/>
                </a:solidFill>
              </a:rPr>
              <a:t>Vocabulary Assessment</a:t>
            </a:r>
          </a:p>
        </p:txBody>
      </p:sp>
      <p:sp>
        <p:nvSpPr>
          <p:cNvPr id="9220" name="Content Placeholder 2"/>
          <p:cNvSpPr>
            <a:spLocks noGrp="1"/>
          </p:cNvSpPr>
          <p:nvPr>
            <p:ph idx="1"/>
          </p:nvPr>
        </p:nvSpPr>
        <p:spPr>
          <a:xfrm>
            <a:off x="395288" y="1916113"/>
            <a:ext cx="8229600" cy="4525962"/>
          </a:xfrm>
        </p:spPr>
        <p:txBody>
          <a:bodyPr/>
          <a:lstStyle/>
          <a:p>
            <a:r>
              <a:rPr lang="en-US" altLang="en-US" dirty="0"/>
              <a:t>Proficiency </a:t>
            </a:r>
          </a:p>
          <a:p>
            <a:pPr lvl="1"/>
            <a:r>
              <a:rPr lang="en-US" altLang="en-US" dirty="0"/>
              <a:t>Size estimates</a:t>
            </a:r>
          </a:p>
          <a:p>
            <a:r>
              <a:rPr lang="en-US" altLang="en-US" dirty="0"/>
              <a:t>Achievement (Classroom Assessment)</a:t>
            </a:r>
          </a:p>
          <a:p>
            <a:pPr lvl="1"/>
            <a:r>
              <a:rPr lang="en-US" altLang="en-US" dirty="0"/>
              <a:t>Use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885" y="5419219"/>
            <a:ext cx="5962405" cy="1438781"/>
          </a:xfrm>
          <a:prstGeom prst="rect">
            <a:avLst/>
          </a:prstGeom>
        </p:spPr>
      </p:pic>
      <p:sp>
        <p:nvSpPr>
          <p:cNvPr id="9218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260350"/>
            <a:ext cx="8229600" cy="1143000"/>
          </a:xfrm>
        </p:spPr>
        <p:txBody>
          <a:bodyPr anchor="ctr"/>
          <a:lstStyle/>
          <a:p>
            <a:r>
              <a:rPr lang="en-US" altLang="en-US" sz="3200">
                <a:latin typeface="Verdana" panose="020B0604030504040204" pitchFamily="34" charset="0"/>
              </a:rPr>
              <a:t>How much vocabulary do learners need?</a:t>
            </a:r>
          </a:p>
        </p:txBody>
      </p:sp>
      <p:sp>
        <p:nvSpPr>
          <p:cNvPr id="9219" name="Rectangle 3"/>
          <p:cNvSpPr>
            <a:spLocks noGrp="1"/>
          </p:cNvSpPr>
          <p:nvPr>
            <p:ph type="body" idx="4294967295"/>
          </p:nvPr>
        </p:nvSpPr>
        <p:spPr>
          <a:xfrm>
            <a:off x="364332" y="1279525"/>
            <a:ext cx="8291512" cy="4608512"/>
          </a:xfrm>
        </p:spPr>
        <p:txBody>
          <a:bodyPr/>
          <a:lstStyle/>
          <a:p>
            <a:pPr marL="319088" indent="-319088"/>
            <a:r>
              <a:rPr lang="en-US" altLang="en-US" sz="2400" dirty="0"/>
              <a:t>250 words or fewer </a:t>
            </a:r>
            <a:r>
              <a:rPr lang="en-US" altLang="en-US" sz="2400" dirty="0">
                <a:latin typeface="Arial" panose="020B0604020202020204" pitchFamily="34" charset="0"/>
              </a:rPr>
              <a:t>–</a:t>
            </a:r>
            <a:r>
              <a:rPr lang="en-US" altLang="en-US" sz="2400" dirty="0"/>
              <a:t> read graded readers</a:t>
            </a:r>
          </a:p>
          <a:p>
            <a:pPr marL="319088" indent="-319088"/>
            <a:r>
              <a:rPr lang="en-US" altLang="en-US" sz="2400" dirty="0"/>
              <a:t>2-3,000 words  - understand defining vocabulary of learner dictionaries</a:t>
            </a:r>
          </a:p>
          <a:p>
            <a:pPr marL="319088" indent="-319088"/>
            <a:r>
              <a:rPr lang="en-US" altLang="en-US" sz="2400" dirty="0"/>
              <a:t>2-3,000 words </a:t>
            </a:r>
            <a:r>
              <a:rPr lang="en-US" altLang="en-US" sz="2400" dirty="0">
                <a:latin typeface="Arial" panose="020B0604020202020204" pitchFamily="34" charset="0"/>
              </a:rPr>
              <a:t>–</a:t>
            </a:r>
            <a:r>
              <a:rPr lang="en-US" altLang="en-US" sz="2400" dirty="0"/>
              <a:t> participate in daily conversation</a:t>
            </a:r>
          </a:p>
          <a:p>
            <a:pPr marL="319088" indent="-319088"/>
            <a:r>
              <a:rPr lang="en-US" altLang="en-US" sz="2400" dirty="0"/>
              <a:t>3,000 </a:t>
            </a:r>
            <a:r>
              <a:rPr lang="en-US" altLang="en-US" sz="2400" dirty="0">
                <a:latin typeface="Arial" panose="020B0604020202020204" pitchFamily="34" charset="0"/>
              </a:rPr>
              <a:t>–</a:t>
            </a:r>
            <a:r>
              <a:rPr lang="en-US" altLang="en-US" sz="2400" dirty="0"/>
              <a:t> use TV and movies for teaching/learning</a:t>
            </a:r>
          </a:p>
          <a:p>
            <a:pPr marL="319088" indent="-319088"/>
            <a:r>
              <a:rPr lang="en-US" altLang="en-US" sz="2400" dirty="0"/>
              <a:t>5,000 words </a:t>
            </a:r>
            <a:r>
              <a:rPr lang="en-US" altLang="en-US" sz="2400" dirty="0">
                <a:latin typeface="Arial" panose="020B0604020202020204" pitchFamily="34" charset="0"/>
              </a:rPr>
              <a:t>–</a:t>
            </a:r>
            <a:r>
              <a:rPr lang="en-US" altLang="en-US" sz="2400" dirty="0"/>
              <a:t> read authentic texts w/assistance</a:t>
            </a:r>
          </a:p>
          <a:p>
            <a:pPr marL="319088" indent="-319088"/>
            <a:r>
              <a:rPr lang="en-US" altLang="en-US" sz="2400" dirty="0"/>
              <a:t>6-7,000 words </a:t>
            </a:r>
            <a:r>
              <a:rPr lang="en-US" altLang="en-US" sz="2400" dirty="0">
                <a:latin typeface="Arial" panose="020B0604020202020204" pitchFamily="34" charset="0"/>
              </a:rPr>
              <a:t>–</a:t>
            </a:r>
            <a:r>
              <a:rPr lang="en-US" altLang="en-US" sz="2400" dirty="0"/>
              <a:t> understand a wide range of oral 			  discourse without assistance</a:t>
            </a:r>
          </a:p>
          <a:p>
            <a:pPr marL="319088" indent="-319088"/>
            <a:r>
              <a:rPr lang="en-US" altLang="en-US" sz="2400" dirty="0"/>
              <a:t>8-9,000 words </a:t>
            </a:r>
            <a:r>
              <a:rPr lang="en-US" altLang="en-US" sz="2400" dirty="0">
                <a:latin typeface="Arial" panose="020B0604020202020204" pitchFamily="34" charset="0"/>
              </a:rPr>
              <a:t>–</a:t>
            </a:r>
            <a:r>
              <a:rPr lang="en-US" altLang="en-US" sz="2400" dirty="0"/>
              <a:t> understand a wide range of 			  written discourse      </a:t>
            </a:r>
          </a:p>
          <a:p>
            <a:pPr marL="0" indent="0">
              <a:buNone/>
            </a:pPr>
            <a:r>
              <a:rPr lang="en-US" altLang="en-US" sz="2400" dirty="0"/>
              <a:t>					(Schmitt &amp; Schmitt, 2014)</a:t>
            </a:r>
          </a:p>
          <a:p>
            <a:pPr marL="319088" indent="-319088"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2738424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6213"/>
            <a:ext cx="8229600" cy="1143000"/>
          </a:xfrm>
          <a:noFill/>
          <a:ln w="3175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tx1"/>
                </a:solidFill>
              </a:rPr>
              <a:t>Assessment of vocabulary size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713788" cy="4784725"/>
          </a:xfrm>
        </p:spPr>
        <p:txBody>
          <a:bodyPr/>
          <a:lstStyle/>
          <a:p>
            <a:pPr marL="0" lvl="1" indent="0" eaLnBrk="1" hangingPunct="1">
              <a:buNone/>
            </a:pPr>
            <a:r>
              <a:rPr lang="en-GB" altLang="en-US" sz="2400" dirty="0"/>
              <a:t>The Vocabulary Levels Test (profile)</a:t>
            </a:r>
          </a:p>
          <a:p>
            <a:pPr marL="942975" lvl="2" indent="-542925" eaLnBrk="1" hangingPunct="1"/>
            <a:r>
              <a:rPr lang="en-GB" altLang="en-US" dirty="0"/>
              <a:t>2000, 3000, 5000, 10000 + AWL</a:t>
            </a:r>
          </a:p>
          <a:p>
            <a:pPr marL="0" lvl="1" indent="0" eaLnBrk="1" hangingPunct="1">
              <a:buNone/>
            </a:pPr>
            <a:r>
              <a:rPr lang="en-GB" altLang="en-US" sz="2400" dirty="0"/>
              <a:t>Lexica by </a:t>
            </a:r>
            <a:r>
              <a:rPr lang="en-GB" altLang="en-US" sz="2400" dirty="0" err="1"/>
              <a:t>Diglossia</a:t>
            </a:r>
            <a:r>
              <a:rPr lang="en-GB" altLang="en-US" sz="2400" dirty="0"/>
              <a:t> </a:t>
            </a:r>
          </a:p>
          <a:p>
            <a:pPr marL="942975" lvl="2" indent="-542925" eaLnBrk="1" hangingPunct="1"/>
            <a:r>
              <a:rPr lang="en-GB" altLang="en-US" dirty="0"/>
              <a:t>Top 5000 frequent words </a:t>
            </a:r>
          </a:p>
          <a:p>
            <a:pPr marL="0" lvl="1" indent="0" eaLnBrk="1" hangingPunct="1">
              <a:buNone/>
            </a:pPr>
            <a:r>
              <a:rPr lang="en-GB" altLang="en-US" sz="2400" dirty="0"/>
              <a:t>The Vocabulary Size Test (total score)</a:t>
            </a:r>
          </a:p>
          <a:p>
            <a:pPr marL="942975" lvl="2" indent="-542925" eaLnBrk="1" hangingPunct="1"/>
            <a:r>
              <a:rPr lang="en-GB" altLang="en-US" dirty="0"/>
              <a:t>14,000 or 20,000</a:t>
            </a:r>
          </a:p>
          <a:p>
            <a:pPr marL="0" lvl="1" indent="0" eaLnBrk="1" hangingPunct="1">
              <a:buNone/>
            </a:pPr>
            <a:r>
              <a:rPr lang="en-GB" altLang="en-US" sz="2400" dirty="0"/>
              <a:t>Computer Adaptive Test of Size and Strength</a:t>
            </a:r>
          </a:p>
          <a:p>
            <a:pPr marL="0" indent="0" eaLnBrk="1" hangingPunct="1">
              <a:buNone/>
            </a:pPr>
            <a:r>
              <a:rPr lang="en-GB" altLang="en-US" sz="2400" dirty="0"/>
              <a:t>      Do not assume that all tests have validation studies to</a:t>
            </a:r>
          </a:p>
          <a:p>
            <a:pPr marL="0" indent="0" eaLnBrk="1" hangingPunct="1">
              <a:buNone/>
            </a:pPr>
            <a:r>
              <a:rPr lang="en-GB" altLang="en-US" sz="2400" dirty="0"/>
              <a:t>      support their use. </a:t>
            </a:r>
            <a:r>
              <a:rPr lang="en-GB" altLang="en-US" sz="2000" dirty="0"/>
              <a:t>(</a:t>
            </a:r>
            <a:r>
              <a:rPr lang="en-GB" altLang="en-US" sz="2000" dirty="0" err="1"/>
              <a:t>Gyllstad</a:t>
            </a:r>
            <a:r>
              <a:rPr lang="en-GB" altLang="en-US" sz="2000" dirty="0"/>
              <a:t>, </a:t>
            </a:r>
            <a:r>
              <a:rPr lang="en-GB" altLang="en-US" sz="2000" dirty="0" err="1"/>
              <a:t>Vilkaite</a:t>
            </a:r>
            <a:r>
              <a:rPr lang="en-GB" altLang="en-US" sz="2000" dirty="0"/>
              <a:t> &amp; Schmitt, 2015)</a:t>
            </a:r>
          </a:p>
          <a:p>
            <a:pPr marL="542925" indent="-542925" eaLnBrk="1" hangingPunct="1"/>
            <a:endParaRPr lang="en-GB" altLang="en-US" sz="2800" dirty="0"/>
          </a:p>
          <a:p>
            <a:pPr marL="542925" indent="-542925" eaLnBrk="1" hangingPunct="1"/>
            <a:endParaRPr lang="en-GB" altLang="en-US" sz="2000" dirty="0"/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5419725"/>
            <a:ext cx="59626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  <a:ln w="3175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tx1"/>
                </a:solidFill>
              </a:rPr>
              <a:t>Assessment of vocabulary size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890308" y="2767081"/>
            <a:ext cx="2098577" cy="981799"/>
          </a:xfrm>
        </p:spPr>
        <p:txBody>
          <a:bodyPr/>
          <a:lstStyle/>
          <a:p>
            <a:pPr marL="0" indent="0" algn="ctr">
              <a:buNone/>
            </a:pPr>
            <a:r>
              <a:rPr lang="en-GB" sz="2800" dirty="0"/>
              <a:t>Vocabulary</a:t>
            </a:r>
          </a:p>
          <a:p>
            <a:pPr marL="0" indent="0" algn="ctr">
              <a:buNone/>
            </a:pPr>
            <a:r>
              <a:rPr lang="en-GB" sz="2800" dirty="0"/>
              <a:t>Profile</a:t>
            </a:r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5419725"/>
            <a:ext cx="59626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34746" y="1689402"/>
            <a:ext cx="3167320" cy="41158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8134" y="2780928"/>
            <a:ext cx="19650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Vocabulary</a:t>
            </a:r>
          </a:p>
          <a:p>
            <a:pPr algn="ctr"/>
            <a:r>
              <a:rPr lang="en-GB" sz="2800" dirty="0"/>
              <a:t>Size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35541" y="1701861"/>
            <a:ext cx="2271150" cy="443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46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260350"/>
            <a:ext cx="8229600" cy="1143000"/>
          </a:xfrm>
        </p:spPr>
        <p:txBody>
          <a:bodyPr anchor="ctr"/>
          <a:lstStyle/>
          <a:p>
            <a:r>
              <a:rPr lang="en-US" altLang="en-US" sz="3200">
                <a:latin typeface="Verdana" panose="020B0604030504040204" pitchFamily="34" charset="0"/>
              </a:rPr>
              <a:t>How much vocabulary do learners need?</a:t>
            </a:r>
          </a:p>
        </p:txBody>
      </p:sp>
      <p:sp>
        <p:nvSpPr>
          <p:cNvPr id="9219" name="Rectangle 3"/>
          <p:cNvSpPr>
            <a:spLocks noGrp="1"/>
          </p:cNvSpPr>
          <p:nvPr>
            <p:ph type="body" idx="4294967295"/>
          </p:nvPr>
        </p:nvSpPr>
        <p:spPr>
          <a:xfrm>
            <a:off x="364332" y="1279525"/>
            <a:ext cx="8291512" cy="4608512"/>
          </a:xfrm>
        </p:spPr>
        <p:txBody>
          <a:bodyPr/>
          <a:lstStyle/>
          <a:p>
            <a:pPr marL="319088" indent="-319088"/>
            <a:r>
              <a:rPr lang="en-US" altLang="en-US" sz="2400" dirty="0"/>
              <a:t>250 words or fewer </a:t>
            </a:r>
            <a:r>
              <a:rPr lang="en-US" altLang="en-US" sz="2400" dirty="0">
                <a:latin typeface="Arial" panose="020B0604020202020204" pitchFamily="34" charset="0"/>
              </a:rPr>
              <a:t>–</a:t>
            </a:r>
            <a:r>
              <a:rPr lang="en-US" altLang="en-US" sz="2400" dirty="0"/>
              <a:t> read graded readers</a:t>
            </a:r>
          </a:p>
          <a:p>
            <a:pPr marL="319088" indent="-319088"/>
            <a:r>
              <a:rPr lang="en-US" altLang="en-US" sz="2400" dirty="0"/>
              <a:t>2-3,000 words  - understand defining vocabulary of learner dictionaries</a:t>
            </a:r>
          </a:p>
          <a:p>
            <a:pPr marL="319088" indent="-319088"/>
            <a:r>
              <a:rPr lang="en-US" altLang="en-US" sz="2400" dirty="0"/>
              <a:t>2-3,000 words </a:t>
            </a:r>
            <a:r>
              <a:rPr lang="en-US" altLang="en-US" sz="2400" dirty="0">
                <a:latin typeface="Arial" panose="020B0604020202020204" pitchFamily="34" charset="0"/>
              </a:rPr>
              <a:t>–</a:t>
            </a:r>
            <a:r>
              <a:rPr lang="en-US" altLang="en-US" sz="2400" dirty="0"/>
              <a:t> participate in daily conversation</a:t>
            </a:r>
          </a:p>
          <a:p>
            <a:pPr marL="319088" indent="-319088"/>
            <a:r>
              <a:rPr lang="en-US" altLang="en-US" sz="2400" dirty="0"/>
              <a:t>3,000 </a:t>
            </a:r>
            <a:r>
              <a:rPr lang="en-US" altLang="en-US" sz="2400" dirty="0">
                <a:latin typeface="Arial" panose="020B0604020202020204" pitchFamily="34" charset="0"/>
              </a:rPr>
              <a:t>–</a:t>
            </a:r>
            <a:r>
              <a:rPr lang="en-US" altLang="en-US" sz="2400" dirty="0"/>
              <a:t> use TV and movies for teaching/learning</a:t>
            </a:r>
          </a:p>
          <a:p>
            <a:pPr marL="319088" indent="-319088"/>
            <a:r>
              <a:rPr lang="en-US" altLang="en-US" sz="2400" dirty="0"/>
              <a:t>5,000 words </a:t>
            </a:r>
            <a:r>
              <a:rPr lang="en-US" altLang="en-US" sz="2400" dirty="0">
                <a:latin typeface="Arial" panose="020B0604020202020204" pitchFamily="34" charset="0"/>
              </a:rPr>
              <a:t>–</a:t>
            </a:r>
            <a:r>
              <a:rPr lang="en-US" altLang="en-US" sz="2400" dirty="0"/>
              <a:t> read authentic texts w/assistance</a:t>
            </a:r>
          </a:p>
          <a:p>
            <a:pPr marL="319088" indent="-319088"/>
            <a:r>
              <a:rPr lang="en-US" altLang="en-US" sz="2400" dirty="0"/>
              <a:t>6-7,000 words </a:t>
            </a:r>
            <a:r>
              <a:rPr lang="en-US" altLang="en-US" sz="2400" dirty="0">
                <a:latin typeface="Arial" panose="020B0604020202020204" pitchFamily="34" charset="0"/>
              </a:rPr>
              <a:t>–</a:t>
            </a:r>
            <a:r>
              <a:rPr lang="en-US" altLang="en-US" sz="2400" dirty="0"/>
              <a:t> understand a wide range of oral 			  discourse without assistance</a:t>
            </a:r>
          </a:p>
          <a:p>
            <a:pPr marL="319088" indent="-319088"/>
            <a:r>
              <a:rPr lang="en-US" altLang="en-US" sz="2400" dirty="0"/>
              <a:t>8-9,000 words </a:t>
            </a:r>
            <a:r>
              <a:rPr lang="en-US" altLang="en-US" sz="2400" dirty="0">
                <a:latin typeface="Arial" panose="020B0604020202020204" pitchFamily="34" charset="0"/>
              </a:rPr>
              <a:t>–</a:t>
            </a:r>
            <a:r>
              <a:rPr lang="en-US" altLang="en-US" sz="2400" dirty="0"/>
              <a:t> understand a wide range of 			  written discourse</a:t>
            </a:r>
          </a:p>
          <a:p>
            <a:pPr marL="319088" indent="-319088"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</a:p>
        </p:txBody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468313" y="2852738"/>
            <a:ext cx="7964487" cy="146208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NOT total vocabulary size, </a:t>
            </a:r>
          </a:p>
          <a:p>
            <a:pPr algn="ctr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but mastery of each of these frequency bands</a:t>
            </a:r>
          </a:p>
          <a:p>
            <a:pPr algn="ctr" eaLnBrk="1" hangingPunct="1"/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885" y="5419219"/>
            <a:ext cx="5962405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79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ln w="31750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/>
              <a:t>Concerns of Size Test Developers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572741"/>
            <a:ext cx="8229600" cy="4525963"/>
          </a:xfrm>
        </p:spPr>
        <p:txBody>
          <a:bodyPr/>
          <a:lstStyle/>
          <a:p>
            <a:r>
              <a:rPr lang="en-US" altLang="en-US" sz="2800" dirty="0"/>
              <a:t>Interpretation – what do the scores mean, how should they be used?</a:t>
            </a:r>
          </a:p>
          <a:p>
            <a:pPr lvl="1"/>
            <a:r>
              <a:rPr lang="en-US" altLang="en-US" sz="2400" dirty="0"/>
              <a:t>Mode – receptive or productive?</a:t>
            </a:r>
          </a:p>
          <a:p>
            <a:pPr lvl="1"/>
            <a:r>
              <a:rPr lang="en-US" altLang="en-US" sz="2400" dirty="0"/>
              <a:t>Source of words – which list/corpus?</a:t>
            </a:r>
          </a:p>
          <a:p>
            <a:pPr lvl="1"/>
            <a:r>
              <a:rPr lang="en-US" altLang="en-US" sz="2400" dirty="0"/>
              <a:t>Counting unit – word, lemma, word family?</a:t>
            </a:r>
          </a:p>
          <a:p>
            <a:pPr lvl="1"/>
            <a:r>
              <a:rPr lang="en-US" altLang="en-US" sz="2400" dirty="0"/>
              <a:t>Item format – aim to limit impact of guessing/recall or recognition?</a:t>
            </a:r>
            <a:endParaRPr lang="en-US" altLang="en-US" dirty="0"/>
          </a:p>
        </p:txBody>
      </p:sp>
      <p:pic>
        <p:nvPicPr>
          <p:cNvPr id="112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0" b="41547"/>
          <a:stretch>
            <a:fillRect/>
          </a:stretch>
        </p:blipFill>
        <p:spPr bwMode="auto">
          <a:xfrm>
            <a:off x="1590675" y="5405438"/>
            <a:ext cx="59626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6623</TotalTime>
  <Words>1799</Words>
  <Application>Microsoft Office PowerPoint</Application>
  <PresentationFormat>On-screen Show (4:3)</PresentationFormat>
  <Paragraphs>351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Times New Roman</vt:lpstr>
      <vt:lpstr>Verdana</vt:lpstr>
      <vt:lpstr>Wingdings</vt:lpstr>
      <vt:lpstr>Wingdings 3</vt:lpstr>
      <vt:lpstr>Default Design</vt:lpstr>
      <vt:lpstr>Assessing Vocabulary </vt:lpstr>
      <vt:lpstr>PowerPoint Presentation</vt:lpstr>
      <vt:lpstr>Vocabulary Assessment</vt:lpstr>
      <vt:lpstr>Vocabulary Assessment</vt:lpstr>
      <vt:lpstr>How much vocabulary do learners need?</vt:lpstr>
      <vt:lpstr>Assessment of vocabulary size </vt:lpstr>
      <vt:lpstr>Assessment of vocabulary size </vt:lpstr>
      <vt:lpstr>How much vocabulary do learners need?</vt:lpstr>
      <vt:lpstr>Concerns of Size Test Developers</vt:lpstr>
      <vt:lpstr>Concerns of size test developers</vt:lpstr>
      <vt:lpstr>Concerns of Size Test Developers</vt:lpstr>
      <vt:lpstr>Concerns of Size Test Developers</vt:lpstr>
      <vt:lpstr>Concerns of size test developers </vt:lpstr>
      <vt:lpstr>Concerns of size test developers</vt:lpstr>
      <vt:lpstr>Concerns of size test developers</vt:lpstr>
      <vt:lpstr>Uncharted Waters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Ways to measure different aspects of knowledge of a word</vt:lpstr>
      <vt:lpstr>Ways to measure different aspects of knowledge for a word</vt:lpstr>
      <vt:lpstr>PowerPoint Presentation</vt:lpstr>
      <vt:lpstr>PowerPoint Presentation</vt:lpstr>
      <vt:lpstr>Vocabulary in the skills: writing</vt:lpstr>
      <vt:lpstr>PowerPoint Presentation</vt:lpstr>
      <vt:lpstr>Skills and strategies</vt:lpstr>
      <vt:lpstr>PowerPoint Presentation</vt:lpstr>
      <vt:lpstr>PowerPoint Presentation</vt:lpstr>
      <vt:lpstr>The current state of  vocabulary assessment</vt:lpstr>
    </vt:vector>
  </TitlesOfParts>
  <Company>@home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Diane Schmitt</dc:creator>
  <cp:lastModifiedBy>Schmitt, Diane</cp:lastModifiedBy>
  <cp:revision>162</cp:revision>
  <cp:lastPrinted>2013-05-20T05:53:38Z</cp:lastPrinted>
  <dcterms:created xsi:type="dcterms:W3CDTF">2013-01-05T11:10:44Z</dcterms:created>
  <dcterms:modified xsi:type="dcterms:W3CDTF">2017-03-20T15:18:05Z</dcterms:modified>
</cp:coreProperties>
</file>