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4" r:id="rId4"/>
    <p:sldId id="286" r:id="rId5"/>
    <p:sldId id="296" r:id="rId6"/>
    <p:sldId id="298" r:id="rId7"/>
    <p:sldId id="265" r:id="rId8"/>
    <p:sldId id="266" r:id="rId9"/>
    <p:sldId id="258" r:id="rId10"/>
    <p:sldId id="287" r:id="rId11"/>
    <p:sldId id="295" r:id="rId12"/>
    <p:sldId id="268" r:id="rId13"/>
    <p:sldId id="262" r:id="rId14"/>
    <p:sldId id="263" r:id="rId15"/>
    <p:sldId id="260" r:id="rId16"/>
    <p:sldId id="289" r:id="rId17"/>
    <p:sldId id="264" r:id="rId18"/>
    <p:sldId id="299" r:id="rId19"/>
    <p:sldId id="301" r:id="rId20"/>
    <p:sldId id="283" r:id="rId21"/>
    <p:sldId id="285" r:id="rId22"/>
    <p:sldId id="284" r:id="rId23"/>
    <p:sldId id="290" r:id="rId24"/>
    <p:sldId id="280" r:id="rId25"/>
    <p:sldId id="293" r:id="rId26"/>
    <p:sldId id="261" r:id="rId2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8DA12-B765-4802-B4F0-BB865BF3ED57}" type="datetimeFigureOut">
              <a:rPr lang="en-NZ" smtClean="0"/>
              <a:t>15/03/2017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19AC-CD03-45AB-9A79-901F684829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549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25-30 mins – TESOL 22 March, 9.30-12.15 – Research into practice</a:t>
            </a:r>
            <a:r>
              <a:rPr lang="en-NZ" baseline="0" dirty="0" smtClean="0"/>
              <a:t> symposium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889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5115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5847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Ward: </a:t>
            </a:r>
            <a:r>
              <a:rPr lang="en-NZ" sz="1950" dirty="0" smtClean="0"/>
              <a:t>An English word list of basic engineering to support lower proficiency undergraduates</a:t>
            </a:r>
          </a:p>
          <a:p>
            <a:pPr>
              <a:lnSpc>
                <a:spcPct val="90000"/>
              </a:lnSpc>
            </a:pPr>
            <a:r>
              <a:rPr lang="en-NZ" sz="1950" dirty="0" smtClean="0"/>
              <a:t>Ward’s</a:t>
            </a:r>
            <a:r>
              <a:rPr lang="en-US" sz="1950" dirty="0" smtClean="0"/>
              <a:t> final list contains 299 word types and covers 16.4% of a corpus of engineering textbooks (page 179). </a:t>
            </a:r>
          </a:p>
          <a:p>
            <a:pPr>
              <a:lnSpc>
                <a:spcPct val="90000"/>
              </a:lnSpc>
            </a:pPr>
            <a:r>
              <a:rPr lang="en-US" sz="1950" dirty="0" smtClean="0"/>
              <a:t>Of these 299 word types</a:t>
            </a:r>
          </a:p>
          <a:p>
            <a:pPr lvl="1">
              <a:lnSpc>
                <a:spcPct val="90000"/>
              </a:lnSpc>
            </a:pPr>
            <a:r>
              <a:rPr lang="en-US" sz="1650" dirty="0" smtClean="0"/>
              <a:t>188 are also in the GSL 1000 list</a:t>
            </a:r>
          </a:p>
          <a:p>
            <a:pPr lvl="1">
              <a:lnSpc>
                <a:spcPct val="90000"/>
              </a:lnSpc>
            </a:pPr>
            <a:r>
              <a:rPr lang="en-US" sz="1650" dirty="0" smtClean="0"/>
              <a:t>28 are in West’s (1953) GSL 2000</a:t>
            </a:r>
          </a:p>
          <a:p>
            <a:pPr lvl="1">
              <a:lnSpc>
                <a:spcPct val="90000"/>
              </a:lnSpc>
            </a:pPr>
            <a:r>
              <a:rPr lang="en-US" sz="1650" dirty="0" smtClean="0"/>
              <a:t>78 are in the AWL (page 177). </a:t>
            </a:r>
          </a:p>
          <a:p>
            <a:pPr>
              <a:lnSpc>
                <a:spcPct val="90000"/>
              </a:lnSpc>
            </a:pPr>
            <a:r>
              <a:rPr lang="en-US" sz="1950" dirty="0" smtClean="0"/>
              <a:t>The top ten words from Ward’s list are </a:t>
            </a:r>
            <a:r>
              <a:rPr lang="en-US" sz="1950" i="1" dirty="0" smtClean="0"/>
              <a:t>system</a:t>
            </a:r>
            <a:r>
              <a:rPr lang="en-US" sz="1950" dirty="0" smtClean="0"/>
              <a:t>, </a:t>
            </a:r>
            <a:r>
              <a:rPr lang="en-US" sz="1950" i="1" dirty="0" smtClean="0"/>
              <a:t>shown</a:t>
            </a:r>
            <a:r>
              <a:rPr lang="en-US" sz="1950" dirty="0" smtClean="0"/>
              <a:t>, </a:t>
            </a:r>
            <a:r>
              <a:rPr lang="en-US" sz="1950" i="1" dirty="0" smtClean="0"/>
              <a:t>equation</a:t>
            </a:r>
            <a:r>
              <a:rPr lang="en-US" sz="1950" dirty="0" smtClean="0"/>
              <a:t>, </a:t>
            </a:r>
            <a:r>
              <a:rPr lang="en-US" sz="1950" i="1" dirty="0" smtClean="0"/>
              <a:t>example</a:t>
            </a:r>
            <a:r>
              <a:rPr lang="en-US" sz="1950" dirty="0" smtClean="0"/>
              <a:t>, </a:t>
            </a:r>
            <a:r>
              <a:rPr lang="en-US" sz="1950" i="1" dirty="0" smtClean="0"/>
              <a:t>value</a:t>
            </a:r>
            <a:r>
              <a:rPr lang="en-US" sz="1950" dirty="0" smtClean="0"/>
              <a:t>, </a:t>
            </a:r>
            <a:r>
              <a:rPr lang="en-US" sz="1950" i="1" dirty="0" smtClean="0"/>
              <a:t>design</a:t>
            </a:r>
            <a:r>
              <a:rPr lang="en-US" sz="1950" dirty="0" smtClean="0"/>
              <a:t>, </a:t>
            </a:r>
            <a:r>
              <a:rPr lang="en-US" sz="1950" i="1" dirty="0" smtClean="0"/>
              <a:t>used</a:t>
            </a:r>
            <a:r>
              <a:rPr lang="en-US" sz="1950" dirty="0" smtClean="0"/>
              <a:t>, </a:t>
            </a:r>
            <a:r>
              <a:rPr lang="en-US" sz="1950" i="1" dirty="0" smtClean="0"/>
              <a:t>section</a:t>
            </a:r>
            <a:r>
              <a:rPr lang="en-US" sz="1950" dirty="0" smtClean="0"/>
              <a:t>, </a:t>
            </a:r>
            <a:r>
              <a:rPr lang="en-US" sz="1950" i="1" dirty="0" smtClean="0"/>
              <a:t>flow</a:t>
            </a:r>
            <a:r>
              <a:rPr lang="en-US" sz="1950" dirty="0" smtClean="0"/>
              <a:t>, and </a:t>
            </a:r>
            <a:r>
              <a:rPr lang="en-US" sz="1950" i="1" dirty="0" smtClean="0"/>
              <a:t>given</a:t>
            </a:r>
            <a:r>
              <a:rPr lang="en-US" sz="1950" dirty="0" smtClean="0"/>
              <a:t> (page 181).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4871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‘lexical bundles’ are the ‘… basic building blocks of discourse’  (Biber, et al., 2004:371) </a:t>
            </a:r>
          </a:p>
          <a:p>
            <a:pPr>
              <a:lnSpc>
                <a:spcPct val="80000"/>
              </a:lnSpc>
            </a:pPr>
            <a:r>
              <a:rPr lang="en-NZ" altLang="en-US" dirty="0" smtClean="0"/>
              <a:t>phrases facilitated real-time fluency in speaking (</a:t>
            </a:r>
            <a:r>
              <a:rPr lang="en-NZ" altLang="en-US" dirty="0" err="1" smtClean="0"/>
              <a:t>Skehan</a:t>
            </a:r>
            <a:r>
              <a:rPr lang="en-NZ" altLang="en-US" dirty="0" smtClean="0"/>
              <a:t>, 1998)</a:t>
            </a:r>
          </a:p>
          <a:p>
            <a:pPr>
              <a:lnSpc>
                <a:spcPct val="80000"/>
              </a:lnSpc>
            </a:pPr>
            <a:r>
              <a:rPr lang="en-NZ" altLang="en-US" dirty="0" smtClean="0"/>
              <a:t>Phrases tend to be overused by non-native writers, that non-native speakers use less of a variety of phrases than native speakers, and that non-native speakers exhibit more repetition of higher frequency items (De Cock, 2005)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Formulaic sequences for speakers to process and interact, and express their identity with a group (Wray, 2002: 203)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Clear benefits for idiomatic formulaic sequences in processing while reading for both native and non-native speakers (Schmitt, 2005)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9382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3893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What else might be tricky</a:t>
            </a:r>
            <a:r>
              <a:rPr lang="en-NZ" baseline="0" dirty="0" smtClean="0"/>
              <a:t> in this text?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5576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7046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980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6662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931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9650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1386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3125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9161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9275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602E-1145-4BA6-8214-A3A55E8DA912}" type="slidenum">
              <a:rPr lang="en-NZ" smtClean="0"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9127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0814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432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7604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92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DC139-A0D4-4E6B-85FE-B80463B7E43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/>
              <a:t>People outside that academic or professional sphere might have some knowledge of this vocabulary </a:t>
            </a:r>
          </a:p>
          <a:p>
            <a:r>
              <a:rPr lang="en-NZ" altLang="en-US"/>
              <a:t>But people inside these areas of language use would be expected to be able to understand and use this language fluently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55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7F9A1-65DF-4AD6-831E-2D1BAF728D40}" type="slidenum">
              <a:rPr lang="en-NZ" altLang="en-US" smtClean="0"/>
              <a:pPr>
                <a:defRPr/>
              </a:pPr>
              <a:t>6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4408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602E-1145-4BA6-8214-A3A55E8DA912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1740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602E-1145-4BA6-8214-A3A55E8DA912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4283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19AC-CD03-45AB-9A79-901F684829D0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35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9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4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2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3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2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4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0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E4FA-4A01-844E-B9D0-934A967CBC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5122-A112-0844-98BC-D2A9AE74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72937"/>
            <a:ext cx="7772400" cy="1327513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Specialised</a:t>
            </a:r>
            <a:r>
              <a:rPr lang="en-US" sz="5400" b="1" dirty="0" smtClean="0"/>
              <a:t> vocabulary</a:t>
            </a:r>
            <a:endParaRPr lang="en-NZ" sz="5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Averil Coxhead</a:t>
            </a:r>
          </a:p>
          <a:p>
            <a:r>
              <a:rPr lang="en-NZ" dirty="0" smtClean="0"/>
              <a:t>Victoria University of Wellington</a:t>
            </a:r>
          </a:p>
          <a:p>
            <a:r>
              <a:rPr lang="en-NZ" dirty="0" err="1" smtClean="0"/>
              <a:t>Aotearoa</a:t>
            </a:r>
            <a:r>
              <a:rPr lang="en-NZ" dirty="0" smtClean="0"/>
              <a:t>/New Zealand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" y="39416"/>
            <a:ext cx="3353889" cy="2073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572" y="39415"/>
            <a:ext cx="4293873" cy="207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Lists of specialised vocabulary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NZ" dirty="0"/>
              <a:t>When </a:t>
            </a:r>
            <a:r>
              <a:rPr lang="en-NZ" dirty="0" smtClean="0"/>
              <a:t>we use specialised word lists </a:t>
            </a:r>
            <a:r>
              <a:rPr lang="en-NZ" dirty="0"/>
              <a:t>made by others, what do we need to think about?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786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809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How was a list made? Using a corpus?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77447"/>
            <a:ext cx="8229600" cy="47161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NZ" sz="3000" dirty="0" smtClean="0">
                <a:solidFill>
                  <a:srgbClr val="00B050"/>
                </a:solidFill>
              </a:rPr>
              <a:t>What was the study?</a:t>
            </a:r>
            <a:endParaRPr lang="en-US" sz="3000" dirty="0">
              <a:solidFill>
                <a:srgbClr val="00B050"/>
              </a:solidFill>
            </a:endParaRPr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Purpose </a:t>
            </a:r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Outcome</a:t>
            </a:r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Assumptions</a:t>
            </a:r>
            <a:endParaRPr lang="en-NZ" sz="2400" dirty="0"/>
          </a:p>
          <a:p>
            <a:pPr marL="376238" indent="-517922">
              <a:lnSpc>
                <a:spcPct val="80000"/>
              </a:lnSpc>
            </a:pPr>
            <a:r>
              <a:rPr lang="en-NZ" dirty="0" smtClean="0">
                <a:solidFill>
                  <a:srgbClr val="7030A0"/>
                </a:solidFill>
              </a:rPr>
              <a:t>Who were the learners?</a:t>
            </a:r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The </a:t>
            </a:r>
            <a:r>
              <a:rPr lang="en-NZ" sz="2400" dirty="0"/>
              <a:t>needs of the students</a:t>
            </a:r>
          </a:p>
          <a:p>
            <a:pPr marL="776288" lvl="1" indent="-517922">
              <a:lnSpc>
                <a:spcPct val="80000"/>
              </a:lnSpc>
            </a:pPr>
            <a:r>
              <a:rPr lang="en-NZ" sz="2400" dirty="0"/>
              <a:t>The language level of the students</a:t>
            </a:r>
          </a:p>
          <a:p>
            <a:pPr marL="376238" indent="-517922">
              <a:lnSpc>
                <a:spcPct val="80000"/>
              </a:lnSpc>
            </a:pPr>
            <a:r>
              <a:rPr lang="en-NZ" dirty="0" smtClean="0">
                <a:solidFill>
                  <a:srgbClr val="C00000"/>
                </a:solidFill>
              </a:rPr>
              <a:t>What was the corpus like?</a:t>
            </a:r>
            <a:endParaRPr lang="en-US" dirty="0">
              <a:solidFill>
                <a:srgbClr val="C00000"/>
              </a:solidFill>
            </a:endParaRPr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Size</a:t>
            </a:r>
            <a:endParaRPr lang="en-NZ" sz="2400" dirty="0"/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Representativeness</a:t>
            </a:r>
            <a:endParaRPr lang="en-NZ" sz="2400" dirty="0"/>
          </a:p>
          <a:p>
            <a:pPr marL="776288" lvl="1" indent="-517922">
              <a:lnSpc>
                <a:spcPct val="80000"/>
              </a:lnSpc>
            </a:pPr>
            <a:r>
              <a:rPr lang="en-NZ" sz="2400" dirty="0"/>
              <a:t>The kinds of texts </a:t>
            </a:r>
          </a:p>
          <a:p>
            <a:pPr marL="1176338" lvl="2" indent="-517922">
              <a:lnSpc>
                <a:spcPct val="80000"/>
              </a:lnSpc>
            </a:pPr>
            <a:r>
              <a:rPr lang="en-NZ" dirty="0" smtClean="0"/>
              <a:t>Written </a:t>
            </a:r>
            <a:r>
              <a:rPr lang="en-NZ" dirty="0"/>
              <a:t>or </a:t>
            </a:r>
            <a:r>
              <a:rPr lang="en-NZ" dirty="0" smtClean="0"/>
              <a:t>spoken</a:t>
            </a:r>
          </a:p>
          <a:p>
            <a:pPr marL="1176338" lvl="2" indent="-517922">
              <a:lnSpc>
                <a:spcPct val="80000"/>
              </a:lnSpc>
            </a:pPr>
            <a:r>
              <a:rPr lang="en-NZ" dirty="0" smtClean="0"/>
              <a:t>Professional </a:t>
            </a:r>
            <a:r>
              <a:rPr lang="en-NZ" dirty="0"/>
              <a:t>or student writers</a:t>
            </a:r>
            <a:endParaRPr lang="en-US" dirty="0"/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Organisation</a:t>
            </a:r>
          </a:p>
          <a:p>
            <a:pPr marL="776288" lvl="1" indent="-517922">
              <a:lnSpc>
                <a:spcPct val="80000"/>
              </a:lnSpc>
            </a:pPr>
            <a:r>
              <a:rPr lang="en-NZ" sz="2400" dirty="0" smtClean="0"/>
              <a:t>Unit of counting</a:t>
            </a:r>
          </a:p>
          <a:p>
            <a:pPr marL="1176338" lvl="2" indent="-517922">
              <a:lnSpc>
                <a:spcPct val="80000"/>
              </a:lnSpc>
            </a:pPr>
            <a:r>
              <a:rPr lang="en-NZ" sz="2000" dirty="0" smtClean="0"/>
              <a:t>Lemmas/word families/types/</a:t>
            </a:r>
            <a:r>
              <a:rPr lang="en-NZ" sz="2000" dirty="0" err="1" smtClean="0"/>
              <a:t>flemmas</a:t>
            </a:r>
            <a:r>
              <a:rPr lang="en-NZ" sz="2000" dirty="0" smtClean="0"/>
              <a:t>/others?</a:t>
            </a:r>
            <a:endParaRPr lang="en-NZ" sz="2000" dirty="0"/>
          </a:p>
          <a:p>
            <a:pPr marL="495300" indent="-495300">
              <a:lnSpc>
                <a:spcPct val="80000"/>
              </a:lnSpc>
              <a:buNone/>
            </a:pPr>
            <a:endParaRPr lang="en-US" sz="2400" dirty="0" smtClean="0"/>
          </a:p>
          <a:p>
            <a:pPr marL="495300" indent="-495300">
              <a:lnSpc>
                <a:spcPct val="80000"/>
              </a:lnSpc>
              <a:buNone/>
            </a:pPr>
            <a:r>
              <a:rPr lang="en-US" sz="2400" dirty="0" smtClean="0"/>
              <a:t>Anything </a:t>
            </a:r>
            <a:r>
              <a:rPr lang="en-US" sz="2400" dirty="0"/>
              <a:t>else</a:t>
            </a:r>
            <a:r>
              <a:rPr lang="en-US" sz="2400" dirty="0" smtClean="0"/>
              <a:t>?</a:t>
            </a: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9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Starting points for lists?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24195"/>
          </a:xfrm>
        </p:spPr>
        <p:txBody>
          <a:bodyPr/>
          <a:lstStyle/>
          <a:p>
            <a:r>
              <a:rPr lang="en-US" altLang="en-US" dirty="0" smtClean="0"/>
              <a:t>Head straight into </a:t>
            </a:r>
            <a:r>
              <a:rPr lang="en-US" altLang="en-US" dirty="0" err="1" smtClean="0"/>
              <a:t>specialised</a:t>
            </a:r>
            <a:r>
              <a:rPr lang="en-US" altLang="en-US" dirty="0" smtClean="0"/>
              <a:t> vocabulary based on learner needs (e.g. Ward, 2009)?</a:t>
            </a:r>
          </a:p>
          <a:p>
            <a:r>
              <a:rPr lang="en-US" altLang="en-US" dirty="0" smtClean="0"/>
              <a:t>Look for ratios of general and </a:t>
            </a:r>
            <a:r>
              <a:rPr lang="en-US" altLang="en-US" dirty="0" err="1" smtClean="0"/>
              <a:t>specialised</a:t>
            </a:r>
            <a:r>
              <a:rPr lang="en-US" altLang="en-US" dirty="0" smtClean="0"/>
              <a:t> vocabulary (Gardner &amp; Davies, 2014)?</a:t>
            </a:r>
          </a:p>
          <a:p>
            <a:r>
              <a:rPr lang="en-US" altLang="en-US" dirty="0" smtClean="0"/>
              <a:t>Build on general vocabulary knowledge first (e.g. Coxhead, 2000; Coxhead &amp; Hirsh, 2009)?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906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Single words or multi-word units?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Apart from single words, what </a:t>
            </a:r>
            <a:r>
              <a:rPr lang="en-US" sz="2800" dirty="0"/>
              <a:t>else might be in a corpus of academic writing, for example?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frequent repetition of two-word collocations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frames with slots/academic formulas/phrases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possibly an idiom or two 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some commonly used metaphoric language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32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A word of caution about multi-word units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on the basis of</a:t>
            </a:r>
            <a:endParaRPr lang="en-US" dirty="0"/>
          </a:p>
          <a:p>
            <a:r>
              <a:rPr lang="en-US" dirty="0"/>
              <a:t>308 times in the 3.6 million words </a:t>
            </a:r>
          </a:p>
          <a:p>
            <a:r>
              <a:rPr lang="en-US" dirty="0"/>
              <a:t>106 times per million words</a:t>
            </a:r>
          </a:p>
          <a:p>
            <a:r>
              <a:rPr lang="en-US" dirty="0"/>
              <a:t>53 times per 500,000 words</a:t>
            </a:r>
          </a:p>
          <a:p>
            <a:r>
              <a:rPr lang="en-US" dirty="0"/>
              <a:t>twice per 15,625 words </a:t>
            </a:r>
            <a:r>
              <a:rPr lang="en-US" sz="1350" dirty="0"/>
              <a:t>(Coxhead &amp; Byrd, 2010)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784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There’s frequency, and then there is….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altLang="en-US" i="1" dirty="0"/>
              <a:t>For example… Clyne's research provides valuable information on the distribution of a large number of these languages in Australia (Clyne, 1985, 1991, Clyne and Kipp,1996). </a:t>
            </a:r>
            <a:r>
              <a:rPr lang="en-US" altLang="en-US" b="1" i="1" dirty="0"/>
              <a:t>On the basis of </a:t>
            </a:r>
            <a:r>
              <a:rPr lang="en-US" altLang="en-US" i="1" dirty="0"/>
              <a:t>his analyses, Clyne also identifies a number of "unequivocally important" factors as relevant in accounting for different rates of language shift in different communities….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600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9970"/>
          </a:xfrm>
        </p:spPr>
        <p:txBody>
          <a:bodyPr>
            <a:normAutofit fontScale="90000"/>
          </a:bodyPr>
          <a:lstStyle/>
          <a:p>
            <a:r>
              <a:rPr lang="en-NZ" dirty="0"/>
              <a:t>Some examples of specialised 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62" y="1014608"/>
            <a:ext cx="8924795" cy="5574082"/>
          </a:xfrm>
        </p:spPr>
        <p:txBody>
          <a:bodyPr>
            <a:normAutofit fontScale="92500" lnSpcReduction="10000"/>
          </a:bodyPr>
          <a:lstStyle/>
          <a:p>
            <a:r>
              <a:rPr lang="en-NZ" sz="2000" b="1" dirty="0" smtClean="0">
                <a:solidFill>
                  <a:srgbClr val="008080"/>
                </a:solidFill>
              </a:rPr>
              <a:t>Academic single words</a:t>
            </a:r>
          </a:p>
          <a:p>
            <a:pPr lvl="1"/>
            <a:r>
              <a:rPr lang="en-NZ" sz="2000" dirty="0" smtClean="0">
                <a:solidFill>
                  <a:srgbClr val="008080"/>
                </a:solidFill>
              </a:rPr>
              <a:t>Gardner </a:t>
            </a:r>
            <a:r>
              <a:rPr lang="en-NZ" sz="2000" dirty="0">
                <a:solidFill>
                  <a:srgbClr val="008080"/>
                </a:solidFill>
              </a:rPr>
              <a:t>&amp; Davies (</a:t>
            </a:r>
            <a:r>
              <a:rPr lang="en-NZ" sz="2000" dirty="0" smtClean="0">
                <a:solidFill>
                  <a:srgbClr val="008080"/>
                </a:solidFill>
              </a:rPr>
              <a:t>2014) Academic </a:t>
            </a:r>
            <a:r>
              <a:rPr lang="en-NZ" sz="2000" dirty="0">
                <a:solidFill>
                  <a:srgbClr val="008080"/>
                </a:solidFill>
              </a:rPr>
              <a:t>vocabulary </a:t>
            </a:r>
            <a:r>
              <a:rPr lang="en-NZ" sz="2000" dirty="0" smtClean="0">
                <a:solidFill>
                  <a:srgbClr val="008080"/>
                </a:solidFill>
              </a:rPr>
              <a:t>list</a:t>
            </a:r>
          </a:p>
          <a:p>
            <a:pPr lvl="1"/>
            <a:r>
              <a:rPr lang="en-NZ" sz="2000" dirty="0" smtClean="0">
                <a:solidFill>
                  <a:srgbClr val="008080"/>
                </a:solidFill>
              </a:rPr>
              <a:t>Coxhead (2000</a:t>
            </a:r>
            <a:r>
              <a:rPr lang="en-NZ" sz="2000" dirty="0">
                <a:solidFill>
                  <a:srgbClr val="008080"/>
                </a:solidFill>
              </a:rPr>
              <a:t>) </a:t>
            </a:r>
            <a:r>
              <a:rPr lang="en-NZ" sz="2000" dirty="0" smtClean="0">
                <a:solidFill>
                  <a:srgbClr val="008080"/>
                </a:solidFill>
              </a:rPr>
              <a:t>Academic word list</a:t>
            </a:r>
          </a:p>
          <a:p>
            <a:r>
              <a:rPr lang="en-GB" sz="2000" b="1" dirty="0" smtClean="0">
                <a:solidFill>
                  <a:srgbClr val="00B0F0"/>
                </a:solidFill>
              </a:rPr>
              <a:t>Academic Multi-word units </a:t>
            </a:r>
          </a:p>
          <a:p>
            <a:pPr lvl="1"/>
            <a:r>
              <a:rPr lang="en-GB" sz="1600" dirty="0" smtClean="0">
                <a:solidFill>
                  <a:srgbClr val="00B0F0"/>
                </a:solidFill>
              </a:rPr>
              <a:t>Simpson-</a:t>
            </a:r>
            <a:r>
              <a:rPr lang="en-GB" sz="1600" dirty="0" err="1" smtClean="0">
                <a:solidFill>
                  <a:srgbClr val="00B0F0"/>
                </a:solidFill>
              </a:rPr>
              <a:t>Vlach</a:t>
            </a:r>
            <a:r>
              <a:rPr lang="en-GB" sz="1600" dirty="0" smtClean="0">
                <a:solidFill>
                  <a:srgbClr val="00B0F0"/>
                </a:solidFill>
              </a:rPr>
              <a:t> &amp; Ellis (2010) Academic </a:t>
            </a:r>
            <a:r>
              <a:rPr lang="en-GB" sz="1600" dirty="0">
                <a:solidFill>
                  <a:srgbClr val="00B0F0"/>
                </a:solidFill>
              </a:rPr>
              <a:t>formulas </a:t>
            </a:r>
            <a:r>
              <a:rPr lang="en-GB" sz="1600" dirty="0" smtClean="0">
                <a:solidFill>
                  <a:srgbClr val="00B0F0"/>
                </a:solidFill>
              </a:rPr>
              <a:t>list</a:t>
            </a:r>
            <a:endParaRPr lang="en-GB" sz="1600" dirty="0">
              <a:solidFill>
                <a:srgbClr val="00B0F0"/>
              </a:solidFill>
            </a:endParaRPr>
          </a:p>
          <a:p>
            <a:pPr lvl="1"/>
            <a:r>
              <a:rPr lang="en-NZ" sz="2000" dirty="0" smtClean="0">
                <a:solidFill>
                  <a:srgbClr val="00B0F0"/>
                </a:solidFill>
              </a:rPr>
              <a:t>Ackermann &amp; Chen </a:t>
            </a:r>
            <a:r>
              <a:rPr lang="en-NZ" sz="2000" dirty="0">
                <a:solidFill>
                  <a:srgbClr val="00B0F0"/>
                </a:solidFill>
              </a:rPr>
              <a:t>(</a:t>
            </a:r>
            <a:r>
              <a:rPr lang="en-NZ" sz="2000" dirty="0" smtClean="0">
                <a:solidFill>
                  <a:srgbClr val="00B0F0"/>
                </a:solidFill>
              </a:rPr>
              <a:t>2013) Academic </a:t>
            </a:r>
            <a:r>
              <a:rPr lang="en-NZ" sz="2000" dirty="0">
                <a:solidFill>
                  <a:srgbClr val="00B0F0"/>
                </a:solidFill>
              </a:rPr>
              <a:t>Collocation List (ACL) </a:t>
            </a:r>
            <a:endParaRPr lang="en-NZ" sz="2000" dirty="0" smtClean="0">
              <a:solidFill>
                <a:srgbClr val="00B0F0"/>
              </a:solidFill>
            </a:endParaRPr>
          </a:p>
          <a:p>
            <a:pPr lvl="1"/>
            <a:r>
              <a:rPr lang="en-NZ" sz="2000" dirty="0" smtClean="0">
                <a:solidFill>
                  <a:srgbClr val="00B0F0"/>
                </a:solidFill>
              </a:rPr>
              <a:t>Liu (2012) Frequently-used </a:t>
            </a:r>
            <a:r>
              <a:rPr lang="en-NZ" sz="2000" dirty="0">
                <a:solidFill>
                  <a:srgbClr val="00B0F0"/>
                </a:solidFill>
              </a:rPr>
              <a:t>multi-word constructions in academic written </a:t>
            </a:r>
            <a:r>
              <a:rPr lang="en-NZ" sz="2000" dirty="0" smtClean="0">
                <a:solidFill>
                  <a:srgbClr val="00B0F0"/>
                </a:solidFill>
              </a:rPr>
              <a:t>English</a:t>
            </a:r>
            <a:endParaRPr lang="en-NZ" sz="2000" dirty="0">
              <a:solidFill>
                <a:srgbClr val="00B0F0"/>
              </a:solidFill>
            </a:endParaRPr>
          </a:p>
          <a:p>
            <a:r>
              <a:rPr lang="en-NZ" sz="2000" b="1" dirty="0" smtClean="0">
                <a:solidFill>
                  <a:srgbClr val="002060"/>
                </a:solidFill>
              </a:rPr>
              <a:t>Engineerin</a:t>
            </a:r>
            <a:r>
              <a:rPr lang="en-NZ" sz="2000" dirty="0" smtClean="0">
                <a:solidFill>
                  <a:srgbClr val="002060"/>
                </a:solidFill>
              </a:rPr>
              <a:t>g</a:t>
            </a:r>
          </a:p>
          <a:p>
            <a:pPr lvl="1"/>
            <a:r>
              <a:rPr lang="en-NZ" sz="2000" dirty="0" smtClean="0">
                <a:solidFill>
                  <a:srgbClr val="002060"/>
                </a:solidFill>
              </a:rPr>
              <a:t>Watson-Todd (</a:t>
            </a:r>
            <a:r>
              <a:rPr lang="en-NZ" sz="2000" dirty="0">
                <a:solidFill>
                  <a:srgbClr val="002060"/>
                </a:solidFill>
              </a:rPr>
              <a:t>2017</a:t>
            </a:r>
            <a:r>
              <a:rPr lang="en-NZ" sz="2000" dirty="0" smtClean="0">
                <a:solidFill>
                  <a:srgbClr val="002060"/>
                </a:solidFill>
              </a:rPr>
              <a:t>)  </a:t>
            </a:r>
            <a:r>
              <a:rPr lang="en-NZ" sz="2000" dirty="0">
                <a:solidFill>
                  <a:srgbClr val="002060"/>
                </a:solidFill>
              </a:rPr>
              <a:t>An opaque engineering word </a:t>
            </a:r>
            <a:r>
              <a:rPr lang="en-NZ" sz="2000" dirty="0" smtClean="0">
                <a:solidFill>
                  <a:srgbClr val="002060"/>
                </a:solidFill>
              </a:rPr>
              <a:t>list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Ward (2009) </a:t>
            </a:r>
            <a:r>
              <a:rPr lang="en-US" sz="2000" dirty="0">
                <a:solidFill>
                  <a:srgbClr val="002060"/>
                </a:solidFill>
              </a:rPr>
              <a:t>A basic engineering English word list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Medical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Lei &amp; Liu (</a:t>
            </a:r>
            <a:r>
              <a:rPr lang="en-US" sz="2000" dirty="0">
                <a:solidFill>
                  <a:srgbClr val="00B050"/>
                </a:solidFill>
              </a:rPr>
              <a:t>2016).  A new medical academic word </a:t>
            </a:r>
            <a:r>
              <a:rPr lang="en-US" sz="2000" dirty="0" smtClean="0">
                <a:solidFill>
                  <a:srgbClr val="00B050"/>
                </a:solidFill>
              </a:rPr>
              <a:t>list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Science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Coxhead</a:t>
            </a:r>
            <a:r>
              <a:rPr lang="en-US" sz="2000" dirty="0">
                <a:solidFill>
                  <a:srgbClr val="0070C0"/>
                </a:solidFill>
              </a:rPr>
              <a:t>, A. &amp; Hirsh, D. (2007). A pilot science word list for </a:t>
            </a:r>
            <a:r>
              <a:rPr lang="en-US" sz="2000" dirty="0" smtClean="0">
                <a:solidFill>
                  <a:srgbClr val="0070C0"/>
                </a:solidFill>
              </a:rPr>
              <a:t>EAP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Trades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Coxhead, </a:t>
            </a:r>
            <a:r>
              <a:rPr lang="en-US" sz="2000" dirty="0" err="1" smtClean="0">
                <a:solidFill>
                  <a:srgbClr val="7030A0"/>
                </a:solidFill>
              </a:rPr>
              <a:t>Demecheleer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&amp; McLaughlin </a:t>
            </a:r>
            <a:r>
              <a:rPr lang="en-US" sz="2000" dirty="0">
                <a:solidFill>
                  <a:srgbClr val="7030A0"/>
                </a:solidFill>
              </a:rPr>
              <a:t>(2016).  The technical vocabulary of Carpentry</a:t>
            </a:r>
            <a:endParaRPr lang="en-NZ" sz="2000" dirty="0">
              <a:solidFill>
                <a:srgbClr val="7030A0"/>
              </a:solidFill>
            </a:endParaRPr>
          </a:p>
          <a:p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05849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Thinking about teaching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NZ" dirty="0"/>
              <a:t>What do teachers need to take into </a:t>
            </a:r>
            <a:r>
              <a:rPr lang="en-NZ" dirty="0" smtClean="0"/>
              <a:t>consideration about specialised vocabulary?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04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are the jobs of the vocabulary teacher? 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Nation’s (2013) framework</a:t>
            </a:r>
            <a:endParaRPr lang="en-NZ" dirty="0" smtClean="0"/>
          </a:p>
          <a:p>
            <a:pPr lvl="1"/>
            <a:r>
              <a:rPr lang="en-NZ" dirty="0" smtClean="0"/>
              <a:t>Planning</a:t>
            </a:r>
          </a:p>
          <a:p>
            <a:pPr lvl="1"/>
            <a:r>
              <a:rPr lang="en-NZ" dirty="0" smtClean="0"/>
              <a:t>Strategy training</a:t>
            </a:r>
          </a:p>
          <a:p>
            <a:pPr lvl="1"/>
            <a:r>
              <a:rPr lang="en-NZ" dirty="0" smtClean="0"/>
              <a:t>Testing</a:t>
            </a:r>
          </a:p>
          <a:p>
            <a:pPr lvl="1"/>
            <a:r>
              <a:rPr lang="en-NZ" dirty="0" smtClean="0"/>
              <a:t>Teaching</a:t>
            </a:r>
          </a:p>
          <a:p>
            <a:r>
              <a:rPr lang="en-NZ" dirty="0" smtClean="0"/>
              <a:t>In that very specific order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90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Four Strands and Involvement Load?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93394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Nation’s Four Strands (2007)</a:t>
            </a:r>
          </a:p>
          <a:p>
            <a:pPr lvl="1"/>
            <a:r>
              <a:rPr lang="en-NZ" dirty="0"/>
              <a:t>Meaning-focused input</a:t>
            </a:r>
          </a:p>
          <a:p>
            <a:pPr lvl="1"/>
            <a:r>
              <a:rPr lang="en-NZ" dirty="0"/>
              <a:t>Meaning-focused output</a:t>
            </a:r>
          </a:p>
          <a:p>
            <a:pPr lvl="1"/>
            <a:r>
              <a:rPr lang="en-NZ" dirty="0"/>
              <a:t>Language-focused learning</a:t>
            </a:r>
          </a:p>
          <a:p>
            <a:pPr lvl="1"/>
            <a:r>
              <a:rPr lang="en-NZ" dirty="0"/>
              <a:t>Fluency</a:t>
            </a:r>
          </a:p>
          <a:p>
            <a:r>
              <a:rPr lang="en-NZ" dirty="0"/>
              <a:t>Laufer &amp; </a:t>
            </a:r>
            <a:r>
              <a:rPr lang="en-NZ" dirty="0" err="1"/>
              <a:t>Hustijn’s</a:t>
            </a:r>
            <a:r>
              <a:rPr lang="en-NZ" dirty="0"/>
              <a:t> Involvement Load Hypothesis</a:t>
            </a:r>
          </a:p>
          <a:p>
            <a:pPr lvl="1"/>
            <a:r>
              <a:rPr lang="en-NZ" dirty="0"/>
              <a:t>Need</a:t>
            </a:r>
          </a:p>
          <a:p>
            <a:pPr lvl="1"/>
            <a:r>
              <a:rPr lang="en-NZ" dirty="0"/>
              <a:t>Search</a:t>
            </a:r>
          </a:p>
          <a:p>
            <a:pPr lvl="1"/>
            <a:r>
              <a:rPr lang="en-NZ" dirty="0"/>
              <a:t>Evaluation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89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Today’s talk: Specialised vocabulary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93394"/>
          </a:xfrm>
        </p:spPr>
        <p:txBody>
          <a:bodyPr>
            <a:normAutofit/>
          </a:bodyPr>
          <a:lstStyle/>
          <a:p>
            <a:r>
              <a:rPr lang="en-NZ" dirty="0"/>
              <a:t>Identifying</a:t>
            </a:r>
          </a:p>
          <a:p>
            <a:pPr lvl="1"/>
            <a:r>
              <a:rPr lang="en-NZ" dirty="0"/>
              <a:t>What is this vocabulary</a:t>
            </a:r>
            <a:r>
              <a:rPr lang="en-NZ" dirty="0" smtClean="0"/>
              <a:t>?</a:t>
            </a:r>
          </a:p>
          <a:p>
            <a:pPr lvl="1"/>
            <a:r>
              <a:rPr lang="en-NZ" dirty="0" smtClean="0"/>
              <a:t>Why is it important?</a:t>
            </a:r>
            <a:endParaRPr lang="en-NZ" dirty="0"/>
          </a:p>
          <a:p>
            <a:r>
              <a:rPr lang="en-NZ" dirty="0" smtClean="0"/>
              <a:t>Listing</a:t>
            </a:r>
            <a:endParaRPr lang="en-NZ" dirty="0"/>
          </a:p>
          <a:p>
            <a:pPr lvl="1"/>
            <a:r>
              <a:rPr lang="en-NZ" dirty="0"/>
              <a:t>When we </a:t>
            </a:r>
            <a:r>
              <a:rPr lang="en-NZ" dirty="0" smtClean="0"/>
              <a:t>use </a:t>
            </a:r>
            <a:r>
              <a:rPr lang="en-NZ" dirty="0"/>
              <a:t>lists made by others, what do </a:t>
            </a:r>
            <a:r>
              <a:rPr lang="en-NZ" dirty="0" smtClean="0"/>
              <a:t>teachers need </a:t>
            </a:r>
            <a:r>
              <a:rPr lang="en-NZ" dirty="0"/>
              <a:t>to think about?</a:t>
            </a:r>
          </a:p>
          <a:p>
            <a:r>
              <a:rPr lang="en-NZ" dirty="0" smtClean="0"/>
              <a:t>Teaching </a:t>
            </a:r>
            <a:endParaRPr lang="en-NZ" dirty="0"/>
          </a:p>
          <a:p>
            <a:pPr lvl="1"/>
            <a:r>
              <a:rPr lang="en-NZ" dirty="0"/>
              <a:t>What do teachers need to take into consideration?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684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Lexical needs of ESP students in a professional field </a:t>
            </a:r>
            <a:r>
              <a:rPr lang="en-NZ" sz="2200" dirty="0"/>
              <a:t>(Peters &amp; Fernández, 2013)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Spanish architecture study</a:t>
            </a:r>
          </a:p>
          <a:p>
            <a:pPr lvl="1"/>
            <a:r>
              <a:rPr lang="en-NZ" sz="2400" dirty="0" smtClean="0"/>
              <a:t>110 </a:t>
            </a:r>
            <a:r>
              <a:rPr lang="en-NZ" sz="2400" dirty="0"/>
              <a:t>participants </a:t>
            </a:r>
          </a:p>
          <a:p>
            <a:pPr lvl="1"/>
            <a:r>
              <a:rPr lang="en-NZ" sz="2400" dirty="0"/>
              <a:t>Building engineering students</a:t>
            </a:r>
          </a:p>
          <a:p>
            <a:r>
              <a:rPr lang="en-NZ" sz="2400" dirty="0"/>
              <a:t>What lexical items would they need help with?</a:t>
            </a:r>
          </a:p>
          <a:p>
            <a:r>
              <a:rPr lang="en-NZ" sz="2400" dirty="0"/>
              <a:t>What resources would they use to help them with the unknown vocabulary?</a:t>
            </a:r>
          </a:p>
        </p:txBody>
      </p:sp>
    </p:spTree>
    <p:extLst>
      <p:ext uri="{BB962C8B-B14F-4D97-AF65-F5344CB8AC3E}">
        <p14:creationId xmlns:p14="http://schemas.microsoft.com/office/powerpoint/2010/main" val="35306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How would you categorise these building terms?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/>
              <a:t>Benefit</a:t>
            </a:r>
          </a:p>
          <a:p>
            <a:pPr lvl="0"/>
            <a:r>
              <a:rPr lang="en-NZ" dirty="0"/>
              <a:t>Cladding</a:t>
            </a:r>
          </a:p>
          <a:p>
            <a:pPr lvl="0"/>
            <a:r>
              <a:rPr lang="en-NZ" dirty="0"/>
              <a:t>Crack</a:t>
            </a:r>
          </a:p>
          <a:p>
            <a:pPr lvl="0"/>
            <a:r>
              <a:rPr lang="en-NZ" dirty="0"/>
              <a:t>Duct</a:t>
            </a:r>
          </a:p>
          <a:p>
            <a:pPr lvl="0"/>
            <a:r>
              <a:rPr lang="en-NZ" dirty="0"/>
              <a:t>Insulation</a:t>
            </a:r>
          </a:p>
          <a:p>
            <a:pPr lvl="0"/>
            <a:r>
              <a:rPr lang="en-NZ" dirty="0"/>
              <a:t>Lintel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NZ" dirty="0"/>
              <a:t>Lump</a:t>
            </a:r>
          </a:p>
          <a:p>
            <a:pPr lvl="0"/>
            <a:r>
              <a:rPr lang="en-NZ" dirty="0"/>
              <a:t>Measure</a:t>
            </a:r>
          </a:p>
          <a:p>
            <a:pPr lvl="0"/>
            <a:r>
              <a:rPr lang="en-NZ" dirty="0"/>
              <a:t>Porous</a:t>
            </a:r>
          </a:p>
          <a:p>
            <a:pPr lvl="0"/>
            <a:r>
              <a:rPr lang="en-NZ" dirty="0"/>
              <a:t>Resources</a:t>
            </a:r>
          </a:p>
          <a:p>
            <a:pPr lvl="0"/>
            <a:r>
              <a:rPr lang="en-NZ" dirty="0"/>
              <a:t>Straw</a:t>
            </a:r>
          </a:p>
          <a:p>
            <a:pPr lvl="0"/>
            <a:r>
              <a:rPr lang="en-NZ" dirty="0"/>
              <a:t>Stress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846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did the learners say?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6616"/>
          </a:xfrm>
        </p:spPr>
        <p:txBody>
          <a:bodyPr>
            <a:normAutofit fontScale="85000" lnSpcReduction="10000"/>
          </a:bodyPr>
          <a:lstStyle/>
          <a:p>
            <a:r>
              <a:rPr lang="en-NZ" dirty="0"/>
              <a:t>They tended to look up technical words in dictionaries (such as </a:t>
            </a:r>
            <a:r>
              <a:rPr lang="en-NZ" i="1" dirty="0"/>
              <a:t>gutter, façade</a:t>
            </a:r>
            <a:r>
              <a:rPr lang="en-NZ" dirty="0"/>
              <a:t>, and </a:t>
            </a:r>
            <a:r>
              <a:rPr lang="en-NZ" i="1" dirty="0"/>
              <a:t>rubble</a:t>
            </a:r>
            <a:r>
              <a:rPr lang="en-NZ" dirty="0"/>
              <a:t>)</a:t>
            </a:r>
          </a:p>
          <a:p>
            <a:r>
              <a:rPr lang="en-NZ" dirty="0"/>
              <a:t>But – general and scientific vocabulary, such as </a:t>
            </a:r>
            <a:r>
              <a:rPr lang="en-NZ" i="1" dirty="0"/>
              <a:t>framework</a:t>
            </a:r>
            <a:r>
              <a:rPr lang="en-NZ" dirty="0"/>
              <a:t>, </a:t>
            </a:r>
            <a:r>
              <a:rPr lang="en-NZ" i="1" dirty="0"/>
              <a:t>sustainability</a:t>
            </a:r>
            <a:r>
              <a:rPr lang="en-NZ" dirty="0"/>
              <a:t>, and </a:t>
            </a:r>
            <a:r>
              <a:rPr lang="en-NZ" i="1" dirty="0"/>
              <a:t>consumption</a:t>
            </a:r>
            <a:r>
              <a:rPr lang="en-NZ" dirty="0"/>
              <a:t> also caused problems – more so than the technical words.</a:t>
            </a:r>
          </a:p>
          <a:p>
            <a:r>
              <a:rPr lang="en-NZ" dirty="0"/>
              <a:t>Bilingual and monolingual dictionaries were used, but learners needed training to become independent users.</a:t>
            </a:r>
          </a:p>
          <a:p>
            <a:r>
              <a:rPr lang="en-NZ" dirty="0"/>
              <a:t>How do these findings fit with your own professional vocabulary knowledge?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91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Movies, TV programmes and the Law </a:t>
            </a:r>
            <a:r>
              <a:rPr lang="en-NZ" sz="2325" dirty="0"/>
              <a:t>(</a:t>
            </a:r>
            <a:r>
              <a:rPr lang="en-NZ" sz="2325" dirty="0" err="1"/>
              <a:t>Csomay</a:t>
            </a:r>
            <a:r>
              <a:rPr lang="en-NZ" sz="2325" dirty="0"/>
              <a:t> &amp; </a:t>
            </a:r>
            <a:r>
              <a:rPr lang="en-NZ" sz="2325" dirty="0" err="1"/>
              <a:t>Petrović</a:t>
            </a:r>
            <a:r>
              <a:rPr lang="en-NZ" sz="2325" dirty="0"/>
              <a:t>, 2012) 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Uses the repetition of technical vocabulary in movies/TV (Webb, 2010) as a factor for selecting lexical items</a:t>
            </a:r>
          </a:p>
          <a:p>
            <a:r>
              <a:rPr lang="en-NZ" sz="2000" dirty="0"/>
              <a:t>Movie and TV corpus – 128, 897 running words</a:t>
            </a:r>
          </a:p>
          <a:p>
            <a:pPr lvl="1"/>
            <a:r>
              <a:rPr lang="en-NZ" sz="2000" dirty="0"/>
              <a:t>Will there be any difference between movies and TV in terms of occurrence of technical vocabulary?</a:t>
            </a:r>
          </a:p>
          <a:p>
            <a:r>
              <a:rPr lang="en-NZ" sz="2000" dirty="0"/>
              <a:t>What to do with ‘brief’ and ‘party’ as legal terms?</a:t>
            </a:r>
          </a:p>
          <a:p>
            <a:pPr lvl="1"/>
            <a:r>
              <a:rPr lang="en-NZ" sz="2000" dirty="0"/>
              <a:t>Checked legal dictionaries</a:t>
            </a:r>
          </a:p>
          <a:p>
            <a:pPr lvl="1"/>
            <a:r>
              <a:rPr lang="en-NZ" sz="2000" dirty="0"/>
              <a:t>Used </a:t>
            </a:r>
            <a:r>
              <a:rPr lang="en-NZ" sz="2000" dirty="0" err="1"/>
              <a:t>Congram</a:t>
            </a:r>
            <a:r>
              <a:rPr lang="en-NZ" sz="2000" dirty="0"/>
              <a:t> for context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481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Opportunities for incidental learning?</a:t>
            </a:r>
            <a:br>
              <a:rPr lang="en-NZ" dirty="0" smtClean="0"/>
            </a:br>
            <a:r>
              <a:rPr lang="en-NZ" sz="2325" dirty="0"/>
              <a:t>(</a:t>
            </a:r>
            <a:r>
              <a:rPr lang="en-NZ" sz="2325" dirty="0" err="1"/>
              <a:t>Csomay</a:t>
            </a:r>
            <a:r>
              <a:rPr lang="en-NZ" sz="2325" dirty="0"/>
              <a:t> &amp; </a:t>
            </a:r>
            <a:r>
              <a:rPr lang="en-NZ" sz="2325" dirty="0" err="1"/>
              <a:t>Petrović</a:t>
            </a:r>
            <a:r>
              <a:rPr lang="en-NZ" sz="2325" dirty="0"/>
              <a:t>, 2012: 312)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419455"/>
              </p:ext>
            </p:extLst>
          </p:nvPr>
        </p:nvGraphicFramePr>
        <p:xfrm>
          <a:off x="457201" y="1637212"/>
          <a:ext cx="8435339" cy="4911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910"/>
                <a:gridCol w="6620429"/>
              </a:tblGrid>
              <a:tr h="864453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Bands</a:t>
                      </a:r>
                      <a:r>
                        <a:rPr lang="en-NZ" sz="1800" baseline="0" dirty="0" smtClean="0"/>
                        <a:t> </a:t>
                      </a:r>
                      <a:endParaRPr lang="en-NZ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The</a:t>
                      </a:r>
                      <a:r>
                        <a:rPr lang="en-NZ" sz="1800" baseline="0" dirty="0" smtClean="0"/>
                        <a:t> Rainmaker</a:t>
                      </a:r>
                      <a:endParaRPr lang="en-NZ" sz="1800" dirty="0"/>
                    </a:p>
                  </a:txBody>
                  <a:tcPr marT="34290" marB="34290"/>
                </a:tc>
              </a:tr>
              <a:tr h="1225293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1 (5-7 encounters)</a:t>
                      </a:r>
                      <a:endParaRPr lang="en-NZ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We’re </a:t>
                      </a:r>
                      <a:r>
                        <a:rPr lang="en-NZ" sz="1800" dirty="0" err="1" smtClean="0"/>
                        <a:t>gonna</a:t>
                      </a:r>
                      <a:r>
                        <a:rPr lang="en-NZ" sz="1800" dirty="0" smtClean="0"/>
                        <a:t> ARGUE Great Benefit’s</a:t>
                      </a:r>
                      <a:r>
                        <a:rPr lang="en-NZ" sz="1800" baseline="0" dirty="0" smtClean="0"/>
                        <a:t> motion to dismiss</a:t>
                      </a:r>
                    </a:p>
                    <a:p>
                      <a:r>
                        <a:rPr lang="en-NZ" sz="1800" baseline="0" dirty="0" smtClean="0"/>
                        <a:t>I’m prepared to ARGUE the motion</a:t>
                      </a:r>
                    </a:p>
                    <a:p>
                      <a:r>
                        <a:rPr lang="en-NZ" sz="1800" baseline="0" dirty="0" smtClean="0"/>
                        <a:t>Let him ARGUE the case</a:t>
                      </a:r>
                    </a:p>
                  </a:txBody>
                  <a:tcPr marT="34290" marB="34290"/>
                </a:tc>
              </a:tr>
              <a:tr h="1596594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2 (8-9 encounters)</a:t>
                      </a:r>
                      <a:endParaRPr lang="en-NZ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I come from</a:t>
                      </a:r>
                      <a:r>
                        <a:rPr lang="en-NZ" sz="1800" baseline="0" dirty="0" smtClean="0"/>
                        <a:t> Memphis to DEPOSE four people</a:t>
                      </a:r>
                    </a:p>
                    <a:p>
                      <a:r>
                        <a:rPr lang="en-NZ" sz="1800" baseline="0" dirty="0" smtClean="0"/>
                        <a:t>I’m going to DEPOSE Mr </a:t>
                      </a:r>
                      <a:r>
                        <a:rPr lang="en-NZ" sz="1800" baseline="0" dirty="0" err="1" smtClean="0"/>
                        <a:t>Lefkin</a:t>
                      </a:r>
                      <a:r>
                        <a:rPr lang="en-NZ" sz="1800" baseline="0" dirty="0" smtClean="0"/>
                        <a:t>, then I’m going to go</a:t>
                      </a:r>
                    </a:p>
                    <a:p>
                      <a:r>
                        <a:rPr lang="en-NZ" sz="1800" baseline="0" dirty="0" smtClean="0"/>
                        <a:t>The DEPOSTION is set for next Thursday afternoon</a:t>
                      </a:r>
                    </a:p>
                    <a:p>
                      <a:r>
                        <a:rPr lang="en-NZ" sz="1800" baseline="0" dirty="0" smtClean="0"/>
                        <a:t>I’m going to take DEPOSITIONS from all the executives</a:t>
                      </a:r>
                    </a:p>
                  </a:txBody>
                  <a:tcPr marT="34290" marB="34290"/>
                </a:tc>
              </a:tr>
              <a:tr h="1225293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3 (10+ encounters)</a:t>
                      </a:r>
                      <a:endParaRPr lang="en-NZ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You should fight for your CLIENT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/>
                        <a:t>She no longer works</a:t>
                      </a:r>
                      <a:r>
                        <a:rPr lang="en-NZ" sz="1800" baseline="0" dirty="0" smtClean="0"/>
                        <a:t> for our </a:t>
                      </a:r>
                      <a:r>
                        <a:rPr lang="en-NZ" sz="1800" dirty="0" smtClean="0"/>
                        <a:t>CLIENT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/>
                        <a:t>Your</a:t>
                      </a:r>
                      <a:r>
                        <a:rPr lang="en-NZ" sz="1800" baseline="0" dirty="0" smtClean="0"/>
                        <a:t> </a:t>
                      </a:r>
                      <a:r>
                        <a:rPr lang="en-NZ" sz="1800" dirty="0" smtClean="0"/>
                        <a:t>CLIENT</a:t>
                      </a:r>
                      <a:r>
                        <a:rPr lang="en-NZ" sz="1800" baseline="0" dirty="0" smtClean="0"/>
                        <a:t> has a million dollars</a:t>
                      </a:r>
                      <a:endParaRPr lang="en-NZ" sz="1800" dirty="0" smtClean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More </a:t>
            </a:r>
            <a:r>
              <a:rPr lang="en-NZ" dirty="0"/>
              <a:t>examples of headwords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Rank these items in terms of their connection to Law</a:t>
            </a:r>
          </a:p>
          <a:p>
            <a:r>
              <a:rPr lang="en-NZ" dirty="0"/>
              <a:t>And then rank according to </a:t>
            </a:r>
            <a:r>
              <a:rPr lang="en-NZ" dirty="0" err="1"/>
              <a:t>teachability</a:t>
            </a:r>
            <a:endParaRPr lang="en-NZ" dirty="0"/>
          </a:p>
          <a:p>
            <a:endParaRPr lang="en-N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49745"/>
              </p:ext>
            </p:extLst>
          </p:nvPr>
        </p:nvGraphicFramePr>
        <p:xfrm>
          <a:off x="651353" y="3394552"/>
          <a:ext cx="7941501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1501"/>
              </a:tblGrid>
              <a:tr h="480762">
                <a:tc>
                  <a:txBody>
                    <a:bodyPr/>
                    <a:lstStyle/>
                    <a:p>
                      <a:r>
                        <a:rPr lang="en-NZ" sz="2800" b="1" dirty="0" smtClean="0"/>
                        <a:t>Technical Law terms from  (</a:t>
                      </a:r>
                      <a:r>
                        <a:rPr lang="en-NZ" sz="2800" b="1" dirty="0" err="1" smtClean="0"/>
                        <a:t>Csomay</a:t>
                      </a:r>
                      <a:r>
                        <a:rPr lang="en-NZ" sz="2800" b="1" dirty="0" smtClean="0"/>
                        <a:t> &amp; </a:t>
                      </a:r>
                      <a:r>
                        <a:rPr lang="en-NZ" sz="2800" b="1" dirty="0" err="1" smtClean="0"/>
                        <a:t>Petrović</a:t>
                      </a:r>
                      <a:r>
                        <a:rPr lang="en-NZ" sz="2800" b="1" dirty="0" smtClean="0"/>
                        <a:t>, 2012: 314-5)</a:t>
                      </a:r>
                      <a:endParaRPr lang="en-NZ" sz="2800" b="1" dirty="0"/>
                    </a:p>
                  </a:txBody>
                  <a:tcPr marT="34290" marB="34290"/>
                </a:tc>
              </a:tr>
              <a:tr h="1316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800" b="1" dirty="0" smtClean="0"/>
                        <a:t>Bar, arrest, constitute, deny, court,</a:t>
                      </a:r>
                      <a:r>
                        <a:rPr lang="en-NZ" sz="2800" b="1" baseline="0" dirty="0" smtClean="0"/>
                        <a:t> document, permit, warrant, withdraw, proceed, firearm, fingerprint, e</a:t>
                      </a:r>
                      <a:r>
                        <a:rPr lang="en-NZ" sz="2800" b="1" dirty="0" smtClean="0"/>
                        <a:t>xam, and excuse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4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questions do you have?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9" y="1295400"/>
            <a:ext cx="3196461" cy="4525963"/>
          </a:xfrm>
        </p:spPr>
      </p:pic>
    </p:spTree>
    <p:extLst>
      <p:ext uri="{BB962C8B-B14F-4D97-AF65-F5344CB8AC3E}">
        <p14:creationId xmlns:p14="http://schemas.microsoft.com/office/powerpoint/2010/main" val="23508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Specialised vocabulary: Let’s start with you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93394"/>
          </a:xfrm>
        </p:spPr>
        <p:txBody>
          <a:bodyPr>
            <a:normAutofit/>
          </a:bodyPr>
          <a:lstStyle/>
          <a:p>
            <a:r>
              <a:rPr lang="en-NZ" dirty="0"/>
              <a:t>How did you learn the professional vocabulary of your field?</a:t>
            </a:r>
          </a:p>
          <a:p>
            <a:r>
              <a:rPr lang="en-NZ" dirty="0"/>
              <a:t>If you teach ESP, what approach do you take to professional vocabulary in the field/s you teach?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578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Identifying specialised vocabulary</a:t>
            </a:r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NZ" dirty="0"/>
              <a:t>What is this vocabulary</a:t>
            </a:r>
            <a:r>
              <a:rPr lang="en-NZ" dirty="0" smtClean="0"/>
              <a:t>?</a:t>
            </a:r>
          </a:p>
          <a:p>
            <a:pPr lvl="1"/>
            <a:r>
              <a:rPr lang="en-NZ" dirty="0" smtClean="0"/>
              <a:t>Why is it important?</a:t>
            </a:r>
            <a:endParaRPr lang="en-NZ" dirty="0"/>
          </a:p>
          <a:p>
            <a:pPr lvl="1"/>
            <a:r>
              <a:rPr lang="en-NZ" dirty="0"/>
              <a:t>How can we figure out what it is?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493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438445" cy="117323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Specialised vocabulary…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64930"/>
            <a:ext cx="8424936" cy="33703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NZ" alt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5058054" y="1484784"/>
            <a:ext cx="4085945" cy="26642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Is likely to be a substantial amount of a text </a:t>
            </a:r>
          </a:p>
          <a:p>
            <a:r>
              <a:rPr lang="en-US" altLang="en-US" sz="2400" b="1" dirty="0" smtClean="0">
                <a:solidFill>
                  <a:srgbClr val="002060"/>
                </a:solidFill>
              </a:rPr>
              <a:t>Using a scale, Chung &amp; Nation (2004) found </a:t>
            </a:r>
          </a:p>
          <a:p>
            <a:r>
              <a:rPr lang="en-US" altLang="en-US" sz="2400" b="1" i="1" dirty="0" smtClean="0">
                <a:solidFill>
                  <a:srgbClr val="002060"/>
                </a:solidFill>
              </a:rPr>
              <a:t>30 % of an anatomy text </a:t>
            </a:r>
          </a:p>
          <a:p>
            <a:r>
              <a:rPr lang="en-US" altLang="en-US" sz="2400" b="1" i="1" dirty="0" smtClean="0">
                <a:solidFill>
                  <a:srgbClr val="002060"/>
                </a:solidFill>
              </a:rPr>
              <a:t>20% of an applied linguistics text…</a:t>
            </a:r>
          </a:p>
        </p:txBody>
      </p:sp>
      <p:sp>
        <p:nvSpPr>
          <p:cNvPr id="4" name="Oval 3"/>
          <p:cNvSpPr/>
          <p:nvPr/>
        </p:nvSpPr>
        <p:spPr>
          <a:xfrm>
            <a:off x="107503" y="4149080"/>
            <a:ext cx="9036495" cy="27089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altLang="en-US" sz="2400" b="1" dirty="0" smtClean="0">
                <a:solidFill>
                  <a:schemeClr val="tx1"/>
                </a:solidFill>
              </a:rPr>
              <a:t>Can be difficult to define</a:t>
            </a:r>
            <a:endParaRPr lang="en-NZ" alt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</a:rPr>
              <a:t>roof; foundation; stud; dwangs; H1; H1.2; aggregate; clinical; Parkinson/Parkinson’s; </a:t>
            </a: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</a:rPr>
              <a:t>fault; photosynthesis; </a:t>
            </a:r>
            <a:r>
              <a:rPr lang="en-US" altLang="en-US" sz="2400" i="1" dirty="0" err="1" smtClean="0">
                <a:solidFill>
                  <a:schemeClr val="tx1"/>
                </a:solidFill>
              </a:rPr>
              <a:t>cambelt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; putty; volt</a:t>
            </a:r>
          </a:p>
          <a:p>
            <a:pPr lvl="1"/>
            <a:endParaRPr lang="en-US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0" y="1588866"/>
            <a:ext cx="5058054" cy="226121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altLang="en-US" sz="2400" b="1" dirty="0" smtClean="0">
                <a:solidFill>
                  <a:srgbClr val="7030A0"/>
                </a:solidFill>
              </a:rPr>
              <a:t>Has some particular characteristics </a:t>
            </a:r>
          </a:p>
          <a:p>
            <a:r>
              <a:rPr lang="en-NZ" altLang="en-US" sz="2400" dirty="0" smtClean="0">
                <a:solidFill>
                  <a:srgbClr val="7030A0"/>
                </a:solidFill>
              </a:rPr>
              <a:t>Narrow </a:t>
            </a:r>
            <a:r>
              <a:rPr lang="en-NZ" altLang="en-US" sz="2400" dirty="0">
                <a:solidFill>
                  <a:srgbClr val="7030A0"/>
                </a:solidFill>
              </a:rPr>
              <a:t>range of use</a:t>
            </a:r>
          </a:p>
          <a:p>
            <a:r>
              <a:rPr lang="en-NZ" altLang="en-US" sz="2400" dirty="0">
                <a:solidFill>
                  <a:srgbClr val="7030A0"/>
                </a:solidFill>
              </a:rPr>
              <a:t>Frequency</a:t>
            </a:r>
          </a:p>
          <a:p>
            <a:r>
              <a:rPr lang="en-NZ" altLang="en-US" sz="2400" dirty="0">
                <a:solidFill>
                  <a:srgbClr val="7030A0"/>
                </a:solidFill>
              </a:rPr>
              <a:t>Size – 1,000-5,000 words?  (Nation, 2008: 10)</a:t>
            </a:r>
          </a:p>
        </p:txBody>
      </p:sp>
    </p:spTree>
    <p:extLst>
      <p:ext uri="{BB962C8B-B14F-4D97-AF65-F5344CB8AC3E}">
        <p14:creationId xmlns:p14="http://schemas.microsoft.com/office/powerpoint/2010/main" val="956956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The important of subject knowledge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Students’ knowledge of a discipline is closely tied to the specialised language of that discipline Woodward-Kron (2008, p. 246)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Try talking about language teaching without mentioning </a:t>
            </a:r>
            <a:r>
              <a:rPr lang="en-US" altLang="en-US" i="1" dirty="0"/>
              <a:t>vocabulary</a:t>
            </a:r>
            <a:r>
              <a:rPr lang="en-US" altLang="en-US" dirty="0"/>
              <a:t>, </a:t>
            </a:r>
            <a:r>
              <a:rPr lang="en-US" altLang="en-US" i="1" dirty="0"/>
              <a:t>grammar</a:t>
            </a:r>
            <a:r>
              <a:rPr lang="en-US" altLang="en-US" dirty="0"/>
              <a:t>, or </a:t>
            </a:r>
            <a:r>
              <a:rPr lang="en-US" altLang="en-US" i="1" dirty="0" smtClean="0"/>
              <a:t>culture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 smtClean="0"/>
              <a:t>Or talking about New Zealand (perhaps) without mentioning the All Blacks…</a:t>
            </a:r>
          </a:p>
          <a:p>
            <a:pPr>
              <a:lnSpc>
                <a:spcPct val="80000"/>
              </a:lnSpc>
            </a:pPr>
            <a:r>
              <a:rPr lang="en-US" altLang="en-US" sz="2800" i="1" dirty="0" smtClean="0">
                <a:solidFill>
                  <a:srgbClr val="7030A0"/>
                </a:solidFill>
              </a:rPr>
              <a:t>What do your learners already know about the subject/content?</a:t>
            </a:r>
            <a:endParaRPr lang="en-US" altLang="en-US" sz="28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82" y="4690987"/>
            <a:ext cx="1541417" cy="216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0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36904" cy="930057"/>
          </a:xfrm>
        </p:spPr>
        <p:txBody>
          <a:bodyPr>
            <a:noAutofit/>
          </a:bodyPr>
          <a:lstStyle/>
          <a:p>
            <a:r>
              <a:rPr lang="en-NZ" sz="2400" dirty="0" smtClean="0"/>
              <a:t>Here are some examples of lists of specialised vocabulary.  What fields are they from?</a:t>
            </a:r>
            <a:endParaRPr lang="en-NZ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38512"/>
              </p:ext>
            </p:extLst>
          </p:nvPr>
        </p:nvGraphicFramePr>
        <p:xfrm>
          <a:off x="206679" y="1268760"/>
          <a:ext cx="8802667" cy="556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667"/>
                <a:gridCol w="2177180"/>
                <a:gridCol w="2224153"/>
                <a:gridCol w="2200667"/>
              </a:tblGrid>
              <a:tr h="51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one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two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three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four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4815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caulk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actuate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bylaw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haemodialysis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thermistor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hotwater</a:t>
                      </a: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underfloor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airtight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desludged</a:t>
                      </a: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hydrostatics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milliampere</a:t>
                      </a: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lump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measure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porous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straw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cladding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crack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insulation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lintel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arrest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constitute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deny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court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document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permit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warrant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withdraw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proceed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fingerprint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excuse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drug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cell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muscle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affect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bacteria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quit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federal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advocate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outcome</a:t>
                      </a:r>
                      <a:endParaRPr lang="en-N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6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3442305"/>
              </p:ext>
            </p:extLst>
          </p:nvPr>
        </p:nvGraphicFramePr>
        <p:xfrm>
          <a:off x="107502" y="116633"/>
          <a:ext cx="9036500" cy="6415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5"/>
                <a:gridCol w="2259125"/>
                <a:gridCol w="2259125"/>
                <a:gridCol w="2259125"/>
              </a:tblGrid>
              <a:tr h="80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one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Two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Three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Four</a:t>
                      </a:r>
                    </a:p>
                  </a:txBody>
                  <a:tcPr marL="51435" marR="51435" marT="0" marB="0"/>
                </a:tc>
              </a:tr>
              <a:tr h="397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caulk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actuate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bylaw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haemodialysis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thermistor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hotwater</a:t>
                      </a: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underfloor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airtight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desludged</a:t>
                      </a: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hydrostatics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milliampere</a:t>
                      </a: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lump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measure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porous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straw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cladding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crack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insulation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lintel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arrest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constitute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deny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court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document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permit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warrant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withdraw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proceed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fingerprint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excuse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drug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cell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muscle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affect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bacteria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quit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federal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advocate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outcome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993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b="1" i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Plumbing (Coxhead, </a:t>
                      </a:r>
                      <a:r>
                        <a:rPr lang="en-NZ" sz="2000" b="1" i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 review)</a:t>
                      </a:r>
                      <a:endParaRPr lang="en-NZ" sz="2000" b="1" i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Architecture (Peters &amp; Fernández, 2013)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b="1" i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Movies, TV programmes and the Law (</a:t>
                      </a:r>
                      <a:r>
                        <a:rPr lang="en-NZ" sz="2000" b="1" i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Csomay</a:t>
                      </a:r>
                      <a:r>
                        <a:rPr lang="en-NZ" sz="2000" b="1" i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NZ" sz="2000" b="1" i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Petrović</a:t>
                      </a:r>
                      <a:r>
                        <a:rPr lang="en-NZ" sz="2000" b="1" i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2012)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Middle School Health Vocabulary List (Greene &amp; Coxhead, 2015)</a:t>
                      </a: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rowscreen gree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4"/>
            <a:ext cx="9144000" cy="9644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Approaches to specialised vocabulary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24195"/>
          </a:xfrm>
        </p:spPr>
        <p:txBody>
          <a:bodyPr/>
          <a:lstStyle/>
          <a:p>
            <a:r>
              <a:rPr lang="en-US" altLang="en-US" dirty="0"/>
              <a:t>Use a technical dictionary</a:t>
            </a:r>
          </a:p>
          <a:p>
            <a:r>
              <a:rPr lang="en-US" altLang="en-US" dirty="0"/>
              <a:t>Employ a scale</a:t>
            </a:r>
          </a:p>
          <a:p>
            <a:r>
              <a:rPr lang="en-US" altLang="en-US" dirty="0"/>
              <a:t>Ask an expert</a:t>
            </a:r>
          </a:p>
          <a:p>
            <a:r>
              <a:rPr lang="en-US" altLang="en-US" dirty="0"/>
              <a:t>Develop a </a:t>
            </a:r>
            <a:r>
              <a:rPr lang="en-US" altLang="en-US" dirty="0" err="1"/>
              <a:t>specialised</a:t>
            </a:r>
            <a:r>
              <a:rPr lang="en-US" altLang="en-US" dirty="0"/>
              <a:t> </a:t>
            </a:r>
            <a:r>
              <a:rPr lang="en-US" altLang="en-US" dirty="0" smtClean="0"/>
              <a:t>corpus</a:t>
            </a:r>
          </a:p>
          <a:p>
            <a:r>
              <a:rPr lang="en-US" altLang="en-US" dirty="0" smtClean="0"/>
              <a:t>Others?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01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1629</Words>
  <Application>Microsoft Office PowerPoint</Application>
  <PresentationFormat>On-screen Show (4:3)</PresentationFormat>
  <Paragraphs>321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Specialised vocabulary</vt:lpstr>
      <vt:lpstr>Today’s talk: Specialised vocabulary</vt:lpstr>
      <vt:lpstr>Specialised vocabulary: Let’s start with you</vt:lpstr>
      <vt:lpstr>Identifying specialised vocabulary</vt:lpstr>
      <vt:lpstr>Specialised vocabulary…</vt:lpstr>
      <vt:lpstr>The important of subject knowledge</vt:lpstr>
      <vt:lpstr>Here are some examples of lists of specialised vocabulary.  What fields are they from?</vt:lpstr>
      <vt:lpstr>PowerPoint Presentation</vt:lpstr>
      <vt:lpstr>Approaches to specialised vocabulary</vt:lpstr>
      <vt:lpstr>Lists of specialised vocabulary</vt:lpstr>
      <vt:lpstr>How was a list made? Using a corpus?</vt:lpstr>
      <vt:lpstr>Starting points for lists?</vt:lpstr>
      <vt:lpstr>Single words or multi-word units?</vt:lpstr>
      <vt:lpstr>A word of caution about multi-word units</vt:lpstr>
      <vt:lpstr>There’s frequency, and then there is….</vt:lpstr>
      <vt:lpstr>Some examples of specialised lists</vt:lpstr>
      <vt:lpstr>Thinking about teaching</vt:lpstr>
      <vt:lpstr>What are the jobs of the vocabulary teacher? </vt:lpstr>
      <vt:lpstr>Four Strands and Involvement Load?</vt:lpstr>
      <vt:lpstr>Lexical needs of ESP students in a professional field (Peters &amp; Fernández, 2013)</vt:lpstr>
      <vt:lpstr>How would you categorise these building terms?</vt:lpstr>
      <vt:lpstr>What did the learners say?</vt:lpstr>
      <vt:lpstr>Movies, TV programmes and the Law (Csomay &amp; Petrović, 2012) </vt:lpstr>
      <vt:lpstr>Opportunities for incidental learning? (Csomay &amp; Petrović, 2012: 312)</vt:lpstr>
      <vt:lpstr>More examples of headwords</vt:lpstr>
      <vt:lpstr>What questions do you have?</vt:lpstr>
    </vt:vector>
  </TitlesOfParts>
  <Company>VUW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University  of Welliongton</dc:creator>
  <cp:lastModifiedBy>Averil Coxhead</cp:lastModifiedBy>
  <cp:revision>43</cp:revision>
  <cp:lastPrinted>2017-03-08T20:29:15Z</cp:lastPrinted>
  <dcterms:created xsi:type="dcterms:W3CDTF">2015-02-19T22:38:40Z</dcterms:created>
  <dcterms:modified xsi:type="dcterms:W3CDTF">2017-03-14T20:40:10Z</dcterms:modified>
</cp:coreProperties>
</file>