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88" r:id="rId2"/>
    <p:sldId id="354" r:id="rId3"/>
    <p:sldId id="446" r:id="rId4"/>
    <p:sldId id="457" r:id="rId5"/>
    <p:sldId id="458" r:id="rId6"/>
    <p:sldId id="386" r:id="rId7"/>
    <p:sldId id="259" r:id="rId8"/>
    <p:sldId id="327" r:id="rId9"/>
    <p:sldId id="490" r:id="rId10"/>
    <p:sldId id="349" r:id="rId11"/>
    <p:sldId id="387" r:id="rId12"/>
    <p:sldId id="331" r:id="rId13"/>
    <p:sldId id="456" r:id="rId14"/>
    <p:sldId id="408" r:id="rId15"/>
    <p:sldId id="447" r:id="rId16"/>
    <p:sldId id="448" r:id="rId17"/>
    <p:sldId id="449" r:id="rId18"/>
    <p:sldId id="460" r:id="rId19"/>
    <p:sldId id="459" r:id="rId20"/>
    <p:sldId id="462" r:id="rId21"/>
    <p:sldId id="461" r:id="rId22"/>
    <p:sldId id="463" r:id="rId23"/>
    <p:sldId id="464" r:id="rId24"/>
    <p:sldId id="406" r:id="rId25"/>
    <p:sldId id="465" r:id="rId26"/>
    <p:sldId id="478" r:id="rId27"/>
    <p:sldId id="466" r:id="rId28"/>
    <p:sldId id="467" r:id="rId29"/>
    <p:sldId id="468" r:id="rId30"/>
    <p:sldId id="489" r:id="rId31"/>
    <p:sldId id="470" r:id="rId32"/>
    <p:sldId id="479" r:id="rId33"/>
    <p:sldId id="488" r:id="rId34"/>
    <p:sldId id="486" r:id="rId35"/>
    <p:sldId id="487" r:id="rId36"/>
    <p:sldId id="471" r:id="rId37"/>
    <p:sldId id="472" r:id="rId38"/>
    <p:sldId id="473" r:id="rId39"/>
    <p:sldId id="474" r:id="rId40"/>
    <p:sldId id="475" r:id="rId41"/>
    <p:sldId id="364" r:id="rId42"/>
    <p:sldId id="450" r:id="rId43"/>
    <p:sldId id="451" r:id="rId44"/>
    <p:sldId id="452" r:id="rId45"/>
    <p:sldId id="453" r:id="rId46"/>
    <p:sldId id="454" r:id="rId47"/>
    <p:sldId id="455" r:id="rId48"/>
    <p:sldId id="476" r:id="rId49"/>
    <p:sldId id="477" r:id="rId50"/>
    <p:sldId id="362" r:id="rId51"/>
    <p:sldId id="266" r:id="rId52"/>
    <p:sldId id="332" r:id="rId53"/>
    <p:sldId id="307" r:id="rId54"/>
    <p:sldId id="361" r:id="rId55"/>
    <p:sldId id="360" r:id="rId56"/>
    <p:sldId id="372" r:id="rId57"/>
    <p:sldId id="371" r:id="rId58"/>
    <p:sldId id="482" r:id="rId59"/>
    <p:sldId id="483" r:id="rId60"/>
    <p:sldId id="484" r:id="rId61"/>
    <p:sldId id="485" r:id="rId62"/>
    <p:sldId id="481" r:id="rId63"/>
    <p:sldId id="442" r:id="rId64"/>
    <p:sldId id="29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5C88FF"/>
    <a:srgbClr val="00B3F4"/>
    <a:srgbClr val="00BAFD"/>
    <a:srgbClr val="5B87FD"/>
    <a:srgbClr val="4465C0"/>
    <a:srgbClr val="0070C0"/>
    <a:srgbClr val="598CF0"/>
    <a:srgbClr val="64A4DE"/>
    <a:srgbClr val="00A3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9" autoAdjust="0"/>
    <p:restoredTop sz="91458" autoAdjust="0"/>
  </p:normalViewPr>
  <p:slideViewPr>
    <p:cSldViewPr>
      <p:cViewPr varScale="1">
        <p:scale>
          <a:sx n="59" d="100"/>
          <a:sy n="59" d="100"/>
        </p:scale>
        <p:origin x="138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B4BB2-AFB5-2043-B64F-F60964643EF7}" type="datetimeFigureOut">
              <a:rPr lang="en-US" smtClean="0"/>
              <a:t>3/17/2017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F37F5-8DF5-C14E-965B-B72992E4C902}" type="slidenum">
              <a:rPr lang="en-US" smtClean="0"/>
              <a:t>‹#›</a:t>
            </a:fld>
            <a:endParaRPr lang="en-US"/>
          </a:p>
        </p:txBody>
      </p:sp>
    </p:spTree>
    <p:extLst>
      <p:ext uri="{BB962C8B-B14F-4D97-AF65-F5344CB8AC3E}">
        <p14:creationId xmlns:p14="http://schemas.microsoft.com/office/powerpoint/2010/main" val="21900351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37F5-8DF5-C14E-965B-B72992E4C902}" type="slidenum">
              <a:rPr lang="en-US" smtClean="0"/>
              <a:t>4</a:t>
            </a:fld>
            <a:endParaRPr lang="en-US"/>
          </a:p>
        </p:txBody>
      </p:sp>
    </p:spTree>
    <p:extLst>
      <p:ext uri="{BB962C8B-B14F-4D97-AF65-F5344CB8AC3E}">
        <p14:creationId xmlns:p14="http://schemas.microsoft.com/office/powerpoint/2010/main" val="126409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37F5-8DF5-C14E-965B-B72992E4C902}" type="slidenum">
              <a:rPr lang="en-US" smtClean="0"/>
              <a:t>10</a:t>
            </a:fld>
            <a:endParaRPr lang="en-US"/>
          </a:p>
        </p:txBody>
      </p:sp>
    </p:spTree>
    <p:extLst>
      <p:ext uri="{BB962C8B-B14F-4D97-AF65-F5344CB8AC3E}">
        <p14:creationId xmlns:p14="http://schemas.microsoft.com/office/powerpoint/2010/main" val="205011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C94A5F-0AA6-F044-BD80-F19FB520218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6961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37F5-8DF5-C14E-965B-B72992E4C902}" type="slidenum">
              <a:rPr lang="en-US" smtClean="0"/>
              <a:t>23</a:t>
            </a:fld>
            <a:endParaRPr lang="en-US"/>
          </a:p>
        </p:txBody>
      </p:sp>
    </p:spTree>
    <p:extLst>
      <p:ext uri="{BB962C8B-B14F-4D97-AF65-F5344CB8AC3E}">
        <p14:creationId xmlns:p14="http://schemas.microsoft.com/office/powerpoint/2010/main" val="33840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37F5-8DF5-C14E-965B-B72992E4C902}" type="slidenum">
              <a:rPr lang="en-US" smtClean="0"/>
              <a:t>61</a:t>
            </a:fld>
            <a:endParaRPr lang="en-US"/>
          </a:p>
        </p:txBody>
      </p:sp>
    </p:spTree>
    <p:extLst>
      <p:ext uri="{BB962C8B-B14F-4D97-AF65-F5344CB8AC3E}">
        <p14:creationId xmlns:p14="http://schemas.microsoft.com/office/powerpoint/2010/main" val="74231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F37F5-8DF5-C14E-965B-B72992E4C902}" type="slidenum">
              <a:rPr lang="en-US" smtClean="0"/>
              <a:t>64</a:t>
            </a:fld>
            <a:endParaRPr lang="en-US"/>
          </a:p>
        </p:txBody>
      </p:sp>
    </p:spTree>
    <p:extLst>
      <p:ext uri="{BB962C8B-B14F-4D97-AF65-F5344CB8AC3E}">
        <p14:creationId xmlns:p14="http://schemas.microsoft.com/office/powerpoint/2010/main" val="68432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FEDA22-4D2D-4B9B-9EE5-D48AB5B0E5C2}"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FEDA22-4D2D-4B9B-9EE5-D48AB5B0E5C2}"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FEDA22-4D2D-4B9B-9EE5-D48AB5B0E5C2}"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FEDA22-4D2D-4B9B-9EE5-D48AB5B0E5C2}"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FEDA22-4D2D-4B9B-9EE5-D48AB5B0E5C2}"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FEDA22-4D2D-4B9B-9EE5-D48AB5B0E5C2}"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FEDA22-4D2D-4B9B-9EE5-D48AB5B0E5C2}" type="datetimeFigureOut">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FEDA22-4D2D-4B9B-9EE5-D48AB5B0E5C2}" type="datetimeFigureOut">
              <a:rPr lang="en-US" smtClean="0"/>
              <a:pPr/>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EDA22-4D2D-4B9B-9EE5-D48AB5B0E5C2}" type="datetimeFigureOut">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FEDA22-4D2D-4B9B-9EE5-D48AB5B0E5C2}"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FEDA22-4D2D-4B9B-9EE5-D48AB5B0E5C2}"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344C-76D3-4283-8BDB-C453E0E332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DA22-4D2D-4B9B-9EE5-D48AB5B0E5C2}" type="datetimeFigureOut">
              <a:rPr lang="en-US" smtClean="0"/>
              <a:pPr/>
              <a:t>3/17/2017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3344C-76D3-4283-8BDB-C453E0E332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schools.utah.gov/data/Reports/Assessment/NewsReleaseSAGE2016.asp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quizlet.com/" TargetMode="External"/><Relationship Id="rId2" Type="http://schemas.openxmlformats.org/officeDocument/2006/relationships/hyperlink" Target="https://en.wikipedia.org/wiki/List_of_Greek_and_Latin_roots_in_English" TargetMode="External"/><Relationship Id="rId1" Type="http://schemas.openxmlformats.org/officeDocument/2006/relationships/slideLayout" Target="../slideLayouts/slideLayout7.xml"/><Relationship Id="rId5" Type="http://schemas.openxmlformats.org/officeDocument/2006/relationships/hyperlink" Target="https://quizlet.com/Academic_Vocab_List" TargetMode="External"/><Relationship Id="rId4" Type="http://schemas.openxmlformats.org/officeDocument/2006/relationships/hyperlink" Target="http://www.wordandphrase.info/academic/"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s://www.youtube.com/watch?v=-kzaOgrsvLk&amp;rel=0" TargetMode="External"/><Relationship Id="rId3" Type="http://schemas.openxmlformats.org/officeDocument/2006/relationships/hyperlink" Target="http://www.lextutor.ca/" TargetMode="External"/><Relationship Id="rId7" Type="http://schemas.openxmlformats.org/officeDocument/2006/relationships/hyperlink" Target="http://www.wordandphrase.info/academic/" TargetMode="External"/><Relationship Id="rId2" Type="http://schemas.openxmlformats.org/officeDocument/2006/relationships/hyperlink" Target="http://www.laurenceanthony.net/software.html" TargetMode="External"/><Relationship Id="rId1" Type="http://schemas.openxmlformats.org/officeDocument/2006/relationships/slideLayout" Target="../slideLayouts/slideLayout7.xml"/><Relationship Id="rId6" Type="http://schemas.openxmlformats.org/officeDocument/2006/relationships/hyperlink" Target="http://www.academicvocabulary.info/" TargetMode="External"/><Relationship Id="rId5" Type="http://schemas.openxmlformats.org/officeDocument/2006/relationships/hyperlink" Target="http://corpus.byu.edu/coca/" TargetMode="External"/><Relationship Id="rId4" Type="http://schemas.openxmlformats.org/officeDocument/2006/relationships/hyperlink" Target="http://corpus.byu.edu/wiki/" TargetMode="External"/><Relationship Id="rId9" Type="http://schemas.openxmlformats.org/officeDocument/2006/relationships/hyperlink" Target="https://quizlet.com/Academic_Vocab_List"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txBox="1">
            <a:spLocks/>
          </p:cNvSpPr>
          <p:nvPr/>
        </p:nvSpPr>
        <p:spPr>
          <a:xfrm>
            <a:off x="609600" y="990600"/>
            <a:ext cx="8229600" cy="8311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a:t>Vocabulary Teaching</a:t>
            </a:r>
          </a:p>
          <a:p>
            <a:r>
              <a:rPr lang="en-US" sz="3200" b="1" i="1" dirty="0"/>
              <a:t>Pedagogy</a:t>
            </a:r>
            <a:br>
              <a:rPr lang="en-US" sz="2400" b="1" i="1" dirty="0"/>
            </a:br>
            <a:endParaRPr lang="en-US" sz="2400" dirty="0"/>
          </a:p>
        </p:txBody>
      </p:sp>
      <p:sp>
        <p:nvSpPr>
          <p:cNvPr id="3" name="TextBox 2"/>
          <p:cNvSpPr txBox="1"/>
          <p:nvPr/>
        </p:nvSpPr>
        <p:spPr>
          <a:xfrm>
            <a:off x="3264028" y="2876689"/>
            <a:ext cx="2920736" cy="769441"/>
          </a:xfrm>
          <a:prstGeom prst="rect">
            <a:avLst/>
          </a:prstGeom>
          <a:noFill/>
        </p:spPr>
        <p:txBody>
          <a:bodyPr wrap="none" rtlCol="0">
            <a:spAutoFit/>
          </a:bodyPr>
          <a:lstStyle/>
          <a:p>
            <a:pPr algn="ctr"/>
            <a:r>
              <a:rPr lang="en-US" sz="2400" b="1" dirty="0"/>
              <a:t>Dee Gardner</a:t>
            </a:r>
          </a:p>
          <a:p>
            <a:pPr algn="ctr"/>
            <a:r>
              <a:rPr lang="en-US" sz="2000" b="1" dirty="0"/>
              <a:t>Brigham Young University</a:t>
            </a:r>
          </a:p>
        </p:txBody>
      </p:sp>
      <p:sp>
        <p:nvSpPr>
          <p:cNvPr id="4" name="TextBox 3"/>
          <p:cNvSpPr txBox="1"/>
          <p:nvPr/>
        </p:nvSpPr>
        <p:spPr>
          <a:xfrm>
            <a:off x="3972583" y="4069789"/>
            <a:ext cx="1503617" cy="769441"/>
          </a:xfrm>
          <a:prstGeom prst="rect">
            <a:avLst/>
          </a:prstGeom>
          <a:noFill/>
        </p:spPr>
        <p:txBody>
          <a:bodyPr wrap="none" rtlCol="0">
            <a:spAutoFit/>
          </a:bodyPr>
          <a:lstStyle/>
          <a:p>
            <a:pPr algn="ctr"/>
            <a:r>
              <a:rPr lang="en-US" sz="2400" b="1" dirty="0"/>
              <a:t>TESOL</a:t>
            </a:r>
          </a:p>
          <a:p>
            <a:pPr algn="ctr"/>
            <a:r>
              <a:rPr lang="en-US" sz="2000" b="1" dirty="0"/>
              <a:t>Seattle 2017</a:t>
            </a:r>
          </a:p>
        </p:txBody>
      </p:sp>
      <p:sp>
        <p:nvSpPr>
          <p:cNvPr id="5" name="TextBox 4"/>
          <p:cNvSpPr txBox="1"/>
          <p:nvPr/>
        </p:nvSpPr>
        <p:spPr>
          <a:xfrm>
            <a:off x="3501495" y="5570666"/>
            <a:ext cx="2711448" cy="400110"/>
          </a:xfrm>
          <a:prstGeom prst="rect">
            <a:avLst/>
          </a:prstGeom>
          <a:noFill/>
        </p:spPr>
        <p:txBody>
          <a:bodyPr wrap="none" rtlCol="0">
            <a:spAutoFit/>
          </a:bodyPr>
          <a:lstStyle/>
          <a:p>
            <a:r>
              <a:rPr lang="en-US" sz="2000" b="1" dirty="0" err="1"/>
              <a:t>Dee_Gardner@byu.edu</a:t>
            </a:r>
            <a:endParaRPr lang="en-US" sz="2000" b="1" dirty="0"/>
          </a:p>
        </p:txBody>
      </p:sp>
    </p:spTree>
    <p:extLst>
      <p:ext uri="{BB962C8B-B14F-4D97-AF65-F5344CB8AC3E}">
        <p14:creationId xmlns:p14="http://schemas.microsoft.com/office/powerpoint/2010/main" val="149902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727570"/>
              </p:ext>
            </p:extLst>
          </p:nvPr>
        </p:nvGraphicFramePr>
        <p:xfrm>
          <a:off x="1524000" y="609600"/>
          <a:ext cx="6019800" cy="5141420"/>
        </p:xfrm>
        <a:graphic>
          <a:graphicData uri="http://schemas.openxmlformats.org/drawingml/2006/table">
            <a:tbl>
              <a:tblPr/>
              <a:tblGrid>
                <a:gridCol w="3200400">
                  <a:extLst>
                    <a:ext uri="{9D8B030D-6E8A-4147-A177-3AD203B41FA5}">
                      <a16:colId xmlns:a16="http://schemas.microsoft.com/office/drawing/2014/main" val="20000"/>
                    </a:ext>
                  </a:extLst>
                </a:gridCol>
                <a:gridCol w="1179138">
                  <a:extLst>
                    <a:ext uri="{9D8B030D-6E8A-4147-A177-3AD203B41FA5}">
                      <a16:colId xmlns:a16="http://schemas.microsoft.com/office/drawing/2014/main" val="20001"/>
                    </a:ext>
                  </a:extLst>
                </a:gridCol>
                <a:gridCol w="1640262">
                  <a:extLst>
                    <a:ext uri="{9D8B030D-6E8A-4147-A177-3AD203B41FA5}">
                      <a16:colId xmlns:a16="http://schemas.microsoft.com/office/drawing/2014/main" val="20002"/>
                    </a:ext>
                  </a:extLst>
                </a:gridCol>
              </a:tblGrid>
              <a:tr h="315607">
                <a:tc gridSpan="3">
                  <a:txBody>
                    <a:bodyPr/>
                    <a:lstStyle/>
                    <a:p>
                      <a:pPr algn="l" fontAlgn="b"/>
                      <a:r>
                        <a:rPr lang="en-US" sz="2400" b="1" i="0" u="sng" strike="noStrike" dirty="0">
                          <a:solidFill>
                            <a:srgbClr val="000000"/>
                          </a:solidFill>
                          <a:latin typeface="Calibri"/>
                        </a:rPr>
                        <a:t>USBE SAGE PROFICIENCY RESULTS (2015-2016)</a:t>
                      </a:r>
                    </a:p>
                  </a:txBody>
                  <a:tcPr marL="5369" marR="5369" marT="5369"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3730">
                <a:tc gridSpan="2">
                  <a:txBody>
                    <a:bodyPr/>
                    <a:lstStyle/>
                    <a:p>
                      <a:pPr algn="l" fontAlgn="b"/>
                      <a:r>
                        <a:rPr lang="en-US" sz="1400" b="1" i="0" u="sng" strike="noStrike" dirty="0">
                          <a:solidFill>
                            <a:srgbClr val="000000"/>
                          </a:solidFill>
                          <a:latin typeface="Calibri"/>
                        </a:rPr>
                        <a:t>All</a:t>
                      </a:r>
                      <a:r>
                        <a:rPr lang="en-US" sz="1400" b="1" i="0" u="sng" strike="noStrike" baseline="0" dirty="0">
                          <a:solidFill>
                            <a:srgbClr val="000000"/>
                          </a:solidFill>
                          <a:latin typeface="Calibri"/>
                        </a:rPr>
                        <a:t> Students in Utah Grades 3-11 Tested</a:t>
                      </a:r>
                      <a:endParaRPr lang="en-US" sz="1400" b="1" i="0" u="sng" strike="noStrike" dirty="0">
                        <a:solidFill>
                          <a:srgbClr val="000000"/>
                        </a:solidFill>
                        <a:latin typeface="Calibri"/>
                      </a:endParaRPr>
                    </a:p>
                  </a:txBody>
                  <a:tcPr marL="5369" marR="5369" marT="5369" marB="0" anchor="b">
                    <a:lnL>
                      <a:noFill/>
                    </a:lnL>
                    <a:lnR>
                      <a:noFill/>
                    </a:lnR>
                    <a:lnT>
                      <a:noFill/>
                    </a:lnT>
                    <a:lnB>
                      <a:noFill/>
                    </a:lnB>
                  </a:tcPr>
                </a:tc>
                <a:tc hMerge="1">
                  <a:txBody>
                    <a:bodyPr/>
                    <a:lstStyle/>
                    <a:p>
                      <a:endParaRPr lang="en-US"/>
                    </a:p>
                  </a:txBody>
                  <a:tcPr/>
                </a:tc>
                <a:tc>
                  <a:txBody>
                    <a:bodyPr/>
                    <a:lstStyle/>
                    <a:p>
                      <a:endParaRPr lang="en-US" dirty="0"/>
                    </a:p>
                  </a:txBody>
                  <a:tcPr marL="5369" marR="5369" marT="5369" marB="0" anchor="b">
                    <a:lnL>
                      <a:noFill/>
                    </a:lnL>
                    <a:lnR>
                      <a:noFill/>
                    </a:lnR>
                    <a:lnT>
                      <a:noFill/>
                    </a:lnT>
                    <a:lnB>
                      <a:noFill/>
                    </a:lnB>
                  </a:tcPr>
                </a:tc>
                <a:extLst>
                  <a:ext uri="{0D108BD9-81ED-4DB2-BD59-A6C34878D82A}">
                    <a16:rowId xmlns:a16="http://schemas.microsoft.com/office/drawing/2014/main" val="10001"/>
                  </a:ext>
                </a:extLst>
              </a:tr>
              <a:tr h="90504">
                <a:tc>
                  <a:txBody>
                    <a:bodyPr/>
                    <a:lstStyle/>
                    <a:p>
                      <a:pPr algn="l" fontAlgn="b"/>
                      <a:endParaRPr lang="en-US" sz="600" b="0" i="0" u="none" strike="noStrike" dirty="0">
                        <a:solidFill>
                          <a:srgbClr val="000000"/>
                        </a:solidFill>
                        <a:latin typeface="Calibri"/>
                      </a:endParaRPr>
                    </a:p>
                  </a:txBody>
                  <a:tcPr marL="5369" marR="5369" marT="5369" marB="0" anchor="b">
                    <a:lnL>
                      <a:noFill/>
                    </a:lnL>
                    <a:lnR>
                      <a:noFill/>
                    </a:lnR>
                    <a:lnT>
                      <a:noFill/>
                    </a:lnT>
                    <a:lnB>
                      <a:noFill/>
                    </a:lnB>
                  </a:tcPr>
                </a:tc>
                <a:tc>
                  <a:txBody>
                    <a:bodyPr/>
                    <a:lstStyle/>
                    <a:p>
                      <a:endParaRPr lang="en-US" dirty="0"/>
                    </a:p>
                  </a:txBody>
                  <a:tcPr marL="5369" marR="5369" marT="5369" marB="0" anchor="b">
                    <a:lnL>
                      <a:noFill/>
                    </a:lnL>
                    <a:lnR>
                      <a:noFill/>
                    </a:lnR>
                    <a:lnT>
                      <a:noFill/>
                    </a:lnT>
                    <a:lnB>
                      <a:noFill/>
                    </a:lnB>
                  </a:tcPr>
                </a:tc>
                <a:tc>
                  <a:txBody>
                    <a:bodyPr/>
                    <a:lstStyle/>
                    <a:p>
                      <a:endParaRPr lang="en-US" dirty="0"/>
                    </a:p>
                  </a:txBody>
                  <a:tcPr marL="5369" marR="5369" marT="5369" marB="0" anchor="b">
                    <a:lnL>
                      <a:noFill/>
                    </a:lnL>
                    <a:lnR>
                      <a:noFill/>
                    </a:lnR>
                    <a:lnT>
                      <a:noFill/>
                    </a:lnT>
                    <a:lnB>
                      <a:noFill/>
                    </a:lnB>
                  </a:tcPr>
                </a:tc>
                <a:extLst>
                  <a:ext uri="{0D108BD9-81ED-4DB2-BD59-A6C34878D82A}">
                    <a16:rowId xmlns:a16="http://schemas.microsoft.com/office/drawing/2014/main" val="10002"/>
                  </a:ext>
                </a:extLst>
              </a:tr>
              <a:tr h="265420">
                <a:tc>
                  <a:txBody>
                    <a:bodyPr/>
                    <a:lstStyle/>
                    <a:p>
                      <a:pPr algn="l" fontAlgn="b"/>
                      <a:endParaRPr lang="en-US" sz="1400" b="1" i="0" u="sng" strike="noStrike" dirty="0">
                        <a:solidFill>
                          <a:srgbClr val="000000"/>
                        </a:solidFill>
                        <a:latin typeface="Calibri"/>
                      </a:endParaRPr>
                    </a:p>
                  </a:txBody>
                  <a:tcPr marL="5369" marR="5369" marT="5369" marB="0" anchor="b">
                    <a:lnL>
                      <a:noFill/>
                    </a:lnL>
                    <a:lnR>
                      <a:noFill/>
                    </a:lnR>
                    <a:lnT>
                      <a:noFill/>
                    </a:lnT>
                    <a:lnB>
                      <a:noFill/>
                    </a:lnB>
                  </a:tcPr>
                </a:tc>
                <a:tc>
                  <a:txBody>
                    <a:bodyPr/>
                    <a:lstStyle/>
                    <a:p>
                      <a:pPr algn="ctr" fontAlgn="b"/>
                      <a:r>
                        <a:rPr lang="en-US" sz="1800" b="1" i="0" u="sng" strike="noStrike" dirty="0">
                          <a:solidFill>
                            <a:srgbClr val="000000"/>
                          </a:solidFill>
                          <a:latin typeface="Calibri"/>
                        </a:rPr>
                        <a:t>Science</a:t>
                      </a:r>
                    </a:p>
                  </a:txBody>
                  <a:tcPr marL="5369" marR="5369" marT="5369" marB="0" anchor="b">
                    <a:lnL>
                      <a:noFill/>
                    </a:lnL>
                    <a:lnR>
                      <a:noFill/>
                    </a:lnR>
                    <a:lnT>
                      <a:noFill/>
                    </a:lnT>
                    <a:lnB>
                      <a:noFill/>
                    </a:lnB>
                  </a:tcPr>
                </a:tc>
                <a:tc>
                  <a:txBody>
                    <a:bodyPr/>
                    <a:lstStyle/>
                    <a:p>
                      <a:pPr algn="ctr" fontAlgn="b"/>
                      <a:r>
                        <a:rPr lang="en-US" sz="1800" b="1" i="0" u="sng" strike="noStrike" dirty="0">
                          <a:solidFill>
                            <a:srgbClr val="000000"/>
                          </a:solidFill>
                          <a:latin typeface="Calibri"/>
                        </a:rPr>
                        <a:t>Math</a:t>
                      </a:r>
                    </a:p>
                  </a:txBody>
                  <a:tcPr marL="5369" marR="5369" marT="5369" marB="0" anchor="b">
                    <a:lnL>
                      <a:noFill/>
                    </a:lnL>
                    <a:lnR>
                      <a:noFill/>
                    </a:lnR>
                    <a:lnT>
                      <a:noFill/>
                    </a:lnT>
                    <a:lnB>
                      <a:noFill/>
                    </a:lnB>
                  </a:tcPr>
                </a:tc>
                <a:extLst>
                  <a:ext uri="{0D108BD9-81ED-4DB2-BD59-A6C34878D82A}">
                    <a16:rowId xmlns:a16="http://schemas.microsoft.com/office/drawing/2014/main" val="10003"/>
                  </a:ext>
                </a:extLst>
              </a:tr>
              <a:tr h="64526">
                <a:tc>
                  <a:txBody>
                    <a:bodyPr/>
                    <a:lstStyle/>
                    <a:p>
                      <a:pPr algn="l" fontAlgn="b"/>
                      <a:r>
                        <a:rPr lang="en-US" sz="1600" b="1" i="0" u="none" strike="noStrike" dirty="0">
                          <a:solidFill>
                            <a:srgbClr val="000000"/>
                          </a:solidFill>
                          <a:latin typeface="Calibri"/>
                        </a:rPr>
                        <a:t>All Students</a:t>
                      </a:r>
                    </a:p>
                  </a:txBody>
                  <a:tcPr marL="5369" marR="5369" marT="5369"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49%</a:t>
                      </a:r>
                    </a:p>
                  </a:txBody>
                  <a:tcPr marL="5369" marR="5369" marT="5369"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47%</a:t>
                      </a:r>
                    </a:p>
                  </a:txBody>
                  <a:tcPr marL="5369" marR="5369" marT="5369" marB="0" anchor="b">
                    <a:lnL>
                      <a:noFill/>
                    </a:lnL>
                    <a:lnR>
                      <a:noFill/>
                    </a:lnR>
                    <a:lnT>
                      <a:noFill/>
                    </a:lnT>
                    <a:lnB>
                      <a:noFill/>
                    </a:lnB>
                  </a:tcPr>
                </a:tc>
                <a:extLst>
                  <a:ext uri="{0D108BD9-81ED-4DB2-BD59-A6C34878D82A}">
                    <a16:rowId xmlns:a16="http://schemas.microsoft.com/office/drawing/2014/main" val="10004"/>
                  </a:ext>
                </a:extLst>
              </a:tr>
              <a:tr h="253730">
                <a:tc>
                  <a:txBody>
                    <a:bodyPr/>
                    <a:lstStyle/>
                    <a:p>
                      <a:pPr algn="l" fontAlgn="b"/>
                      <a:endParaRPr lang="en-US" sz="1000" b="1" i="0" u="none" strike="noStrike" dirty="0">
                        <a:solidFill>
                          <a:srgbClr val="000000"/>
                        </a:solidFill>
                        <a:latin typeface="Calibri"/>
                      </a:endParaRPr>
                    </a:p>
                  </a:txBody>
                  <a:tcPr marL="5369" marR="5369" marT="5369" marB="0" anchor="b">
                    <a:lnL>
                      <a:noFill/>
                    </a:lnL>
                    <a:lnR>
                      <a:noFill/>
                    </a:lnR>
                    <a:lnT>
                      <a:noFill/>
                    </a:lnT>
                    <a:lnB>
                      <a:noFill/>
                    </a:lnB>
                  </a:tcPr>
                </a:tc>
                <a:tc>
                  <a:txBody>
                    <a:bodyPr/>
                    <a:lstStyle/>
                    <a:p>
                      <a:endParaRPr lang="en-US"/>
                    </a:p>
                  </a:txBody>
                  <a:tcPr marL="5369" marR="5369" marT="5369" marB="0" anchor="b">
                    <a:lnL>
                      <a:noFill/>
                    </a:lnL>
                    <a:lnR>
                      <a:noFill/>
                    </a:lnR>
                    <a:lnT>
                      <a:noFill/>
                    </a:lnT>
                    <a:lnB>
                      <a:noFill/>
                    </a:lnB>
                  </a:tcPr>
                </a:tc>
                <a:tc>
                  <a:txBody>
                    <a:bodyPr/>
                    <a:lstStyle/>
                    <a:p>
                      <a:endParaRPr lang="en-US" dirty="0"/>
                    </a:p>
                  </a:txBody>
                  <a:tcPr marL="5369" marR="5369" marT="5369" marB="0" anchor="b">
                    <a:lnL>
                      <a:noFill/>
                    </a:lnL>
                    <a:lnR>
                      <a:noFill/>
                    </a:lnR>
                    <a:lnT>
                      <a:noFill/>
                    </a:lnT>
                    <a:lnB>
                      <a:noFill/>
                    </a:lnB>
                  </a:tcPr>
                </a:tc>
                <a:extLst>
                  <a:ext uri="{0D108BD9-81ED-4DB2-BD59-A6C34878D82A}">
                    <a16:rowId xmlns:a16="http://schemas.microsoft.com/office/drawing/2014/main" val="10005"/>
                  </a:ext>
                </a:extLst>
              </a:tr>
              <a:tr h="253730">
                <a:tc>
                  <a:txBody>
                    <a:bodyPr/>
                    <a:lstStyle/>
                    <a:p>
                      <a:pPr algn="l" fontAlgn="b"/>
                      <a:r>
                        <a:rPr lang="en-US" sz="1600" b="1" i="0" u="sng" strike="noStrike" dirty="0">
                          <a:solidFill>
                            <a:srgbClr val="000000"/>
                          </a:solidFill>
                          <a:latin typeface="Calibri"/>
                        </a:rPr>
                        <a:t>Ethnicity</a:t>
                      </a:r>
                    </a:p>
                  </a:txBody>
                  <a:tcPr marL="5369" marR="5369" marT="5369" marB="0" anchor="b">
                    <a:lnL>
                      <a:noFill/>
                    </a:lnL>
                    <a:lnR>
                      <a:noFill/>
                    </a:lnR>
                    <a:lnT>
                      <a:noFill/>
                    </a:lnT>
                    <a:lnB>
                      <a:noFill/>
                    </a:lnB>
                  </a:tcPr>
                </a:tc>
                <a:tc>
                  <a:txBody>
                    <a:bodyPr/>
                    <a:lstStyle/>
                    <a:p>
                      <a:endParaRPr lang="en-US"/>
                    </a:p>
                  </a:txBody>
                  <a:tcPr marL="5369" marR="5369" marT="5369" marB="0" anchor="b">
                    <a:lnL>
                      <a:noFill/>
                    </a:lnL>
                    <a:lnR>
                      <a:noFill/>
                    </a:lnR>
                    <a:lnT>
                      <a:noFill/>
                    </a:lnT>
                    <a:lnB>
                      <a:noFill/>
                    </a:lnB>
                  </a:tcPr>
                </a:tc>
                <a:tc>
                  <a:txBody>
                    <a:bodyPr/>
                    <a:lstStyle/>
                    <a:p>
                      <a:endParaRPr lang="en-US" dirty="0"/>
                    </a:p>
                  </a:txBody>
                  <a:tcPr marL="5369" marR="5369" marT="5369" marB="0" anchor="b">
                    <a:lnL>
                      <a:noFill/>
                    </a:lnL>
                    <a:lnR>
                      <a:noFill/>
                    </a:lnR>
                    <a:lnT>
                      <a:noFill/>
                    </a:lnT>
                    <a:lnB>
                      <a:noFill/>
                    </a:lnB>
                  </a:tcPr>
                </a:tc>
                <a:extLst>
                  <a:ext uri="{0D108BD9-81ED-4DB2-BD59-A6C34878D82A}">
                    <a16:rowId xmlns:a16="http://schemas.microsoft.com/office/drawing/2014/main" val="10006"/>
                  </a:ext>
                </a:extLst>
              </a:tr>
              <a:tr h="253730">
                <a:tc>
                  <a:txBody>
                    <a:bodyPr/>
                    <a:lstStyle/>
                    <a:p>
                      <a:pPr algn="l" fontAlgn="b"/>
                      <a:r>
                        <a:rPr lang="en-US" sz="1600" b="1" i="0" u="none" strike="noStrike" dirty="0">
                          <a:solidFill>
                            <a:srgbClr val="000000"/>
                          </a:solidFill>
                          <a:latin typeface="Calibri"/>
                        </a:rPr>
                        <a:t>Asian</a:t>
                      </a:r>
                    </a:p>
                  </a:txBody>
                  <a:tcPr marL="5369" marR="5369" marT="5369"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51%</a:t>
                      </a:r>
                    </a:p>
                  </a:txBody>
                  <a:tcPr marL="5369" marR="5369" marT="5369"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54%</a:t>
                      </a:r>
                    </a:p>
                  </a:txBody>
                  <a:tcPr marL="5369" marR="5369" marT="5369" marB="0" anchor="b">
                    <a:lnL>
                      <a:noFill/>
                    </a:lnL>
                    <a:lnR>
                      <a:noFill/>
                    </a:lnR>
                    <a:lnT>
                      <a:noFill/>
                    </a:lnT>
                    <a:lnB>
                      <a:noFill/>
                    </a:lnB>
                  </a:tcPr>
                </a:tc>
                <a:extLst>
                  <a:ext uri="{0D108BD9-81ED-4DB2-BD59-A6C34878D82A}">
                    <a16:rowId xmlns:a16="http://schemas.microsoft.com/office/drawing/2014/main" val="10007"/>
                  </a:ext>
                </a:extLst>
              </a:tr>
              <a:tr h="253730">
                <a:tc>
                  <a:txBody>
                    <a:bodyPr/>
                    <a:lstStyle/>
                    <a:p>
                      <a:pPr algn="l" fontAlgn="b"/>
                      <a:r>
                        <a:rPr lang="en-US" sz="1600" b="1" i="0" u="none" strike="noStrike" dirty="0">
                          <a:solidFill>
                            <a:schemeClr val="tx1"/>
                          </a:solidFill>
                          <a:latin typeface="Calibri"/>
                        </a:rPr>
                        <a:t>African American/ Black</a:t>
                      </a:r>
                    </a:p>
                  </a:txBody>
                  <a:tcPr marL="5369" marR="5369" marT="5369"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21%</a:t>
                      </a:r>
                    </a:p>
                  </a:txBody>
                  <a:tcPr marL="5369" marR="5369" marT="5369"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20%</a:t>
                      </a:r>
                    </a:p>
                  </a:txBody>
                  <a:tcPr marL="5369" marR="5369" marT="5369" marB="0" anchor="b">
                    <a:lnL>
                      <a:noFill/>
                    </a:lnL>
                    <a:lnR>
                      <a:noFill/>
                    </a:lnR>
                    <a:lnT>
                      <a:noFill/>
                    </a:lnT>
                    <a:lnB>
                      <a:noFill/>
                    </a:lnB>
                  </a:tcPr>
                </a:tc>
                <a:extLst>
                  <a:ext uri="{0D108BD9-81ED-4DB2-BD59-A6C34878D82A}">
                    <a16:rowId xmlns:a16="http://schemas.microsoft.com/office/drawing/2014/main" val="10008"/>
                  </a:ext>
                </a:extLst>
              </a:tr>
              <a:tr h="253730">
                <a:tc>
                  <a:txBody>
                    <a:bodyPr/>
                    <a:lstStyle/>
                    <a:p>
                      <a:pPr algn="l" fontAlgn="b"/>
                      <a:r>
                        <a:rPr lang="en-US" sz="1600" b="1" i="0" u="none" strike="noStrike" dirty="0">
                          <a:solidFill>
                            <a:srgbClr val="000000"/>
                          </a:solidFill>
                          <a:latin typeface="Calibri"/>
                        </a:rPr>
                        <a:t>White</a:t>
                      </a:r>
                    </a:p>
                  </a:txBody>
                  <a:tcPr marL="5369" marR="5369" marT="5369"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56%</a:t>
                      </a:r>
                    </a:p>
                  </a:txBody>
                  <a:tcPr marL="5369" marR="5369" marT="5369"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53%</a:t>
                      </a:r>
                    </a:p>
                  </a:txBody>
                  <a:tcPr marL="5369" marR="5369" marT="5369" marB="0" anchor="b">
                    <a:lnL>
                      <a:noFill/>
                    </a:lnL>
                    <a:lnR>
                      <a:noFill/>
                    </a:lnR>
                    <a:lnT>
                      <a:noFill/>
                    </a:lnT>
                    <a:lnB>
                      <a:noFill/>
                    </a:lnB>
                  </a:tcPr>
                </a:tc>
                <a:extLst>
                  <a:ext uri="{0D108BD9-81ED-4DB2-BD59-A6C34878D82A}">
                    <a16:rowId xmlns:a16="http://schemas.microsoft.com/office/drawing/2014/main" val="10009"/>
                  </a:ext>
                </a:extLst>
              </a:tr>
              <a:tr h="253730">
                <a:tc>
                  <a:txBody>
                    <a:bodyPr/>
                    <a:lstStyle/>
                    <a:p>
                      <a:pPr algn="l" fontAlgn="b"/>
                      <a:r>
                        <a:rPr lang="en-US" sz="1600" b="1" i="0" u="none" strike="noStrike" dirty="0">
                          <a:solidFill>
                            <a:schemeClr val="tx1"/>
                          </a:solidFill>
                          <a:latin typeface="Calibri"/>
                        </a:rPr>
                        <a:t>Hispanic/Latino</a:t>
                      </a:r>
                    </a:p>
                  </a:txBody>
                  <a:tcPr marL="5369" marR="5369" marT="5369"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24%</a:t>
                      </a:r>
                    </a:p>
                  </a:txBody>
                  <a:tcPr marL="5369" marR="5369" marT="5369"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23%</a:t>
                      </a:r>
                    </a:p>
                  </a:txBody>
                  <a:tcPr marL="5369" marR="5369" marT="5369" marB="0" anchor="b">
                    <a:lnL>
                      <a:noFill/>
                    </a:lnL>
                    <a:lnR>
                      <a:noFill/>
                    </a:lnR>
                    <a:lnT>
                      <a:noFill/>
                    </a:lnT>
                    <a:lnB>
                      <a:noFill/>
                    </a:lnB>
                  </a:tcPr>
                </a:tc>
                <a:extLst>
                  <a:ext uri="{0D108BD9-81ED-4DB2-BD59-A6C34878D82A}">
                    <a16:rowId xmlns:a16="http://schemas.microsoft.com/office/drawing/2014/main" val="10010"/>
                  </a:ext>
                </a:extLst>
              </a:tr>
              <a:tr h="253730">
                <a:tc>
                  <a:txBody>
                    <a:bodyPr/>
                    <a:lstStyle/>
                    <a:p>
                      <a:pPr algn="l" fontAlgn="b"/>
                      <a:r>
                        <a:rPr lang="en-US" sz="1600" b="1" i="0" u="none" strike="noStrike" dirty="0">
                          <a:solidFill>
                            <a:schemeClr val="tx1"/>
                          </a:solidFill>
                          <a:latin typeface="Calibri"/>
                        </a:rPr>
                        <a:t>American Indian</a:t>
                      </a:r>
                    </a:p>
                  </a:txBody>
                  <a:tcPr marL="5369" marR="5369" marT="5369"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20%</a:t>
                      </a:r>
                    </a:p>
                  </a:txBody>
                  <a:tcPr marL="5369" marR="5369" marT="5369"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19%</a:t>
                      </a:r>
                    </a:p>
                  </a:txBody>
                  <a:tcPr marL="5369" marR="5369" marT="5369" marB="0" anchor="b">
                    <a:lnL>
                      <a:noFill/>
                    </a:lnL>
                    <a:lnR>
                      <a:noFill/>
                    </a:lnR>
                    <a:lnT>
                      <a:noFill/>
                    </a:lnT>
                    <a:lnB>
                      <a:noFill/>
                    </a:lnB>
                  </a:tcPr>
                </a:tc>
                <a:extLst>
                  <a:ext uri="{0D108BD9-81ED-4DB2-BD59-A6C34878D82A}">
                    <a16:rowId xmlns:a16="http://schemas.microsoft.com/office/drawing/2014/main" val="10011"/>
                  </a:ext>
                </a:extLst>
              </a:tr>
              <a:tr h="253730">
                <a:tc>
                  <a:txBody>
                    <a:bodyPr/>
                    <a:lstStyle/>
                    <a:p>
                      <a:pPr algn="l" fontAlgn="b"/>
                      <a:r>
                        <a:rPr lang="en-US" sz="1600" b="1" i="0" u="none" strike="noStrike" dirty="0">
                          <a:solidFill>
                            <a:schemeClr val="tx1"/>
                          </a:solidFill>
                          <a:latin typeface="Calibri"/>
                        </a:rPr>
                        <a:t>Pacific Islander</a:t>
                      </a:r>
                    </a:p>
                  </a:txBody>
                  <a:tcPr marL="5369" marR="5369" marT="5369"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23%</a:t>
                      </a:r>
                    </a:p>
                  </a:txBody>
                  <a:tcPr marL="5369" marR="5369" marT="5369"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27%</a:t>
                      </a:r>
                    </a:p>
                  </a:txBody>
                  <a:tcPr marL="5369" marR="5369" marT="5369" marB="0" anchor="b">
                    <a:lnL>
                      <a:noFill/>
                    </a:lnL>
                    <a:lnR>
                      <a:noFill/>
                    </a:lnR>
                    <a:lnT>
                      <a:noFill/>
                    </a:lnT>
                    <a:lnB>
                      <a:noFill/>
                    </a:lnB>
                  </a:tcPr>
                </a:tc>
                <a:extLst>
                  <a:ext uri="{0D108BD9-81ED-4DB2-BD59-A6C34878D82A}">
                    <a16:rowId xmlns:a16="http://schemas.microsoft.com/office/drawing/2014/main" val="10012"/>
                  </a:ext>
                </a:extLst>
              </a:tr>
              <a:tr h="214325">
                <a:tc>
                  <a:txBody>
                    <a:bodyPr/>
                    <a:lstStyle/>
                    <a:p>
                      <a:pPr algn="l" fontAlgn="b"/>
                      <a:endParaRPr lang="en-US" sz="1600" b="1" i="0" u="none" strike="noStrike" dirty="0">
                        <a:solidFill>
                          <a:srgbClr val="000000"/>
                        </a:solidFill>
                        <a:latin typeface="Calibri"/>
                      </a:endParaRPr>
                    </a:p>
                  </a:txBody>
                  <a:tcPr marL="5369" marR="5369" marT="5369" marB="0" anchor="b">
                    <a:lnL>
                      <a:noFill/>
                    </a:lnL>
                    <a:lnR>
                      <a:noFill/>
                    </a:lnR>
                    <a:lnT>
                      <a:noFill/>
                    </a:lnT>
                    <a:lnB>
                      <a:noFill/>
                    </a:lnB>
                  </a:tcPr>
                </a:tc>
                <a:tc>
                  <a:txBody>
                    <a:bodyPr/>
                    <a:lstStyle/>
                    <a:p>
                      <a:endParaRPr lang="en-US"/>
                    </a:p>
                  </a:txBody>
                  <a:tcPr marL="5369" marR="5369" marT="5369" marB="0" anchor="b">
                    <a:lnL>
                      <a:noFill/>
                    </a:lnL>
                    <a:lnR>
                      <a:noFill/>
                    </a:lnR>
                    <a:lnT>
                      <a:noFill/>
                    </a:lnT>
                    <a:lnB>
                      <a:noFill/>
                    </a:lnB>
                  </a:tcPr>
                </a:tc>
                <a:tc>
                  <a:txBody>
                    <a:bodyPr/>
                    <a:lstStyle/>
                    <a:p>
                      <a:endParaRPr lang="en-US" dirty="0"/>
                    </a:p>
                  </a:txBody>
                  <a:tcPr marL="5369" marR="5369" marT="5369" marB="0" anchor="b">
                    <a:lnL>
                      <a:noFill/>
                    </a:lnL>
                    <a:lnR>
                      <a:noFill/>
                    </a:lnR>
                    <a:lnT>
                      <a:noFill/>
                    </a:lnT>
                    <a:lnB>
                      <a:noFill/>
                    </a:lnB>
                  </a:tcPr>
                </a:tc>
                <a:extLst>
                  <a:ext uri="{0D108BD9-81ED-4DB2-BD59-A6C34878D82A}">
                    <a16:rowId xmlns:a16="http://schemas.microsoft.com/office/drawing/2014/main" val="10013"/>
                  </a:ext>
                </a:extLst>
              </a:tr>
              <a:tr h="253730">
                <a:tc>
                  <a:txBody>
                    <a:bodyPr/>
                    <a:lstStyle/>
                    <a:p>
                      <a:pPr algn="l" fontAlgn="b"/>
                      <a:r>
                        <a:rPr lang="en-US" sz="1600" b="1" i="0" u="none" strike="noStrike" dirty="0">
                          <a:solidFill>
                            <a:srgbClr val="FF0000"/>
                          </a:solidFill>
                          <a:latin typeface="Calibri"/>
                        </a:rPr>
                        <a:t>ELL</a:t>
                      </a:r>
                    </a:p>
                  </a:txBody>
                  <a:tcPr marL="5369" marR="5369" marT="5369" marB="0" anchor="b">
                    <a:lnL>
                      <a:noFill/>
                    </a:lnL>
                    <a:lnR>
                      <a:noFill/>
                    </a:lnR>
                    <a:lnT>
                      <a:noFill/>
                    </a:lnT>
                    <a:lnB>
                      <a:noFill/>
                    </a:lnB>
                  </a:tcPr>
                </a:tc>
                <a:tc>
                  <a:txBody>
                    <a:bodyPr/>
                    <a:lstStyle/>
                    <a:p>
                      <a:pPr algn="ctr" fontAlgn="b"/>
                      <a:r>
                        <a:rPr lang="en-US" sz="1600" b="1" i="0" u="none" strike="noStrike" dirty="0">
                          <a:solidFill>
                            <a:srgbClr val="FF0000"/>
                          </a:solidFill>
                          <a:latin typeface="Calibri"/>
                        </a:rPr>
                        <a:t>4%</a:t>
                      </a:r>
                    </a:p>
                  </a:txBody>
                  <a:tcPr marL="5369" marR="5369" marT="5369" marB="0" anchor="b">
                    <a:lnL>
                      <a:noFill/>
                    </a:lnL>
                    <a:lnR>
                      <a:noFill/>
                    </a:lnR>
                    <a:lnT>
                      <a:noFill/>
                    </a:lnT>
                    <a:lnB>
                      <a:noFill/>
                    </a:lnB>
                  </a:tcPr>
                </a:tc>
                <a:tc>
                  <a:txBody>
                    <a:bodyPr/>
                    <a:lstStyle/>
                    <a:p>
                      <a:pPr algn="ctr" fontAlgn="b"/>
                      <a:r>
                        <a:rPr lang="en-US" sz="1600" b="1" i="0" u="none" strike="noStrike" dirty="0">
                          <a:solidFill>
                            <a:srgbClr val="FF0000"/>
                          </a:solidFill>
                          <a:latin typeface="Calibri"/>
                        </a:rPr>
                        <a:t>9%</a:t>
                      </a:r>
                    </a:p>
                  </a:txBody>
                  <a:tcPr marL="5369" marR="5369" marT="5369" marB="0" anchor="b">
                    <a:lnL>
                      <a:noFill/>
                    </a:lnL>
                    <a:lnR>
                      <a:noFill/>
                    </a:lnR>
                    <a:lnT>
                      <a:noFill/>
                    </a:lnT>
                    <a:lnB>
                      <a:noFill/>
                    </a:lnB>
                  </a:tcPr>
                </a:tc>
                <a:extLst>
                  <a:ext uri="{0D108BD9-81ED-4DB2-BD59-A6C34878D82A}">
                    <a16:rowId xmlns:a16="http://schemas.microsoft.com/office/drawing/2014/main" val="10014"/>
                  </a:ext>
                </a:extLst>
              </a:tr>
              <a:tr h="253730">
                <a:tc>
                  <a:txBody>
                    <a:bodyPr/>
                    <a:lstStyle/>
                    <a:p>
                      <a:pPr algn="l" fontAlgn="b"/>
                      <a:endParaRPr lang="en-US" sz="1600" b="1" i="0" u="none" strike="noStrike" dirty="0">
                        <a:solidFill>
                          <a:srgbClr val="000000"/>
                        </a:solidFill>
                        <a:latin typeface="Calibri"/>
                      </a:endParaRPr>
                    </a:p>
                  </a:txBody>
                  <a:tcPr marL="5369" marR="5369" marT="5369" marB="0" anchor="b">
                    <a:lnL>
                      <a:noFill/>
                    </a:lnL>
                    <a:lnR>
                      <a:noFill/>
                    </a:lnR>
                    <a:lnT>
                      <a:noFill/>
                    </a:lnT>
                    <a:lnB>
                      <a:noFill/>
                    </a:lnB>
                  </a:tcPr>
                </a:tc>
                <a:tc>
                  <a:txBody>
                    <a:bodyPr/>
                    <a:lstStyle/>
                    <a:p>
                      <a:endParaRPr lang="en-US" dirty="0"/>
                    </a:p>
                  </a:txBody>
                  <a:tcPr marL="5369" marR="5369" marT="5369" marB="0" anchor="b">
                    <a:lnL>
                      <a:noFill/>
                    </a:lnL>
                    <a:lnR>
                      <a:noFill/>
                    </a:lnR>
                    <a:lnT>
                      <a:noFill/>
                    </a:lnT>
                    <a:lnB>
                      <a:noFill/>
                    </a:lnB>
                  </a:tcPr>
                </a:tc>
                <a:tc>
                  <a:txBody>
                    <a:bodyPr/>
                    <a:lstStyle/>
                    <a:p>
                      <a:endParaRPr lang="en-US" dirty="0"/>
                    </a:p>
                  </a:txBody>
                  <a:tcPr marL="5369" marR="5369" marT="5369" marB="0" anchor="b">
                    <a:lnL>
                      <a:noFill/>
                    </a:lnL>
                    <a:lnR>
                      <a:noFill/>
                    </a:lnR>
                    <a:lnT>
                      <a:noFill/>
                    </a:lnT>
                    <a:lnB>
                      <a:noFill/>
                    </a:lnB>
                  </a:tcPr>
                </a:tc>
                <a:extLst>
                  <a:ext uri="{0D108BD9-81ED-4DB2-BD59-A6C34878D82A}">
                    <a16:rowId xmlns:a16="http://schemas.microsoft.com/office/drawing/2014/main" val="10015"/>
                  </a:ext>
                </a:extLst>
              </a:tr>
              <a:tr h="253730">
                <a:tc>
                  <a:txBody>
                    <a:bodyPr/>
                    <a:lstStyle/>
                    <a:p>
                      <a:pPr algn="l" fontAlgn="b"/>
                      <a:r>
                        <a:rPr lang="en-US" sz="1600" b="1" i="0" u="none" strike="noStrike" dirty="0">
                          <a:solidFill>
                            <a:schemeClr val="tx1"/>
                          </a:solidFill>
                          <a:latin typeface="Calibri"/>
                        </a:rPr>
                        <a:t>Eco. </a:t>
                      </a:r>
                      <a:r>
                        <a:rPr lang="en-US" sz="1600" b="1" i="0" u="none" strike="noStrike" dirty="0" err="1">
                          <a:solidFill>
                            <a:schemeClr val="tx1"/>
                          </a:solidFill>
                          <a:latin typeface="Calibri"/>
                        </a:rPr>
                        <a:t>Disadv</a:t>
                      </a:r>
                      <a:endParaRPr lang="en-US" sz="1600" b="1" i="0" u="none" strike="noStrike" dirty="0">
                        <a:solidFill>
                          <a:schemeClr val="tx1"/>
                        </a:solidFill>
                        <a:latin typeface="Calibri"/>
                      </a:endParaRPr>
                    </a:p>
                  </a:txBody>
                  <a:tcPr marL="5369" marR="5369" marT="5369"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32%</a:t>
                      </a:r>
                    </a:p>
                  </a:txBody>
                  <a:tcPr marL="5369" marR="5369" marT="5369" marB="0" anchor="b">
                    <a:lnL>
                      <a:noFill/>
                    </a:lnL>
                    <a:lnR>
                      <a:noFill/>
                    </a:lnR>
                    <a:lnT>
                      <a:noFill/>
                    </a:lnT>
                    <a:lnB>
                      <a:noFill/>
                    </a:lnB>
                  </a:tcPr>
                </a:tc>
                <a:tc>
                  <a:txBody>
                    <a:bodyPr/>
                    <a:lstStyle/>
                    <a:p>
                      <a:pPr algn="ctr" fontAlgn="b"/>
                      <a:r>
                        <a:rPr lang="en-US" sz="1600" b="1" i="0" u="none" strike="noStrike" dirty="0">
                          <a:solidFill>
                            <a:schemeClr val="tx1"/>
                          </a:solidFill>
                          <a:latin typeface="Calibri"/>
                        </a:rPr>
                        <a:t>31%</a:t>
                      </a:r>
                    </a:p>
                  </a:txBody>
                  <a:tcPr marL="5369" marR="5369" marT="5369" marB="0" anchor="b">
                    <a:lnL>
                      <a:noFill/>
                    </a:lnL>
                    <a:lnR>
                      <a:noFill/>
                    </a:lnR>
                    <a:lnT>
                      <a:noFill/>
                    </a:lnT>
                    <a:lnB>
                      <a:noFill/>
                    </a:lnB>
                  </a:tcPr>
                </a:tc>
                <a:extLst>
                  <a:ext uri="{0D108BD9-81ED-4DB2-BD59-A6C34878D82A}">
                    <a16:rowId xmlns:a16="http://schemas.microsoft.com/office/drawing/2014/main" val="10016"/>
                  </a:ext>
                </a:extLst>
              </a:tr>
              <a:tr h="253730">
                <a:tc>
                  <a:txBody>
                    <a:bodyPr/>
                    <a:lstStyle/>
                    <a:p>
                      <a:pPr algn="l" fontAlgn="b"/>
                      <a:endParaRPr lang="en-US" sz="1600" b="1" i="0" u="none" strike="noStrike" dirty="0">
                        <a:solidFill>
                          <a:schemeClr val="tx1"/>
                        </a:solidFill>
                        <a:latin typeface="Calibri"/>
                      </a:endParaRPr>
                    </a:p>
                  </a:txBody>
                  <a:tcPr marL="5369" marR="5369" marT="5369" marB="0" anchor="b">
                    <a:lnL>
                      <a:noFill/>
                    </a:lnL>
                    <a:lnR>
                      <a:noFill/>
                    </a:lnR>
                    <a:lnT>
                      <a:noFill/>
                    </a:lnT>
                    <a:lnB>
                      <a:noFill/>
                    </a:lnB>
                  </a:tcPr>
                </a:tc>
                <a:tc>
                  <a:txBody>
                    <a:bodyPr/>
                    <a:lstStyle/>
                    <a:p>
                      <a:pPr algn="ctr" fontAlgn="b"/>
                      <a:endParaRPr lang="en-US" sz="1600" b="1" i="0" u="none" strike="noStrike" dirty="0">
                        <a:solidFill>
                          <a:schemeClr val="tx1"/>
                        </a:solidFill>
                        <a:latin typeface="Calibri"/>
                      </a:endParaRPr>
                    </a:p>
                  </a:txBody>
                  <a:tcPr marL="5369" marR="5369" marT="5369" marB="0" anchor="b">
                    <a:lnL>
                      <a:noFill/>
                    </a:lnL>
                    <a:lnR>
                      <a:noFill/>
                    </a:lnR>
                    <a:lnT>
                      <a:noFill/>
                    </a:lnT>
                    <a:lnB>
                      <a:noFill/>
                    </a:lnB>
                  </a:tcPr>
                </a:tc>
                <a:tc>
                  <a:txBody>
                    <a:bodyPr/>
                    <a:lstStyle/>
                    <a:p>
                      <a:pPr algn="ctr" fontAlgn="b"/>
                      <a:endParaRPr lang="en-US" sz="1600" b="1" i="0" u="none" strike="noStrike" dirty="0">
                        <a:solidFill>
                          <a:schemeClr val="tx1"/>
                        </a:solidFill>
                        <a:latin typeface="Calibri"/>
                      </a:endParaRPr>
                    </a:p>
                  </a:txBody>
                  <a:tcPr marL="5369" marR="5369" marT="5369" marB="0" anchor="b">
                    <a:lnL>
                      <a:noFill/>
                    </a:lnL>
                    <a:lnR>
                      <a:noFill/>
                    </a:lnR>
                    <a:lnT>
                      <a:noFill/>
                    </a:lnT>
                    <a:lnB>
                      <a:noFill/>
                    </a:lnB>
                  </a:tcPr>
                </a:tc>
                <a:extLst>
                  <a:ext uri="{0D108BD9-81ED-4DB2-BD59-A6C34878D82A}">
                    <a16:rowId xmlns:a16="http://schemas.microsoft.com/office/drawing/2014/main" val="10017"/>
                  </a:ext>
                </a:extLst>
              </a:tr>
              <a:tr h="253730">
                <a:tc>
                  <a:txBody>
                    <a:bodyPr/>
                    <a:lstStyle/>
                    <a:p>
                      <a:pPr algn="l" fontAlgn="b"/>
                      <a:endParaRPr lang="en-US" sz="1000" b="0" i="0" u="none" strike="noStrike" dirty="0">
                        <a:solidFill>
                          <a:srgbClr val="000000"/>
                        </a:solidFill>
                        <a:latin typeface="Calibri"/>
                      </a:endParaRPr>
                    </a:p>
                  </a:txBody>
                  <a:tcPr marL="5369" marR="5369" marT="5369" marB="0" anchor="b">
                    <a:lnL>
                      <a:noFill/>
                    </a:lnL>
                    <a:lnR>
                      <a:noFill/>
                    </a:lnR>
                    <a:lnT>
                      <a:noFill/>
                    </a:lnT>
                    <a:lnB>
                      <a:noFill/>
                    </a:lnB>
                  </a:tcPr>
                </a:tc>
                <a:tc>
                  <a:txBody>
                    <a:bodyPr/>
                    <a:lstStyle/>
                    <a:p>
                      <a:endParaRPr lang="en-US" sz="1000" dirty="0"/>
                    </a:p>
                  </a:txBody>
                  <a:tcPr marL="5369" marR="5369" marT="5369" marB="0" anchor="b">
                    <a:lnL>
                      <a:noFill/>
                    </a:lnL>
                    <a:lnR>
                      <a:noFill/>
                    </a:lnR>
                    <a:lnT>
                      <a:noFill/>
                    </a:lnT>
                    <a:lnB>
                      <a:noFill/>
                    </a:lnB>
                  </a:tcPr>
                </a:tc>
                <a:tc>
                  <a:txBody>
                    <a:bodyPr/>
                    <a:lstStyle/>
                    <a:p>
                      <a:endParaRPr lang="en-US" dirty="0"/>
                    </a:p>
                  </a:txBody>
                  <a:tcPr marL="5369" marR="5369" marT="5369" marB="0" anchor="b">
                    <a:lnL>
                      <a:noFill/>
                    </a:lnL>
                    <a:lnR>
                      <a:noFill/>
                    </a:lnR>
                    <a:lnT>
                      <a:noFill/>
                    </a:lnT>
                    <a:lnB>
                      <a:noFill/>
                    </a:lnB>
                  </a:tcPr>
                </a:tc>
                <a:extLst>
                  <a:ext uri="{0D108BD9-81ED-4DB2-BD59-A6C34878D82A}">
                    <a16:rowId xmlns:a16="http://schemas.microsoft.com/office/drawing/2014/main" val="10018"/>
                  </a:ext>
                </a:extLst>
              </a:tr>
            </a:tbl>
          </a:graphicData>
        </a:graphic>
      </p:graphicFrame>
      <p:sp>
        <p:nvSpPr>
          <p:cNvPr id="3" name="TextBox 2"/>
          <p:cNvSpPr txBox="1"/>
          <p:nvPr/>
        </p:nvSpPr>
        <p:spPr>
          <a:xfrm>
            <a:off x="1333500" y="6019800"/>
            <a:ext cx="6400799" cy="307777"/>
          </a:xfrm>
          <a:prstGeom prst="rect">
            <a:avLst/>
          </a:prstGeom>
          <a:noFill/>
        </p:spPr>
        <p:txBody>
          <a:bodyPr wrap="square" rtlCol="0">
            <a:spAutoFit/>
          </a:bodyPr>
          <a:lstStyle/>
          <a:p>
            <a:r>
              <a:rPr lang="en-US" sz="1400" dirty="0">
                <a:solidFill>
                  <a:srgbClr val="000000"/>
                </a:solidFill>
                <a:hlinkClick r:id="rId3"/>
              </a:rPr>
              <a:t>http://www.schools.utah.gov/data/Reports/Assessment/NewsReleaseSAGE2016.aspx</a:t>
            </a:r>
            <a:r>
              <a:rPr lang="en-US" sz="1400" dirty="0">
                <a:solidFill>
                  <a:srgbClr val="000000"/>
                </a:solidFill>
              </a:rPr>
              <a:t> </a:t>
            </a:r>
            <a:endParaRPr lang="en-US" dirty="0"/>
          </a:p>
        </p:txBody>
      </p:sp>
    </p:spTree>
    <p:extLst>
      <p:ext uri="{BB962C8B-B14F-4D97-AF65-F5344CB8AC3E}">
        <p14:creationId xmlns:p14="http://schemas.microsoft.com/office/powerpoint/2010/main" val="80453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Rectangle 1"/>
          <p:cNvSpPr/>
          <p:nvPr/>
        </p:nvSpPr>
        <p:spPr>
          <a:xfrm>
            <a:off x="685800" y="1219200"/>
            <a:ext cx="7924800" cy="2905924"/>
          </a:xfrm>
          <a:prstGeom prst="rect">
            <a:avLst/>
          </a:prstGeom>
        </p:spPr>
        <p:txBody>
          <a:bodyPr wrap="square">
            <a:spAutoFit/>
          </a:bodyPr>
          <a:lstStyle/>
          <a:p>
            <a:pPr>
              <a:lnSpc>
                <a:spcPct val="115000"/>
              </a:lnSpc>
              <a:spcAft>
                <a:spcPts val="1000"/>
              </a:spcAft>
            </a:pPr>
            <a:r>
              <a:rPr lang="en-US" sz="2400" b="1" dirty="0" err="1">
                <a:latin typeface="Calibri" charset="0"/>
                <a:ea typeface="Calibri" charset="0"/>
                <a:cs typeface="Times New Roman" charset="0"/>
              </a:rPr>
              <a:t>Chall</a:t>
            </a:r>
            <a:r>
              <a:rPr lang="en-US" sz="2400" b="1" dirty="0">
                <a:latin typeface="Calibri" charset="0"/>
                <a:ea typeface="Calibri" charset="0"/>
                <a:cs typeface="Times New Roman" charset="0"/>
              </a:rPr>
              <a:t>  – on “Preventing the Fourth-Grade Slump”</a:t>
            </a:r>
            <a:endParaRPr lang="en-US" sz="2400" dirty="0">
              <a:latin typeface="Calibri" charset="0"/>
              <a:ea typeface="Calibri" charset="0"/>
              <a:cs typeface="Times New Roman" charset="0"/>
            </a:endParaRPr>
          </a:p>
          <a:p>
            <a:pPr>
              <a:lnSpc>
                <a:spcPct val="150000"/>
              </a:lnSpc>
            </a:pPr>
            <a:r>
              <a:rPr lang="en-US" sz="2000" dirty="0"/>
              <a:t>“Students seem to need three kinds of strengths in order to progress to Stage 3 [Reading to Learn]: sufficient </a:t>
            </a:r>
            <a:r>
              <a:rPr lang="en-US" sz="2000" b="1" dirty="0">
                <a:solidFill>
                  <a:srgbClr val="FF0000"/>
                </a:solidFill>
              </a:rPr>
              <a:t>knowledge of the meanings of more academic and abstract words</a:t>
            </a:r>
            <a:r>
              <a:rPr lang="en-US" sz="2000" dirty="0"/>
              <a:t>, sufficient reasoning ability to understand the more difficult texts, and facility with reading skills—</a:t>
            </a:r>
            <a:r>
              <a:rPr lang="en-US" sz="2000" b="1" dirty="0">
                <a:solidFill>
                  <a:srgbClr val="FF0000"/>
                </a:solidFill>
              </a:rPr>
              <a:t>word recognition, and decoding</a:t>
            </a:r>
            <a:r>
              <a:rPr lang="en-US" sz="2000" dirty="0"/>
              <a:t>, and fluency” (emphases added)</a:t>
            </a:r>
            <a:endParaRPr lang="en-US" sz="2000" dirty="0">
              <a:effectLst/>
            </a:endParaRPr>
          </a:p>
        </p:txBody>
      </p:sp>
    </p:spTree>
    <p:extLst>
      <p:ext uri="{BB962C8B-B14F-4D97-AF65-F5344CB8AC3E}">
        <p14:creationId xmlns:p14="http://schemas.microsoft.com/office/powerpoint/2010/main" val="30032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alpha val="60000"/>
              </a:srgb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762000" y="838200"/>
            <a:ext cx="7696200" cy="4801314"/>
          </a:xfrm>
          <a:prstGeom prst="rect">
            <a:avLst/>
          </a:prstGeom>
          <a:noFill/>
        </p:spPr>
        <p:txBody>
          <a:bodyPr wrap="square" rtlCol="0">
            <a:spAutoFit/>
          </a:bodyPr>
          <a:lstStyle/>
          <a:p>
            <a:endParaRPr lang="en-US" sz="3600" dirty="0"/>
          </a:p>
          <a:p>
            <a:pPr>
              <a:lnSpc>
                <a:spcPct val="150000"/>
              </a:lnSpc>
            </a:pPr>
            <a:r>
              <a:rPr lang="en-US" sz="2400" dirty="0"/>
              <a:t>The number one problem for ELLs taking the WIDA, CRT, and SAGE tests is </a:t>
            </a:r>
            <a:r>
              <a:rPr lang="en-US" sz="2400" b="1" dirty="0">
                <a:solidFill>
                  <a:srgbClr val="FF0000"/>
                </a:solidFill>
              </a:rPr>
              <a:t>VOCABULARY</a:t>
            </a:r>
            <a:r>
              <a:rPr lang="en-US" sz="2400" dirty="0"/>
              <a:t>, in terms of both understanding the instructions and actually comprehending the content of the tests.  </a:t>
            </a:r>
          </a:p>
          <a:p>
            <a:endParaRPr lang="en-US" sz="3600" dirty="0"/>
          </a:p>
          <a:p>
            <a:endParaRPr lang="en-US" dirty="0"/>
          </a:p>
          <a:p>
            <a:endParaRPr lang="en-US" dirty="0"/>
          </a:p>
          <a:p>
            <a:endParaRPr lang="en-US" dirty="0"/>
          </a:p>
          <a:p>
            <a:r>
              <a:rPr lang="en-US" dirty="0"/>
              <a:t>From Personal Communication with Delia Allan (ELL Liaison and Test Proctor for Nebo School District in Utah)</a:t>
            </a:r>
          </a:p>
        </p:txBody>
      </p:sp>
    </p:spTree>
    <p:extLst>
      <p:ext uri="{BB962C8B-B14F-4D97-AF65-F5344CB8AC3E}">
        <p14:creationId xmlns:p14="http://schemas.microsoft.com/office/powerpoint/2010/main" val="1076759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2057400" y="914400"/>
            <a:ext cx="4724400" cy="738664"/>
          </a:xfrm>
          <a:prstGeom prst="rect">
            <a:avLst/>
          </a:prstGeom>
          <a:noFill/>
        </p:spPr>
        <p:txBody>
          <a:bodyPr wrap="square" rtlCol="0">
            <a:spAutoFit/>
          </a:bodyPr>
          <a:lstStyle/>
          <a:p>
            <a:r>
              <a:rPr lang="en-US" sz="2400" b="1" dirty="0">
                <a:solidFill>
                  <a:prstClr val="black"/>
                </a:solidFill>
              </a:rPr>
              <a:t>From WIDA Standards Framework</a:t>
            </a:r>
          </a:p>
          <a:p>
            <a:endParaRPr lang="en-US" dirty="0">
              <a:solidFill>
                <a:prstClr val="black"/>
              </a:solidFill>
            </a:endParaRPr>
          </a:p>
        </p:txBody>
      </p:sp>
      <p:sp>
        <p:nvSpPr>
          <p:cNvPr id="3" name="TextBox 2"/>
          <p:cNvSpPr txBox="1"/>
          <p:nvPr/>
        </p:nvSpPr>
        <p:spPr>
          <a:xfrm>
            <a:off x="914400" y="2057400"/>
            <a:ext cx="7467600" cy="2251065"/>
          </a:xfrm>
          <a:prstGeom prst="rect">
            <a:avLst/>
          </a:prstGeom>
          <a:noFill/>
        </p:spPr>
        <p:txBody>
          <a:bodyPr wrap="square" rtlCol="0">
            <a:spAutoFit/>
          </a:bodyPr>
          <a:lstStyle/>
          <a:p>
            <a:pPr>
              <a:lnSpc>
                <a:spcPct val="150000"/>
              </a:lnSpc>
            </a:pPr>
            <a:r>
              <a:rPr lang="en-US" sz="2400" dirty="0">
                <a:solidFill>
                  <a:prstClr val="black"/>
                </a:solidFill>
              </a:rPr>
              <a:t>“Making explicit the forms and conventions associated with </a:t>
            </a:r>
            <a:r>
              <a:rPr lang="en-US" sz="2400" u="sng" dirty="0">
                <a:solidFill>
                  <a:prstClr val="black"/>
                </a:solidFill>
              </a:rPr>
              <a:t>academic registers </a:t>
            </a:r>
            <a:r>
              <a:rPr lang="en-US" sz="2400" dirty="0">
                <a:solidFill>
                  <a:prstClr val="black"/>
                </a:solidFill>
              </a:rPr>
              <a:t>contributes to students’ language proficiency . . . and content area performance”[emphasis added].</a:t>
            </a:r>
          </a:p>
        </p:txBody>
      </p:sp>
    </p:spTree>
    <p:extLst>
      <p:ext uri="{BB962C8B-B14F-4D97-AF65-F5344CB8AC3E}">
        <p14:creationId xmlns:p14="http://schemas.microsoft.com/office/powerpoint/2010/main" val="136559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52600"/>
            <a:ext cx="8991600" cy="3340100"/>
          </a:xfrm>
          <a:prstGeom prst="rect">
            <a:avLst/>
          </a:prstGeom>
        </p:spPr>
      </p:pic>
      <p:sp>
        <p:nvSpPr>
          <p:cNvPr id="3" name="TextBox 2"/>
          <p:cNvSpPr txBox="1"/>
          <p:nvPr/>
        </p:nvSpPr>
        <p:spPr>
          <a:xfrm>
            <a:off x="2586148" y="5287843"/>
            <a:ext cx="3451651" cy="338554"/>
          </a:xfrm>
          <a:prstGeom prst="rect">
            <a:avLst/>
          </a:prstGeom>
          <a:noFill/>
        </p:spPr>
        <p:txBody>
          <a:bodyPr wrap="none" rtlCol="0">
            <a:spAutoFit/>
          </a:bodyPr>
          <a:lstStyle/>
          <a:p>
            <a:r>
              <a:rPr lang="en-US" sz="1600" b="1" dirty="0">
                <a:solidFill>
                  <a:schemeClr val="bg1"/>
                </a:solidFill>
              </a:rPr>
              <a:t>Adapted from Gardner (2013, pp. 72) </a:t>
            </a:r>
            <a:endParaRPr lang="en-US" sz="1600" dirty="0">
              <a:solidFill>
                <a:schemeClr val="bg1"/>
              </a:solidFill>
            </a:endParaRPr>
          </a:p>
        </p:txBody>
      </p:sp>
      <p:sp>
        <p:nvSpPr>
          <p:cNvPr id="4" name="TextBox 3"/>
          <p:cNvSpPr txBox="1"/>
          <p:nvPr/>
        </p:nvSpPr>
        <p:spPr>
          <a:xfrm>
            <a:off x="2484826" y="762000"/>
            <a:ext cx="4174348" cy="461665"/>
          </a:xfrm>
          <a:prstGeom prst="rect">
            <a:avLst/>
          </a:prstGeom>
          <a:noFill/>
        </p:spPr>
        <p:txBody>
          <a:bodyPr wrap="none" rtlCol="0">
            <a:spAutoFit/>
          </a:bodyPr>
          <a:lstStyle/>
          <a:p>
            <a:r>
              <a:rPr lang="en-US" sz="2400" b="1" dirty="0">
                <a:solidFill>
                  <a:schemeClr val="bg1"/>
                </a:solidFill>
              </a:rPr>
              <a:t>Register (Discipline) Case Study</a:t>
            </a:r>
          </a:p>
        </p:txBody>
      </p:sp>
    </p:spTree>
    <p:extLst>
      <p:ext uri="{BB962C8B-B14F-4D97-AF65-F5344CB8AC3E}">
        <p14:creationId xmlns:p14="http://schemas.microsoft.com/office/powerpoint/2010/main" val="83532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228600" y="380999"/>
          <a:ext cx="8686801" cy="6121956"/>
        </p:xfrm>
        <a:graphic>
          <a:graphicData uri="http://schemas.openxmlformats.org/drawingml/2006/table">
            <a:tbl>
              <a:tblPr firstRow="1" firstCol="1" bandRow="1"/>
              <a:tblGrid>
                <a:gridCol w="1828801">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1371601">
                  <a:extLst>
                    <a:ext uri="{9D8B030D-6E8A-4147-A177-3AD203B41FA5}">
                      <a16:colId xmlns:a16="http://schemas.microsoft.com/office/drawing/2014/main" val="20002"/>
                    </a:ext>
                  </a:extLst>
                </a:gridCol>
                <a:gridCol w="457199">
                  <a:extLst>
                    <a:ext uri="{9D8B030D-6E8A-4147-A177-3AD203B41FA5}">
                      <a16:colId xmlns:a16="http://schemas.microsoft.com/office/drawing/2014/main" val="20003"/>
                    </a:ext>
                  </a:extLst>
                </a:gridCol>
                <a:gridCol w="1752599">
                  <a:extLst>
                    <a:ext uri="{9D8B030D-6E8A-4147-A177-3AD203B41FA5}">
                      <a16:colId xmlns:a16="http://schemas.microsoft.com/office/drawing/2014/main" val="20004"/>
                    </a:ext>
                  </a:extLst>
                </a:gridCol>
                <a:gridCol w="457201">
                  <a:extLst>
                    <a:ext uri="{9D8B030D-6E8A-4147-A177-3AD203B41FA5}">
                      <a16:colId xmlns:a16="http://schemas.microsoft.com/office/drawing/2014/main" val="20005"/>
                    </a:ext>
                  </a:extLst>
                </a:gridCol>
                <a:gridCol w="17526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239316">
                <a:tc>
                  <a:txBody>
                    <a:bodyPr/>
                    <a:lstStyle/>
                    <a:p>
                      <a:pPr algn="just"/>
                      <a:r>
                        <a:rPr lang="en-US" sz="1400" b="1" dirty="0">
                          <a:solidFill>
                            <a:schemeClr val="tx1"/>
                          </a:solidFill>
                          <a:effectLst/>
                          <a:latin typeface="Arial" charset="0"/>
                        </a:rPr>
                        <a:t>FICTION </a:t>
                      </a:r>
                      <a:r>
                        <a:rPr lang="en-US" sz="1400" b="1" baseline="30000" dirty="0">
                          <a:solidFill>
                            <a:schemeClr val="tx1"/>
                          </a:solidFill>
                          <a:effectLst/>
                          <a:latin typeface="Arial" charset="0"/>
                        </a:rPr>
                        <a:t> </a:t>
                      </a:r>
                      <a:endParaRPr lang="en-US" sz="1400" b="1" dirty="0">
                        <a:solidFill>
                          <a:schemeClr val="tx1"/>
                        </a:solidFill>
                        <a:effectLst/>
                        <a:latin typeface="Calibri" charset="0"/>
                      </a:endParaRPr>
                    </a:p>
                  </a:txBody>
                  <a:tcPr marL="40815" marR="408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b="1" dirty="0">
                          <a:solidFill>
                            <a:schemeClr val="tx1"/>
                          </a:solidFill>
                          <a:effectLst/>
                          <a:latin typeface="Arial" charset="0"/>
                        </a:rPr>
                        <a:t> #</a:t>
                      </a:r>
                      <a:endParaRPr lang="en-US" sz="1400" b="1" dirty="0">
                        <a:solidFill>
                          <a:schemeClr val="tx1"/>
                        </a:solidFill>
                        <a:effectLst/>
                        <a:latin typeface="Calibri" charset="0"/>
                      </a:endParaRPr>
                    </a:p>
                  </a:txBody>
                  <a:tcPr marL="40815" marR="4081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400" b="1" dirty="0">
                          <a:solidFill>
                            <a:schemeClr val="tx1"/>
                          </a:solidFill>
                          <a:effectLst/>
                          <a:latin typeface="Arial" charset="0"/>
                        </a:rPr>
                        <a:t>AM HISTORY </a:t>
                      </a:r>
                      <a:endParaRPr lang="en-US" sz="1400" b="1" dirty="0">
                        <a:solidFill>
                          <a:schemeClr val="tx1"/>
                        </a:solidFill>
                        <a:effectLst/>
                        <a:latin typeface="Calibri" charset="0"/>
                      </a:endParaRPr>
                    </a:p>
                  </a:txBody>
                  <a:tcPr marL="40815" marR="408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400" b="1" dirty="0">
                          <a:solidFill>
                            <a:schemeClr val="tx1"/>
                          </a:solidFill>
                          <a:effectLst/>
                          <a:latin typeface="Arial" charset="0"/>
                        </a:rPr>
                        <a:t>#</a:t>
                      </a:r>
                      <a:endParaRPr lang="en-US" sz="1400" b="1" dirty="0">
                        <a:solidFill>
                          <a:schemeClr val="tx1"/>
                        </a:solidFill>
                        <a:effectLst/>
                        <a:latin typeface="Calibri" charset="0"/>
                      </a:endParaRPr>
                    </a:p>
                  </a:txBody>
                  <a:tcPr marL="40815" marR="4081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400" b="1" dirty="0">
                          <a:solidFill>
                            <a:schemeClr val="tx1"/>
                          </a:solidFill>
                          <a:effectLst/>
                          <a:latin typeface="Arial" charset="0"/>
                        </a:rPr>
                        <a:t>MATHEMATICS </a:t>
                      </a:r>
                      <a:endParaRPr lang="en-US" sz="1400" b="1" dirty="0">
                        <a:solidFill>
                          <a:schemeClr val="tx1"/>
                        </a:solidFill>
                        <a:effectLst/>
                        <a:latin typeface="Calibri" charset="0"/>
                      </a:endParaRPr>
                    </a:p>
                  </a:txBody>
                  <a:tcPr marL="40815" marR="408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400" b="1" dirty="0">
                          <a:solidFill>
                            <a:schemeClr val="tx1"/>
                          </a:solidFill>
                          <a:effectLst/>
                          <a:latin typeface="Arial" charset="0"/>
                        </a:rPr>
                        <a:t> #</a:t>
                      </a:r>
                      <a:endParaRPr lang="en-US" sz="1400" b="1" dirty="0">
                        <a:solidFill>
                          <a:schemeClr val="tx1"/>
                        </a:solidFill>
                        <a:effectLst/>
                        <a:latin typeface="Calibri" charset="0"/>
                      </a:endParaRPr>
                    </a:p>
                  </a:txBody>
                  <a:tcPr marL="40815" marR="4081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400" b="1" dirty="0">
                          <a:solidFill>
                            <a:schemeClr val="tx1"/>
                          </a:solidFill>
                          <a:effectLst/>
                          <a:latin typeface="Arial" charset="0"/>
                        </a:rPr>
                        <a:t>LIFE SCIENCE </a:t>
                      </a:r>
                      <a:endParaRPr lang="en-US" sz="1400" b="1" dirty="0">
                        <a:solidFill>
                          <a:schemeClr val="tx1"/>
                        </a:solidFill>
                        <a:effectLst/>
                        <a:latin typeface="Calibri" charset="0"/>
                      </a:endParaRPr>
                    </a:p>
                  </a:txBody>
                  <a:tcPr marL="40815" marR="408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400" b="1" dirty="0">
                          <a:solidFill>
                            <a:schemeClr val="tx1"/>
                          </a:solidFill>
                          <a:effectLst/>
                          <a:latin typeface="Arial" charset="0"/>
                        </a:rPr>
                        <a:t> #</a:t>
                      </a:r>
                      <a:endParaRPr lang="en-US" sz="1400" b="1" dirty="0">
                        <a:solidFill>
                          <a:schemeClr val="tx1"/>
                        </a:solidFill>
                        <a:effectLst/>
                        <a:latin typeface="Calibri" charset="0"/>
                      </a:endParaRPr>
                    </a:p>
                  </a:txBody>
                  <a:tcPr marL="40815" marR="4081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882640">
                <a:tc>
                  <a:txBody>
                    <a:bodyPr/>
                    <a:lstStyle/>
                    <a:p>
                      <a:pPr algn="just"/>
                      <a:r>
                        <a:rPr lang="en-US" sz="1300" b="1" dirty="0">
                          <a:solidFill>
                            <a:srgbClr val="FF0000"/>
                          </a:solidFill>
                          <a:effectLst/>
                          <a:latin typeface="Arial" charset="0"/>
                        </a:rPr>
                        <a:t>WESTING                       </a:t>
                      </a:r>
                      <a:endParaRPr lang="en-US" sz="1300" dirty="0">
                        <a:effectLst/>
                        <a:latin typeface="Calibri" charset="0"/>
                      </a:endParaRPr>
                    </a:p>
                    <a:p>
                      <a:pPr algn="just"/>
                      <a:r>
                        <a:rPr lang="en-US" sz="1300" b="1" dirty="0">
                          <a:solidFill>
                            <a:srgbClr val="FF0000"/>
                          </a:solidFill>
                          <a:effectLst/>
                          <a:latin typeface="Arial" charset="0"/>
                        </a:rPr>
                        <a:t>WEXLER                        </a:t>
                      </a:r>
                      <a:endParaRPr lang="en-US" sz="1300" dirty="0">
                        <a:effectLst/>
                        <a:latin typeface="Calibri" charset="0"/>
                      </a:endParaRPr>
                    </a:p>
                    <a:p>
                      <a:pPr algn="just"/>
                      <a:r>
                        <a:rPr lang="en-US" sz="1300" b="1" dirty="0">
                          <a:solidFill>
                            <a:srgbClr val="FF0000"/>
                          </a:solidFill>
                          <a:effectLst/>
                          <a:latin typeface="Arial" charset="0"/>
                        </a:rPr>
                        <a:t>SYDELLE                       </a:t>
                      </a:r>
                      <a:endParaRPr lang="en-US" sz="1300" dirty="0">
                        <a:effectLst/>
                        <a:latin typeface="Calibri" charset="0"/>
                      </a:endParaRPr>
                    </a:p>
                    <a:p>
                      <a:pPr algn="just"/>
                      <a:r>
                        <a:rPr lang="en-US" sz="1300" b="1" dirty="0">
                          <a:solidFill>
                            <a:srgbClr val="FF0000"/>
                          </a:solidFill>
                          <a:effectLst/>
                          <a:latin typeface="Arial" charset="0"/>
                        </a:rPr>
                        <a:t>THEO                          </a:t>
                      </a:r>
                      <a:endParaRPr lang="en-US" sz="1300" dirty="0">
                        <a:effectLst/>
                        <a:latin typeface="Calibri" charset="0"/>
                      </a:endParaRPr>
                    </a:p>
                    <a:p>
                      <a:pPr algn="just"/>
                      <a:r>
                        <a:rPr lang="en-US" sz="1300" b="1" dirty="0">
                          <a:solidFill>
                            <a:srgbClr val="FF0000"/>
                          </a:solidFill>
                          <a:effectLst/>
                          <a:latin typeface="Arial" charset="0"/>
                        </a:rPr>
                        <a:t>OTIS                          </a:t>
                      </a:r>
                      <a:endParaRPr lang="en-US" sz="1300" dirty="0">
                        <a:effectLst/>
                        <a:latin typeface="Calibri" charset="0"/>
                      </a:endParaRPr>
                    </a:p>
                    <a:p>
                      <a:pPr algn="just"/>
                      <a:r>
                        <a:rPr lang="en-US" sz="1300" b="1" dirty="0">
                          <a:solidFill>
                            <a:srgbClr val="FF0000"/>
                          </a:solidFill>
                          <a:effectLst/>
                          <a:latin typeface="Arial" charset="0"/>
                        </a:rPr>
                        <a:t>PULASKI                       </a:t>
                      </a:r>
                      <a:endParaRPr lang="en-US" sz="1300" dirty="0">
                        <a:effectLst/>
                        <a:latin typeface="Calibri" charset="0"/>
                      </a:endParaRPr>
                    </a:p>
                    <a:p>
                      <a:pPr algn="just"/>
                      <a:r>
                        <a:rPr lang="en-US" sz="1300" b="1" dirty="0">
                          <a:solidFill>
                            <a:srgbClr val="FF0000"/>
                          </a:solidFill>
                          <a:effectLst/>
                          <a:latin typeface="Arial" charset="0"/>
                        </a:rPr>
                        <a:t>BAUMBACH                      </a:t>
                      </a:r>
                      <a:endParaRPr lang="en-US" sz="1300" dirty="0">
                        <a:effectLst/>
                        <a:latin typeface="Calibri" charset="0"/>
                      </a:endParaRPr>
                    </a:p>
                    <a:p>
                      <a:pPr algn="just"/>
                      <a:r>
                        <a:rPr lang="en-US" sz="1300" b="1" dirty="0">
                          <a:solidFill>
                            <a:srgbClr val="FF0000"/>
                          </a:solidFill>
                          <a:effectLst/>
                          <a:latin typeface="Arial" charset="0"/>
                        </a:rPr>
                        <a:t>HEIRS                         </a:t>
                      </a:r>
                      <a:endParaRPr lang="en-US" sz="1300" dirty="0">
                        <a:effectLst/>
                        <a:latin typeface="Calibri" charset="0"/>
                      </a:endParaRPr>
                    </a:p>
                    <a:p>
                      <a:pPr algn="just"/>
                      <a:r>
                        <a:rPr lang="en-US" sz="1300" b="1" dirty="0">
                          <a:solidFill>
                            <a:srgbClr val="FF0000"/>
                          </a:solidFill>
                          <a:effectLst/>
                          <a:latin typeface="Arial" charset="0"/>
                        </a:rPr>
                        <a:t>DOUG                          </a:t>
                      </a:r>
                      <a:endParaRPr lang="en-US" sz="1300" dirty="0">
                        <a:effectLst/>
                        <a:latin typeface="Calibri" charset="0"/>
                      </a:endParaRPr>
                    </a:p>
                    <a:p>
                      <a:pPr algn="just"/>
                      <a:r>
                        <a:rPr lang="en-US" sz="1300" b="1" dirty="0">
                          <a:solidFill>
                            <a:srgbClr val="FF0000"/>
                          </a:solidFill>
                          <a:effectLst/>
                          <a:latin typeface="Arial" charset="0"/>
                        </a:rPr>
                        <a:t>DENTON                        </a:t>
                      </a:r>
                      <a:endParaRPr lang="en-US" sz="1300" dirty="0">
                        <a:effectLst/>
                        <a:latin typeface="Calibri" charset="0"/>
                      </a:endParaRPr>
                    </a:p>
                    <a:p>
                      <a:pPr algn="just"/>
                      <a:r>
                        <a:rPr lang="en-US" sz="1300" b="1" dirty="0">
                          <a:solidFill>
                            <a:srgbClr val="FF0000"/>
                          </a:solidFill>
                          <a:effectLst/>
                          <a:latin typeface="Arial" charset="0"/>
                        </a:rPr>
                        <a:t>THEODORAKIS                   </a:t>
                      </a:r>
                      <a:endParaRPr lang="en-US" sz="1300" dirty="0">
                        <a:effectLst/>
                        <a:latin typeface="Calibri" charset="0"/>
                      </a:endParaRPr>
                    </a:p>
                    <a:p>
                      <a:pPr algn="just"/>
                      <a:r>
                        <a:rPr lang="en-US" sz="1300" b="1" dirty="0">
                          <a:solidFill>
                            <a:srgbClr val="FF0000"/>
                          </a:solidFill>
                          <a:effectLst/>
                          <a:latin typeface="Arial" charset="0"/>
                        </a:rPr>
                        <a:t>MCSOUTHERS                    </a:t>
                      </a:r>
                      <a:endParaRPr lang="en-US" sz="1300" dirty="0">
                        <a:effectLst/>
                        <a:latin typeface="Calibri" charset="0"/>
                      </a:endParaRPr>
                    </a:p>
                    <a:p>
                      <a:pPr algn="just"/>
                      <a:r>
                        <a:rPr lang="en-US" sz="1300" b="1" dirty="0">
                          <a:solidFill>
                            <a:srgbClr val="FF0000"/>
                          </a:solidFill>
                          <a:effectLst/>
                          <a:latin typeface="Arial" charset="0"/>
                        </a:rPr>
                        <a:t>DOORMAN                       </a:t>
                      </a:r>
                      <a:endParaRPr lang="en-US" sz="1300" dirty="0">
                        <a:effectLst/>
                        <a:latin typeface="Calibri" charset="0"/>
                      </a:endParaRPr>
                    </a:p>
                    <a:p>
                      <a:pPr algn="just"/>
                      <a:r>
                        <a:rPr lang="en-US" sz="1300" b="1" dirty="0">
                          <a:solidFill>
                            <a:srgbClr val="FF0000"/>
                          </a:solidFill>
                          <a:effectLst/>
                          <a:latin typeface="Arial" charset="0"/>
                        </a:rPr>
                        <a:t>PLUM                          </a:t>
                      </a:r>
                      <a:endParaRPr lang="en-US" sz="1300" dirty="0">
                        <a:effectLst/>
                        <a:latin typeface="Calibri" charset="0"/>
                      </a:endParaRPr>
                    </a:p>
                    <a:p>
                      <a:pPr algn="just"/>
                      <a:r>
                        <a:rPr lang="en-US" sz="1300" b="1" dirty="0">
                          <a:solidFill>
                            <a:srgbClr val="FF0000"/>
                          </a:solidFill>
                          <a:effectLst/>
                          <a:latin typeface="Arial" charset="0"/>
                        </a:rPr>
                        <a:t>BARNEY                        </a:t>
                      </a:r>
                      <a:endParaRPr lang="en-US" sz="1300" dirty="0">
                        <a:effectLst/>
                        <a:latin typeface="Calibri" charset="0"/>
                      </a:endParaRPr>
                    </a:p>
                    <a:p>
                      <a:pPr algn="just"/>
                      <a:r>
                        <a:rPr lang="en-US" sz="1300" b="1" dirty="0">
                          <a:solidFill>
                            <a:srgbClr val="FF0000"/>
                          </a:solidFill>
                          <a:effectLst/>
                          <a:latin typeface="Arial" charset="0"/>
                        </a:rPr>
                        <a:t>HEIR                          </a:t>
                      </a:r>
                      <a:endParaRPr lang="en-US" sz="1300" dirty="0">
                        <a:effectLst/>
                        <a:latin typeface="Calibri" charset="0"/>
                      </a:endParaRPr>
                    </a:p>
                    <a:p>
                      <a:pPr algn="just"/>
                      <a:r>
                        <a:rPr lang="en-US" sz="1300" b="1" dirty="0">
                          <a:solidFill>
                            <a:srgbClr val="FF0000"/>
                          </a:solidFill>
                          <a:effectLst/>
                          <a:latin typeface="Arial" charset="0"/>
                        </a:rPr>
                        <a:t>NORTHRUP                      </a:t>
                      </a:r>
                      <a:endParaRPr lang="en-US" sz="1300" dirty="0">
                        <a:effectLst/>
                        <a:latin typeface="Calibri" charset="0"/>
                      </a:endParaRPr>
                    </a:p>
                    <a:p>
                      <a:pPr algn="just"/>
                      <a:r>
                        <a:rPr lang="en-US" sz="1300" b="1" dirty="0">
                          <a:solidFill>
                            <a:srgbClr val="FF0000"/>
                          </a:solidFill>
                          <a:effectLst/>
                          <a:latin typeface="Arial" charset="0"/>
                        </a:rPr>
                        <a:t>MADAME                        </a:t>
                      </a:r>
                      <a:endParaRPr lang="en-US" sz="1300" dirty="0">
                        <a:effectLst/>
                        <a:latin typeface="Calibri" charset="0"/>
                      </a:endParaRPr>
                    </a:p>
                    <a:p>
                      <a:pPr algn="just"/>
                      <a:r>
                        <a:rPr lang="en-US" sz="1300" b="1" dirty="0">
                          <a:solidFill>
                            <a:srgbClr val="FF0000"/>
                          </a:solidFill>
                          <a:effectLst/>
                          <a:latin typeface="Arial" charset="0"/>
                        </a:rPr>
                        <a:t>SHIN                          </a:t>
                      </a:r>
                      <a:endParaRPr lang="en-US" sz="1300" dirty="0">
                        <a:effectLst/>
                        <a:latin typeface="Calibri" charset="0"/>
                      </a:endParaRPr>
                    </a:p>
                    <a:p>
                      <a:pPr algn="just"/>
                      <a:r>
                        <a:rPr lang="en-US" sz="1300" b="1" dirty="0">
                          <a:solidFill>
                            <a:srgbClr val="FF0000"/>
                          </a:solidFill>
                          <a:effectLst/>
                          <a:latin typeface="Arial" charset="0"/>
                        </a:rPr>
                        <a:t>WINDKLOPPEL                   </a:t>
                      </a:r>
                      <a:endParaRPr lang="en-US" sz="1300" dirty="0">
                        <a:effectLst/>
                        <a:latin typeface="Calibri" charset="0"/>
                      </a:endParaRPr>
                    </a:p>
                    <a:p>
                      <a:pPr algn="just"/>
                      <a:r>
                        <a:rPr lang="en-US" sz="1300" b="1" dirty="0">
                          <a:solidFill>
                            <a:srgbClr val="FF0000"/>
                          </a:solidFill>
                          <a:effectLst/>
                          <a:latin typeface="Arial" charset="0"/>
                        </a:rPr>
                        <a:t>INTERN                        </a:t>
                      </a:r>
                      <a:endParaRPr lang="en-US" sz="1300" dirty="0">
                        <a:effectLst/>
                        <a:latin typeface="Calibri" charset="0"/>
                      </a:endParaRPr>
                    </a:p>
                    <a:p>
                      <a:pPr algn="just"/>
                      <a:r>
                        <a:rPr lang="en-US" sz="1300" b="1" dirty="0">
                          <a:solidFill>
                            <a:srgbClr val="FF0000"/>
                          </a:solidFill>
                          <a:effectLst/>
                          <a:latin typeface="Arial" charset="0"/>
                        </a:rPr>
                        <a:t>DRESSMAKER                    </a:t>
                      </a:r>
                      <a:endParaRPr lang="en-US" sz="1300" dirty="0">
                        <a:effectLst/>
                        <a:latin typeface="Calibri" charset="0"/>
                      </a:endParaRPr>
                    </a:p>
                    <a:p>
                      <a:pPr algn="just"/>
                      <a:r>
                        <a:rPr lang="en-US" sz="1300" b="1" dirty="0">
                          <a:solidFill>
                            <a:srgbClr val="FF0000"/>
                          </a:solidFill>
                          <a:effectLst/>
                          <a:latin typeface="Arial" charset="0"/>
                        </a:rPr>
                        <a:t>CRUTCH                        </a:t>
                      </a:r>
                      <a:endParaRPr lang="en-US" sz="1300" dirty="0">
                        <a:effectLst/>
                        <a:latin typeface="Calibri" charset="0"/>
                      </a:endParaRPr>
                    </a:p>
                    <a:p>
                      <a:pPr algn="just"/>
                      <a:r>
                        <a:rPr lang="en-US" sz="1300" b="1" dirty="0">
                          <a:solidFill>
                            <a:srgbClr val="FF0000"/>
                          </a:solidFill>
                          <a:effectLst/>
                          <a:latin typeface="Arial" charset="0"/>
                        </a:rPr>
                        <a:t>WINDSOR                       </a:t>
                      </a:r>
                      <a:endParaRPr lang="en-US" sz="1300" dirty="0">
                        <a:effectLst/>
                        <a:latin typeface="Calibri" charset="0"/>
                      </a:endParaRPr>
                    </a:p>
                    <a:p>
                      <a:pPr algn="just"/>
                      <a:r>
                        <a:rPr lang="en-US" sz="1300" b="1" dirty="0">
                          <a:solidFill>
                            <a:srgbClr val="FF0000"/>
                          </a:solidFill>
                          <a:effectLst/>
                          <a:latin typeface="Arial" charset="0"/>
                        </a:rPr>
                        <a:t>SIKES                         </a:t>
                      </a:r>
                      <a:endParaRPr lang="en-US" sz="1300" dirty="0">
                        <a:effectLst/>
                        <a:latin typeface="Calibri" charset="0"/>
                      </a:endParaRPr>
                    </a:p>
                    <a:p>
                      <a:pPr algn="just"/>
                      <a:r>
                        <a:rPr lang="en-US" sz="1300" b="1" dirty="0">
                          <a:solidFill>
                            <a:srgbClr val="FF0000"/>
                          </a:solidFill>
                          <a:effectLst/>
                          <a:latin typeface="Arial" charset="0"/>
                        </a:rPr>
                        <a:t>DUMB                          </a:t>
                      </a:r>
                    </a:p>
                    <a:p>
                      <a:pPr algn="just"/>
                      <a:r>
                        <a:rPr lang="en-US" sz="1300" b="1" dirty="0">
                          <a:solidFill>
                            <a:srgbClr val="FF0000"/>
                          </a:solidFill>
                          <a:effectLst/>
                          <a:latin typeface="Arial" charset="0"/>
                        </a:rPr>
                        <a:t>BABA                          </a:t>
                      </a:r>
                      <a:endParaRPr lang="en-US" sz="1300" dirty="0">
                        <a:effectLst/>
                        <a:latin typeface="Calibri" charset="0"/>
                      </a:endParaRPr>
                    </a:p>
                    <a:p>
                      <a:pPr algn="just"/>
                      <a:r>
                        <a:rPr lang="en-US" sz="1300" b="1" dirty="0">
                          <a:solidFill>
                            <a:srgbClr val="FF0000"/>
                          </a:solidFill>
                          <a:effectLst/>
                          <a:latin typeface="Arial" charset="0"/>
                        </a:rPr>
                        <a:t>BRAID                         </a:t>
                      </a:r>
                      <a:endParaRPr lang="en-US" sz="1300" dirty="0">
                        <a:effectLst/>
                        <a:latin typeface="Calibri" charset="0"/>
                      </a:endParaRPr>
                    </a:p>
                    <a:p>
                      <a:pPr algn="just"/>
                      <a:r>
                        <a:rPr lang="en-US" sz="1300" b="1" dirty="0">
                          <a:solidFill>
                            <a:srgbClr val="FF0000"/>
                          </a:solidFill>
                          <a:effectLst/>
                          <a:latin typeface="Arial" charset="0"/>
                        </a:rPr>
                        <a:t>ALICE</a:t>
                      </a:r>
                      <a:endParaRPr lang="en-US" sz="1300" dirty="0">
                        <a:effectLst/>
                        <a:latin typeface="Calibri" charset="0"/>
                      </a:endParaRPr>
                    </a:p>
                  </a:txBody>
                  <a:tcPr marL="40815" marR="408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dirty="0">
                          <a:solidFill>
                            <a:srgbClr val="FF0000"/>
                          </a:solidFill>
                          <a:effectLst/>
                          <a:latin typeface="Arial" charset="0"/>
                        </a:rPr>
                        <a:t>361</a:t>
                      </a:r>
                      <a:endParaRPr lang="en-US" sz="1300" dirty="0">
                        <a:effectLst/>
                        <a:latin typeface="Calibri" charset="0"/>
                      </a:endParaRPr>
                    </a:p>
                    <a:p>
                      <a:pPr algn="just"/>
                      <a:r>
                        <a:rPr lang="en-US" sz="1300" b="1" dirty="0">
                          <a:solidFill>
                            <a:srgbClr val="FF0000"/>
                          </a:solidFill>
                          <a:effectLst/>
                          <a:latin typeface="Arial" charset="0"/>
                        </a:rPr>
                        <a:t>156</a:t>
                      </a:r>
                      <a:endParaRPr lang="en-US" sz="1300" dirty="0">
                        <a:effectLst/>
                        <a:latin typeface="Calibri" charset="0"/>
                      </a:endParaRPr>
                    </a:p>
                    <a:p>
                      <a:pPr algn="just"/>
                      <a:r>
                        <a:rPr lang="en-US" sz="1300" b="1" dirty="0">
                          <a:solidFill>
                            <a:srgbClr val="FF0000"/>
                          </a:solidFill>
                          <a:effectLst/>
                          <a:latin typeface="Arial" charset="0"/>
                        </a:rPr>
                        <a:t>135</a:t>
                      </a:r>
                      <a:endParaRPr lang="en-US" sz="1300" dirty="0">
                        <a:effectLst/>
                        <a:latin typeface="Calibri" charset="0"/>
                      </a:endParaRPr>
                    </a:p>
                    <a:p>
                      <a:pPr algn="just"/>
                      <a:r>
                        <a:rPr lang="en-US" sz="1300" b="1" dirty="0">
                          <a:solidFill>
                            <a:srgbClr val="FF0000"/>
                          </a:solidFill>
                          <a:effectLst/>
                          <a:latin typeface="Arial" charset="0"/>
                        </a:rPr>
                        <a:t>133</a:t>
                      </a:r>
                      <a:endParaRPr lang="en-US" sz="1300" dirty="0">
                        <a:effectLst/>
                        <a:latin typeface="Calibri" charset="0"/>
                      </a:endParaRPr>
                    </a:p>
                    <a:p>
                      <a:pPr algn="just"/>
                      <a:r>
                        <a:rPr lang="en-US" sz="1300" b="1" dirty="0">
                          <a:solidFill>
                            <a:srgbClr val="FF0000"/>
                          </a:solidFill>
                          <a:effectLst/>
                          <a:latin typeface="Arial" charset="0"/>
                        </a:rPr>
                        <a:t>118</a:t>
                      </a:r>
                      <a:endParaRPr lang="en-US" sz="1300" dirty="0">
                        <a:effectLst/>
                        <a:latin typeface="Calibri" charset="0"/>
                      </a:endParaRPr>
                    </a:p>
                    <a:p>
                      <a:pPr algn="just"/>
                      <a:r>
                        <a:rPr lang="en-US" sz="1300" b="1" dirty="0">
                          <a:solidFill>
                            <a:srgbClr val="FF0000"/>
                          </a:solidFill>
                          <a:effectLst/>
                          <a:latin typeface="Arial" charset="0"/>
                        </a:rPr>
                        <a:t>108</a:t>
                      </a:r>
                      <a:endParaRPr lang="en-US" sz="1300" dirty="0">
                        <a:effectLst/>
                        <a:latin typeface="Calibri" charset="0"/>
                      </a:endParaRPr>
                    </a:p>
                    <a:p>
                      <a:pPr algn="just"/>
                      <a:r>
                        <a:rPr lang="en-US" sz="1300" b="1" dirty="0">
                          <a:solidFill>
                            <a:srgbClr val="FF0000"/>
                          </a:solidFill>
                          <a:effectLst/>
                          <a:latin typeface="Arial" charset="0"/>
                        </a:rPr>
                        <a:t>  99</a:t>
                      </a:r>
                      <a:endParaRPr lang="en-US" sz="1300" dirty="0">
                        <a:effectLst/>
                        <a:latin typeface="Calibri" charset="0"/>
                      </a:endParaRPr>
                    </a:p>
                    <a:p>
                      <a:pPr algn="just"/>
                      <a:r>
                        <a:rPr lang="en-US" sz="1300" b="1" dirty="0">
                          <a:solidFill>
                            <a:srgbClr val="FF0000"/>
                          </a:solidFill>
                          <a:effectLst/>
                          <a:latin typeface="Arial" charset="0"/>
                        </a:rPr>
                        <a:t>  90</a:t>
                      </a:r>
                      <a:endParaRPr lang="en-US" sz="1300" dirty="0">
                        <a:effectLst/>
                        <a:latin typeface="Calibri" charset="0"/>
                      </a:endParaRPr>
                    </a:p>
                    <a:p>
                      <a:pPr algn="just"/>
                      <a:r>
                        <a:rPr lang="en-US" sz="1300" b="1" dirty="0">
                          <a:solidFill>
                            <a:srgbClr val="FF0000"/>
                          </a:solidFill>
                          <a:effectLst/>
                          <a:latin typeface="Arial" charset="0"/>
                        </a:rPr>
                        <a:t>  88</a:t>
                      </a:r>
                      <a:endParaRPr lang="en-US" sz="1300" dirty="0">
                        <a:effectLst/>
                        <a:latin typeface="Calibri" charset="0"/>
                      </a:endParaRPr>
                    </a:p>
                    <a:p>
                      <a:pPr algn="just"/>
                      <a:r>
                        <a:rPr lang="en-US" sz="1300" b="1" dirty="0">
                          <a:solidFill>
                            <a:srgbClr val="FF0000"/>
                          </a:solidFill>
                          <a:effectLst/>
                          <a:latin typeface="Arial" charset="0"/>
                        </a:rPr>
                        <a:t>  55</a:t>
                      </a:r>
                      <a:endParaRPr lang="en-US" sz="1300" dirty="0">
                        <a:effectLst/>
                        <a:latin typeface="Calibri" charset="0"/>
                      </a:endParaRPr>
                    </a:p>
                    <a:p>
                      <a:pPr algn="just"/>
                      <a:r>
                        <a:rPr lang="en-US" sz="1300" b="1" dirty="0">
                          <a:solidFill>
                            <a:srgbClr val="FF0000"/>
                          </a:solidFill>
                          <a:effectLst/>
                          <a:latin typeface="Arial" charset="0"/>
                        </a:rPr>
                        <a:t>  52</a:t>
                      </a:r>
                      <a:endParaRPr lang="en-US" sz="1300" dirty="0">
                        <a:effectLst/>
                        <a:latin typeface="Calibri" charset="0"/>
                      </a:endParaRPr>
                    </a:p>
                    <a:p>
                      <a:pPr algn="just"/>
                      <a:r>
                        <a:rPr lang="en-US" sz="1300" b="1" dirty="0">
                          <a:solidFill>
                            <a:srgbClr val="FF0000"/>
                          </a:solidFill>
                          <a:effectLst/>
                          <a:latin typeface="Arial" charset="0"/>
                        </a:rPr>
                        <a:t>  51</a:t>
                      </a:r>
                      <a:endParaRPr lang="en-US" sz="1300" dirty="0">
                        <a:effectLst/>
                        <a:latin typeface="Calibri" charset="0"/>
                      </a:endParaRPr>
                    </a:p>
                    <a:p>
                      <a:pPr algn="just"/>
                      <a:r>
                        <a:rPr lang="en-US" sz="1300" b="1" dirty="0">
                          <a:solidFill>
                            <a:srgbClr val="FF0000"/>
                          </a:solidFill>
                          <a:effectLst/>
                          <a:latin typeface="Arial" charset="0"/>
                        </a:rPr>
                        <a:t>  47</a:t>
                      </a:r>
                      <a:endParaRPr lang="en-US" sz="1300" dirty="0">
                        <a:effectLst/>
                        <a:latin typeface="Calibri" charset="0"/>
                      </a:endParaRPr>
                    </a:p>
                    <a:p>
                      <a:pPr algn="just"/>
                      <a:r>
                        <a:rPr lang="en-US" sz="1300" b="1" dirty="0">
                          <a:solidFill>
                            <a:srgbClr val="FF0000"/>
                          </a:solidFill>
                          <a:effectLst/>
                          <a:latin typeface="Arial" charset="0"/>
                        </a:rPr>
                        <a:t>  42</a:t>
                      </a:r>
                      <a:endParaRPr lang="en-US" sz="1300" dirty="0">
                        <a:effectLst/>
                        <a:latin typeface="Calibri" charset="0"/>
                      </a:endParaRPr>
                    </a:p>
                    <a:p>
                      <a:pPr algn="just"/>
                      <a:r>
                        <a:rPr lang="en-US" sz="1300" b="1" dirty="0">
                          <a:solidFill>
                            <a:srgbClr val="FF0000"/>
                          </a:solidFill>
                          <a:effectLst/>
                          <a:latin typeface="Arial" charset="0"/>
                        </a:rPr>
                        <a:t>  36</a:t>
                      </a:r>
                      <a:endParaRPr lang="en-US" sz="1300" dirty="0">
                        <a:effectLst/>
                        <a:latin typeface="Calibri" charset="0"/>
                      </a:endParaRPr>
                    </a:p>
                    <a:p>
                      <a:pPr algn="just"/>
                      <a:r>
                        <a:rPr lang="en-US" sz="1300" b="1" dirty="0">
                          <a:solidFill>
                            <a:srgbClr val="FF0000"/>
                          </a:solidFill>
                          <a:effectLst/>
                          <a:latin typeface="Arial" charset="0"/>
                        </a:rPr>
                        <a:t>  35</a:t>
                      </a:r>
                      <a:endParaRPr lang="en-US" sz="1300" dirty="0">
                        <a:effectLst/>
                        <a:latin typeface="Calibri" charset="0"/>
                      </a:endParaRPr>
                    </a:p>
                    <a:p>
                      <a:pPr algn="just"/>
                      <a:r>
                        <a:rPr lang="en-US" sz="1300" b="1" dirty="0">
                          <a:solidFill>
                            <a:srgbClr val="FF0000"/>
                          </a:solidFill>
                          <a:effectLst/>
                          <a:latin typeface="Arial" charset="0"/>
                        </a:rPr>
                        <a:t>  35</a:t>
                      </a:r>
                      <a:endParaRPr lang="en-US" sz="1300" dirty="0">
                        <a:effectLst/>
                        <a:latin typeface="Calibri" charset="0"/>
                      </a:endParaRPr>
                    </a:p>
                    <a:p>
                      <a:pPr algn="just"/>
                      <a:r>
                        <a:rPr lang="en-US" sz="1300" b="1" dirty="0">
                          <a:solidFill>
                            <a:srgbClr val="FF0000"/>
                          </a:solidFill>
                          <a:effectLst/>
                          <a:latin typeface="Arial" charset="0"/>
                        </a:rPr>
                        <a:t>  33</a:t>
                      </a:r>
                      <a:endParaRPr lang="en-US" sz="1300" dirty="0">
                        <a:effectLst/>
                        <a:latin typeface="Calibri" charset="0"/>
                      </a:endParaRPr>
                    </a:p>
                    <a:p>
                      <a:pPr algn="just"/>
                      <a:r>
                        <a:rPr lang="en-US" sz="1300" b="1" dirty="0">
                          <a:solidFill>
                            <a:srgbClr val="FF0000"/>
                          </a:solidFill>
                          <a:effectLst/>
                          <a:latin typeface="Arial" charset="0"/>
                        </a:rPr>
                        <a:t>  32</a:t>
                      </a:r>
                      <a:endParaRPr lang="en-US" sz="1300" dirty="0">
                        <a:effectLst/>
                        <a:latin typeface="Calibri" charset="0"/>
                      </a:endParaRPr>
                    </a:p>
                    <a:p>
                      <a:pPr algn="just"/>
                      <a:r>
                        <a:rPr lang="en-US" sz="1300" b="1" dirty="0">
                          <a:solidFill>
                            <a:srgbClr val="FF0000"/>
                          </a:solidFill>
                          <a:effectLst/>
                          <a:latin typeface="Arial" charset="0"/>
                        </a:rPr>
                        <a:t>  31</a:t>
                      </a:r>
                      <a:endParaRPr lang="en-US" sz="1300" dirty="0">
                        <a:effectLst/>
                        <a:latin typeface="Calibri" charset="0"/>
                      </a:endParaRPr>
                    </a:p>
                    <a:p>
                      <a:pPr algn="just"/>
                      <a:r>
                        <a:rPr lang="en-US" sz="1300" b="1" dirty="0">
                          <a:solidFill>
                            <a:srgbClr val="FF0000"/>
                          </a:solidFill>
                          <a:effectLst/>
                          <a:latin typeface="Arial" charset="0"/>
                        </a:rPr>
                        <a:t>  28</a:t>
                      </a:r>
                      <a:endParaRPr lang="en-US" sz="1300" dirty="0">
                        <a:effectLst/>
                        <a:latin typeface="Calibri" charset="0"/>
                      </a:endParaRPr>
                    </a:p>
                    <a:p>
                      <a:pPr algn="just"/>
                      <a:r>
                        <a:rPr lang="en-US" sz="1300" b="1" dirty="0">
                          <a:solidFill>
                            <a:srgbClr val="FF0000"/>
                          </a:solidFill>
                          <a:effectLst/>
                          <a:latin typeface="Arial" charset="0"/>
                        </a:rPr>
                        <a:t>  24</a:t>
                      </a:r>
                      <a:endParaRPr lang="en-US" sz="1300" dirty="0">
                        <a:effectLst/>
                        <a:latin typeface="Calibri" charset="0"/>
                      </a:endParaRPr>
                    </a:p>
                    <a:p>
                      <a:pPr algn="just"/>
                      <a:r>
                        <a:rPr lang="en-US" sz="1300" b="1" dirty="0">
                          <a:solidFill>
                            <a:srgbClr val="FF0000"/>
                          </a:solidFill>
                          <a:effectLst/>
                          <a:latin typeface="Arial" charset="0"/>
                        </a:rPr>
                        <a:t>  23</a:t>
                      </a:r>
                      <a:endParaRPr lang="en-US" sz="1300" dirty="0">
                        <a:effectLst/>
                        <a:latin typeface="Calibri" charset="0"/>
                      </a:endParaRPr>
                    </a:p>
                    <a:p>
                      <a:pPr algn="just"/>
                      <a:r>
                        <a:rPr lang="en-US" sz="1300" b="1" dirty="0">
                          <a:solidFill>
                            <a:srgbClr val="FF0000"/>
                          </a:solidFill>
                          <a:effectLst/>
                          <a:latin typeface="Arial" charset="0"/>
                        </a:rPr>
                        <a:t>  23</a:t>
                      </a:r>
                      <a:endParaRPr lang="en-US" sz="1300" dirty="0">
                        <a:effectLst/>
                        <a:latin typeface="Calibri" charset="0"/>
                      </a:endParaRPr>
                    </a:p>
                    <a:p>
                      <a:pPr algn="just"/>
                      <a:r>
                        <a:rPr lang="en-US" sz="1300" b="1" dirty="0">
                          <a:solidFill>
                            <a:srgbClr val="FF0000"/>
                          </a:solidFill>
                          <a:effectLst/>
                          <a:latin typeface="Arial" charset="0"/>
                        </a:rPr>
                        <a:t>  21</a:t>
                      </a:r>
                      <a:endParaRPr lang="en-US" sz="1300" dirty="0">
                        <a:effectLst/>
                        <a:latin typeface="Calibri" charset="0"/>
                      </a:endParaRPr>
                    </a:p>
                    <a:p>
                      <a:pPr algn="just"/>
                      <a:r>
                        <a:rPr lang="en-US" sz="1300" b="1" dirty="0">
                          <a:solidFill>
                            <a:srgbClr val="FF0000"/>
                          </a:solidFill>
                          <a:effectLst/>
                          <a:latin typeface="Arial" charset="0"/>
                        </a:rPr>
                        <a:t>  17</a:t>
                      </a:r>
                      <a:endParaRPr lang="en-US" sz="1300" dirty="0">
                        <a:effectLst/>
                        <a:latin typeface="Calibri" charset="0"/>
                      </a:endParaRPr>
                    </a:p>
                    <a:p>
                      <a:pPr algn="just"/>
                      <a:r>
                        <a:rPr lang="en-US" sz="1300" b="1" dirty="0">
                          <a:solidFill>
                            <a:srgbClr val="FF0000"/>
                          </a:solidFill>
                          <a:effectLst/>
                          <a:latin typeface="Arial" charset="0"/>
                        </a:rPr>
                        <a:t>  16</a:t>
                      </a:r>
                      <a:endParaRPr lang="en-US" sz="1300" dirty="0">
                        <a:effectLst/>
                        <a:latin typeface="Calibri" charset="0"/>
                      </a:endParaRPr>
                    </a:p>
                    <a:p>
                      <a:pPr algn="just"/>
                      <a:r>
                        <a:rPr lang="en-US" sz="1300" b="1" dirty="0">
                          <a:solidFill>
                            <a:srgbClr val="FF0000"/>
                          </a:solidFill>
                          <a:effectLst/>
                          <a:latin typeface="Arial" charset="0"/>
                        </a:rPr>
                        <a:t>  16</a:t>
                      </a:r>
                      <a:endParaRPr lang="en-US" sz="1300" dirty="0">
                        <a:effectLst/>
                        <a:latin typeface="Calibri" charset="0"/>
                      </a:endParaRPr>
                    </a:p>
                    <a:p>
                      <a:pPr algn="just"/>
                      <a:r>
                        <a:rPr lang="en-US" sz="1300" b="1" dirty="0">
                          <a:solidFill>
                            <a:srgbClr val="FF0000"/>
                          </a:solidFill>
                          <a:effectLst/>
                          <a:latin typeface="Arial" charset="0"/>
                        </a:rPr>
                        <a:t>  15</a:t>
                      </a:r>
                      <a:endParaRPr lang="en-US" sz="1300" dirty="0">
                        <a:effectLst/>
                        <a:latin typeface="Calibri" charset="0"/>
                      </a:endParaRPr>
                    </a:p>
                  </a:txBody>
                  <a:tcPr marL="40815" marR="4081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dirty="0">
                          <a:solidFill>
                            <a:srgbClr val="FF0000"/>
                          </a:solidFill>
                          <a:effectLst/>
                          <a:latin typeface="Arial" charset="0"/>
                        </a:rPr>
                        <a:t>MISSOURI                      </a:t>
                      </a:r>
                      <a:endParaRPr lang="en-US" sz="1300" dirty="0">
                        <a:effectLst/>
                        <a:latin typeface="Calibri" charset="0"/>
                      </a:endParaRPr>
                    </a:p>
                    <a:p>
                      <a:pPr algn="just"/>
                      <a:r>
                        <a:rPr lang="en-US" sz="1300" b="1" dirty="0">
                          <a:solidFill>
                            <a:srgbClr val="FF0000"/>
                          </a:solidFill>
                          <a:effectLst/>
                          <a:latin typeface="Arial" charset="0"/>
                        </a:rPr>
                        <a:t>WAGONS                        </a:t>
                      </a:r>
                      <a:endParaRPr lang="en-US" sz="1300" dirty="0">
                        <a:effectLst/>
                        <a:latin typeface="Calibri" charset="0"/>
                      </a:endParaRPr>
                    </a:p>
                    <a:p>
                      <a:pPr algn="just"/>
                      <a:r>
                        <a:rPr lang="en-US" sz="1300" b="1" dirty="0">
                          <a:solidFill>
                            <a:srgbClr val="FF0000"/>
                          </a:solidFill>
                          <a:effectLst/>
                          <a:latin typeface="Arial" charset="0"/>
                        </a:rPr>
                        <a:t>OREGON                        </a:t>
                      </a:r>
                      <a:endParaRPr lang="en-US" sz="1300" dirty="0">
                        <a:effectLst/>
                        <a:latin typeface="Calibri" charset="0"/>
                      </a:endParaRPr>
                    </a:p>
                    <a:p>
                      <a:pPr algn="just"/>
                      <a:r>
                        <a:rPr lang="en-US" sz="1300" b="1" dirty="0">
                          <a:solidFill>
                            <a:srgbClr val="FF0000"/>
                          </a:solidFill>
                          <a:effectLst/>
                          <a:latin typeface="Arial" charset="0"/>
                        </a:rPr>
                        <a:t>FE                            </a:t>
                      </a:r>
                      <a:endParaRPr lang="en-US" sz="1300" dirty="0">
                        <a:effectLst/>
                        <a:latin typeface="Calibri" charset="0"/>
                      </a:endParaRPr>
                    </a:p>
                    <a:p>
                      <a:pPr algn="just"/>
                      <a:r>
                        <a:rPr lang="en-US" sz="1300" b="1" dirty="0">
                          <a:solidFill>
                            <a:srgbClr val="FF0000"/>
                          </a:solidFill>
                          <a:effectLst/>
                          <a:latin typeface="Arial" charset="0"/>
                        </a:rPr>
                        <a:t>JACKSON                       </a:t>
                      </a:r>
                      <a:endParaRPr lang="en-US" sz="1300" dirty="0">
                        <a:effectLst/>
                        <a:latin typeface="Calibri" charset="0"/>
                      </a:endParaRPr>
                    </a:p>
                    <a:p>
                      <a:pPr algn="just"/>
                      <a:r>
                        <a:rPr lang="en-US" sz="1300" b="1" dirty="0">
                          <a:solidFill>
                            <a:srgbClr val="FF0000"/>
                          </a:solidFill>
                          <a:effectLst/>
                          <a:latin typeface="Arial" charset="0"/>
                        </a:rPr>
                        <a:t>MORMONS                       </a:t>
                      </a:r>
                      <a:endParaRPr lang="en-US" sz="1300" dirty="0">
                        <a:effectLst/>
                        <a:latin typeface="Calibri" charset="0"/>
                      </a:endParaRPr>
                    </a:p>
                    <a:p>
                      <a:pPr algn="just"/>
                      <a:r>
                        <a:rPr lang="en-US" sz="1300" b="1" dirty="0">
                          <a:solidFill>
                            <a:srgbClr val="FF0000"/>
                          </a:solidFill>
                          <a:effectLst/>
                          <a:latin typeface="Arial" charset="0"/>
                        </a:rPr>
                        <a:t>KANSAS                        </a:t>
                      </a:r>
                      <a:endParaRPr lang="en-US" sz="1300" dirty="0">
                        <a:effectLst/>
                        <a:latin typeface="Calibri" charset="0"/>
                      </a:endParaRPr>
                    </a:p>
                    <a:p>
                      <a:pPr algn="just"/>
                      <a:r>
                        <a:rPr lang="en-US" sz="1300" b="1" dirty="0">
                          <a:solidFill>
                            <a:srgbClr val="FF0000"/>
                          </a:solidFill>
                          <a:effectLst/>
                          <a:latin typeface="Arial" charset="0"/>
                        </a:rPr>
                        <a:t>THOREAU                       </a:t>
                      </a:r>
                      <a:endParaRPr lang="en-US" sz="1300" dirty="0">
                        <a:effectLst/>
                        <a:latin typeface="Calibri" charset="0"/>
                      </a:endParaRPr>
                    </a:p>
                    <a:p>
                      <a:pPr algn="just"/>
                      <a:r>
                        <a:rPr lang="en-US" sz="1300" b="1" dirty="0">
                          <a:solidFill>
                            <a:srgbClr val="FF0000"/>
                          </a:solidFill>
                          <a:effectLst/>
                          <a:latin typeface="Arial" charset="0"/>
                        </a:rPr>
                        <a:t>OHIO                          </a:t>
                      </a:r>
                      <a:endParaRPr lang="en-US" sz="1300" dirty="0">
                        <a:effectLst/>
                        <a:latin typeface="Calibri" charset="0"/>
                      </a:endParaRPr>
                    </a:p>
                    <a:p>
                      <a:pPr algn="just"/>
                      <a:r>
                        <a:rPr lang="en-US" sz="1300" b="1" dirty="0">
                          <a:solidFill>
                            <a:srgbClr val="FF0000"/>
                          </a:solidFill>
                          <a:effectLst/>
                          <a:latin typeface="Arial" charset="0"/>
                        </a:rPr>
                        <a:t>WHALING                       </a:t>
                      </a:r>
                      <a:endParaRPr lang="en-US" sz="1300" dirty="0">
                        <a:effectLst/>
                        <a:latin typeface="Calibri" charset="0"/>
                      </a:endParaRPr>
                    </a:p>
                    <a:p>
                      <a:pPr algn="just"/>
                      <a:r>
                        <a:rPr lang="en-US" sz="1300" b="1" dirty="0">
                          <a:solidFill>
                            <a:srgbClr val="FF0000"/>
                          </a:solidFill>
                          <a:effectLst/>
                          <a:latin typeface="Arial" charset="0"/>
                        </a:rPr>
                        <a:t>ELLEN                         </a:t>
                      </a:r>
                      <a:endParaRPr lang="en-US" sz="1300" dirty="0">
                        <a:effectLst/>
                        <a:latin typeface="Calibri" charset="0"/>
                      </a:endParaRPr>
                    </a:p>
                    <a:p>
                      <a:pPr algn="just"/>
                      <a:r>
                        <a:rPr lang="en-US" sz="1300" b="1" dirty="0">
                          <a:solidFill>
                            <a:srgbClr val="FF0000"/>
                          </a:solidFill>
                          <a:effectLst/>
                          <a:latin typeface="Arial" charset="0"/>
                        </a:rPr>
                        <a:t>MANJIRO                       </a:t>
                      </a:r>
                      <a:endParaRPr lang="en-US" sz="1300" dirty="0">
                        <a:effectLst/>
                        <a:latin typeface="Calibri" charset="0"/>
                      </a:endParaRPr>
                    </a:p>
                    <a:p>
                      <a:pPr algn="just"/>
                      <a:r>
                        <a:rPr lang="en-US" sz="1300" b="1" dirty="0">
                          <a:solidFill>
                            <a:srgbClr val="FF0000"/>
                          </a:solidFill>
                          <a:effectLst/>
                          <a:latin typeface="Arial" charset="0"/>
                        </a:rPr>
                        <a:t>PIONEERS                      </a:t>
                      </a:r>
                      <a:endParaRPr lang="en-US" sz="1300" dirty="0">
                        <a:effectLst/>
                        <a:latin typeface="Calibri" charset="0"/>
                      </a:endParaRPr>
                    </a:p>
                    <a:p>
                      <a:pPr algn="just"/>
                      <a:r>
                        <a:rPr lang="en-US" sz="1300" b="1" dirty="0">
                          <a:solidFill>
                            <a:srgbClr val="FF0000"/>
                          </a:solidFill>
                          <a:effectLst/>
                          <a:latin typeface="Arial" charset="0"/>
                        </a:rPr>
                        <a:t>VIRGINIA                      </a:t>
                      </a:r>
                      <a:endParaRPr lang="en-US" sz="1300" dirty="0">
                        <a:effectLst/>
                        <a:latin typeface="Calibri" charset="0"/>
                      </a:endParaRPr>
                    </a:p>
                    <a:p>
                      <a:pPr algn="just"/>
                      <a:r>
                        <a:rPr lang="en-US" sz="1300" b="1" dirty="0">
                          <a:solidFill>
                            <a:srgbClr val="FF0000"/>
                          </a:solidFill>
                          <a:effectLst/>
                          <a:latin typeface="Arial" charset="0"/>
                        </a:rPr>
                        <a:t>LINCOLN                       </a:t>
                      </a:r>
                      <a:endParaRPr lang="en-US" sz="1300" dirty="0">
                        <a:effectLst/>
                        <a:latin typeface="Calibri" charset="0"/>
                      </a:endParaRPr>
                    </a:p>
                    <a:p>
                      <a:pPr algn="just"/>
                      <a:r>
                        <a:rPr lang="en-US" sz="1300" b="1" dirty="0">
                          <a:solidFill>
                            <a:srgbClr val="FF0000"/>
                          </a:solidFill>
                          <a:effectLst/>
                          <a:latin typeface="Arial" charset="0"/>
                        </a:rPr>
                        <a:t>ABOLITIONISTS                 </a:t>
                      </a:r>
                      <a:endParaRPr lang="en-US" sz="1300" dirty="0">
                        <a:effectLst/>
                        <a:latin typeface="Calibri" charset="0"/>
                      </a:endParaRPr>
                    </a:p>
                    <a:p>
                      <a:pPr algn="just"/>
                      <a:r>
                        <a:rPr lang="en-US" sz="1300" b="1" dirty="0">
                          <a:solidFill>
                            <a:srgbClr val="FF0000"/>
                          </a:solidFill>
                          <a:effectLst/>
                          <a:latin typeface="Arial" charset="0"/>
                        </a:rPr>
                        <a:t>BOWDITCH                      </a:t>
                      </a:r>
                      <a:endParaRPr lang="en-US" sz="1300" dirty="0">
                        <a:effectLst/>
                        <a:latin typeface="Calibri" charset="0"/>
                      </a:endParaRPr>
                    </a:p>
                    <a:p>
                      <a:pPr algn="just"/>
                      <a:r>
                        <a:rPr lang="en-US" sz="1300" b="1" dirty="0">
                          <a:solidFill>
                            <a:srgbClr val="FF0000"/>
                          </a:solidFill>
                          <a:effectLst/>
                          <a:latin typeface="Arial" charset="0"/>
                        </a:rPr>
                        <a:t>SALEM                         </a:t>
                      </a:r>
                      <a:endParaRPr lang="en-US" sz="1300" dirty="0">
                        <a:effectLst/>
                        <a:latin typeface="Calibri" charset="0"/>
                      </a:endParaRPr>
                    </a:p>
                    <a:p>
                      <a:pPr algn="just"/>
                      <a:r>
                        <a:rPr lang="en-US" sz="1300" b="1" dirty="0">
                          <a:solidFill>
                            <a:srgbClr val="FF0000"/>
                          </a:solidFill>
                          <a:effectLst/>
                          <a:latin typeface="Arial" charset="0"/>
                        </a:rPr>
                        <a:t>EMERSON                       </a:t>
                      </a:r>
                      <a:endParaRPr lang="en-US" sz="1300" dirty="0">
                        <a:effectLst/>
                        <a:latin typeface="Calibri" charset="0"/>
                      </a:endParaRPr>
                    </a:p>
                    <a:p>
                      <a:pPr algn="just"/>
                      <a:r>
                        <a:rPr lang="en-US" sz="1300" b="1" dirty="0">
                          <a:solidFill>
                            <a:srgbClr val="FF0000"/>
                          </a:solidFill>
                          <a:effectLst/>
                          <a:latin typeface="Arial" charset="0"/>
                        </a:rPr>
                        <a:t>POLK                          </a:t>
                      </a:r>
                      <a:endParaRPr lang="en-US" sz="1300" dirty="0">
                        <a:effectLst/>
                        <a:latin typeface="Calibri" charset="0"/>
                      </a:endParaRPr>
                    </a:p>
                    <a:p>
                      <a:pPr algn="just"/>
                      <a:r>
                        <a:rPr lang="en-US" sz="1300" b="1" dirty="0">
                          <a:solidFill>
                            <a:srgbClr val="FF0000"/>
                          </a:solidFill>
                          <a:effectLst/>
                          <a:latin typeface="Arial" charset="0"/>
                        </a:rPr>
                        <a:t>FORT                          </a:t>
                      </a:r>
                      <a:endParaRPr lang="en-US" sz="1300" dirty="0">
                        <a:effectLst/>
                        <a:latin typeface="Calibri" charset="0"/>
                      </a:endParaRPr>
                    </a:p>
                    <a:p>
                      <a:pPr algn="just"/>
                      <a:r>
                        <a:rPr lang="en-US" sz="1300" b="1" dirty="0">
                          <a:solidFill>
                            <a:srgbClr val="FF0000"/>
                          </a:solidFill>
                          <a:effectLst/>
                          <a:latin typeface="Arial" charset="0"/>
                        </a:rPr>
                        <a:t>NATHANIEL                     </a:t>
                      </a:r>
                      <a:endParaRPr lang="en-US" sz="1300" dirty="0">
                        <a:effectLst/>
                        <a:latin typeface="Calibri" charset="0"/>
                      </a:endParaRPr>
                    </a:p>
                    <a:p>
                      <a:pPr algn="just"/>
                      <a:r>
                        <a:rPr lang="en-US" sz="1300" b="1" dirty="0">
                          <a:solidFill>
                            <a:srgbClr val="FF0000"/>
                          </a:solidFill>
                          <a:effectLst/>
                          <a:latin typeface="Arial" charset="0"/>
                        </a:rPr>
                        <a:t>TELEGRAPH                     </a:t>
                      </a:r>
                      <a:endParaRPr lang="en-US" sz="1300" dirty="0">
                        <a:effectLst/>
                        <a:latin typeface="Calibri" charset="0"/>
                      </a:endParaRPr>
                    </a:p>
                    <a:p>
                      <a:pPr algn="just"/>
                      <a:r>
                        <a:rPr lang="en-US" sz="1300" b="1" dirty="0">
                          <a:solidFill>
                            <a:srgbClr val="FF0000"/>
                          </a:solidFill>
                          <a:effectLst/>
                          <a:latin typeface="Arial" charset="0"/>
                        </a:rPr>
                        <a:t>JEFFERSON                     </a:t>
                      </a:r>
                      <a:endParaRPr lang="en-US" sz="1300" dirty="0">
                        <a:effectLst/>
                        <a:latin typeface="Calibri" charset="0"/>
                      </a:endParaRPr>
                    </a:p>
                    <a:p>
                      <a:pPr algn="just"/>
                      <a:r>
                        <a:rPr lang="en-US" sz="1300" b="1" dirty="0">
                          <a:solidFill>
                            <a:srgbClr val="FF0000"/>
                          </a:solidFill>
                          <a:effectLst/>
                          <a:latin typeface="Arial" charset="0"/>
                        </a:rPr>
                        <a:t>MELVILLE                      </a:t>
                      </a:r>
                      <a:endParaRPr lang="en-US" sz="1300" dirty="0">
                        <a:effectLst/>
                        <a:latin typeface="Calibri" charset="0"/>
                      </a:endParaRPr>
                    </a:p>
                    <a:p>
                      <a:pPr algn="just"/>
                      <a:r>
                        <a:rPr lang="en-US" sz="1300" b="1" dirty="0">
                          <a:solidFill>
                            <a:srgbClr val="FF0000"/>
                          </a:solidFill>
                          <a:effectLst/>
                          <a:latin typeface="Arial" charset="0"/>
                        </a:rPr>
                        <a:t>OBERLIN                       </a:t>
                      </a:r>
                    </a:p>
                    <a:p>
                      <a:pPr algn="just"/>
                      <a:r>
                        <a:rPr lang="en-US" sz="1300" b="1" dirty="0">
                          <a:solidFill>
                            <a:srgbClr val="FF0000"/>
                          </a:solidFill>
                          <a:effectLst/>
                          <a:latin typeface="Arial" charset="0"/>
                        </a:rPr>
                        <a:t>PHILADELPHIA                  </a:t>
                      </a:r>
                      <a:endParaRPr lang="en-US" sz="1300" dirty="0">
                        <a:effectLst/>
                        <a:latin typeface="Calibri" charset="0"/>
                      </a:endParaRPr>
                    </a:p>
                    <a:p>
                      <a:pPr algn="just"/>
                      <a:r>
                        <a:rPr lang="en-US" sz="1300" b="1" dirty="0">
                          <a:solidFill>
                            <a:srgbClr val="FF0000"/>
                          </a:solidFill>
                          <a:effectLst/>
                          <a:latin typeface="Arial" charset="0"/>
                        </a:rPr>
                        <a:t>PONY                          </a:t>
                      </a:r>
                      <a:endParaRPr lang="en-US" sz="1300" dirty="0">
                        <a:effectLst/>
                        <a:latin typeface="Calibri" charset="0"/>
                      </a:endParaRPr>
                    </a:p>
                    <a:p>
                      <a:pPr algn="just"/>
                      <a:r>
                        <a:rPr lang="en-US" sz="1300" b="1" dirty="0">
                          <a:solidFill>
                            <a:srgbClr val="FF0000"/>
                          </a:solidFill>
                          <a:effectLst/>
                          <a:latin typeface="Arial" charset="0"/>
                        </a:rPr>
                        <a:t>ANDREW</a:t>
                      </a:r>
                      <a:endParaRPr lang="en-US" sz="1300" dirty="0">
                        <a:effectLst/>
                        <a:latin typeface="Calibri" charset="0"/>
                      </a:endParaRPr>
                    </a:p>
                  </a:txBody>
                  <a:tcPr marL="40815" marR="408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dirty="0">
                          <a:solidFill>
                            <a:srgbClr val="FF0000"/>
                          </a:solidFill>
                          <a:effectLst/>
                          <a:latin typeface="Arial" charset="0"/>
                        </a:rPr>
                        <a:t>61</a:t>
                      </a:r>
                      <a:endParaRPr lang="en-US" sz="1300" dirty="0">
                        <a:effectLst/>
                        <a:latin typeface="Calibri" charset="0"/>
                      </a:endParaRPr>
                    </a:p>
                    <a:p>
                      <a:pPr algn="just"/>
                      <a:r>
                        <a:rPr lang="en-US" sz="1300" b="1" dirty="0">
                          <a:solidFill>
                            <a:srgbClr val="FF0000"/>
                          </a:solidFill>
                          <a:effectLst/>
                          <a:latin typeface="Arial" charset="0"/>
                        </a:rPr>
                        <a:t>41</a:t>
                      </a:r>
                      <a:endParaRPr lang="en-US" sz="1300" dirty="0">
                        <a:effectLst/>
                        <a:latin typeface="Calibri" charset="0"/>
                      </a:endParaRPr>
                    </a:p>
                    <a:p>
                      <a:pPr algn="just"/>
                      <a:r>
                        <a:rPr lang="en-US" sz="1300" b="1" dirty="0">
                          <a:solidFill>
                            <a:srgbClr val="FF0000"/>
                          </a:solidFill>
                          <a:effectLst/>
                          <a:latin typeface="Arial" charset="0"/>
                        </a:rPr>
                        <a:t>38</a:t>
                      </a:r>
                      <a:endParaRPr lang="en-US" sz="1300" dirty="0">
                        <a:effectLst/>
                        <a:latin typeface="Calibri" charset="0"/>
                      </a:endParaRPr>
                    </a:p>
                    <a:p>
                      <a:pPr algn="just"/>
                      <a:r>
                        <a:rPr lang="en-US" sz="1300" b="1" dirty="0">
                          <a:solidFill>
                            <a:srgbClr val="FF0000"/>
                          </a:solidFill>
                          <a:effectLst/>
                          <a:latin typeface="Arial" charset="0"/>
                        </a:rPr>
                        <a:t>35</a:t>
                      </a:r>
                      <a:endParaRPr lang="en-US" sz="1300" dirty="0">
                        <a:effectLst/>
                        <a:latin typeface="Calibri" charset="0"/>
                      </a:endParaRPr>
                    </a:p>
                    <a:p>
                      <a:pPr algn="just"/>
                      <a:r>
                        <a:rPr lang="en-US" sz="1300" b="1" dirty="0">
                          <a:solidFill>
                            <a:srgbClr val="FF0000"/>
                          </a:solidFill>
                          <a:effectLst/>
                          <a:latin typeface="Arial" charset="0"/>
                        </a:rPr>
                        <a:t>34</a:t>
                      </a:r>
                      <a:endParaRPr lang="en-US" sz="1300" dirty="0">
                        <a:effectLst/>
                        <a:latin typeface="Calibri" charset="0"/>
                      </a:endParaRPr>
                    </a:p>
                    <a:p>
                      <a:pPr algn="just"/>
                      <a:r>
                        <a:rPr lang="en-US" sz="1300" b="1" dirty="0">
                          <a:solidFill>
                            <a:srgbClr val="FF0000"/>
                          </a:solidFill>
                          <a:effectLst/>
                          <a:latin typeface="Arial" charset="0"/>
                        </a:rPr>
                        <a:t>32</a:t>
                      </a:r>
                      <a:endParaRPr lang="en-US" sz="1300" dirty="0">
                        <a:effectLst/>
                        <a:latin typeface="Calibri" charset="0"/>
                      </a:endParaRPr>
                    </a:p>
                    <a:p>
                      <a:pPr algn="just"/>
                      <a:r>
                        <a:rPr lang="en-US" sz="1300" b="1" dirty="0">
                          <a:solidFill>
                            <a:srgbClr val="FF0000"/>
                          </a:solidFill>
                          <a:effectLst/>
                          <a:latin typeface="Arial" charset="0"/>
                        </a:rPr>
                        <a:t>29</a:t>
                      </a:r>
                      <a:endParaRPr lang="en-US" sz="1300" dirty="0">
                        <a:effectLst/>
                        <a:latin typeface="Calibri" charset="0"/>
                      </a:endParaRPr>
                    </a:p>
                    <a:p>
                      <a:pPr algn="just"/>
                      <a:r>
                        <a:rPr lang="en-US" sz="1300" b="1" dirty="0">
                          <a:solidFill>
                            <a:srgbClr val="FF0000"/>
                          </a:solidFill>
                          <a:effectLst/>
                          <a:latin typeface="Arial" charset="0"/>
                        </a:rPr>
                        <a:t>29</a:t>
                      </a:r>
                      <a:endParaRPr lang="en-US" sz="1300" dirty="0">
                        <a:effectLst/>
                        <a:latin typeface="Calibri" charset="0"/>
                      </a:endParaRPr>
                    </a:p>
                    <a:p>
                      <a:pPr algn="just"/>
                      <a:r>
                        <a:rPr lang="en-US" sz="1300" b="1" dirty="0">
                          <a:solidFill>
                            <a:srgbClr val="FF0000"/>
                          </a:solidFill>
                          <a:effectLst/>
                          <a:latin typeface="Arial" charset="0"/>
                        </a:rPr>
                        <a:t>28</a:t>
                      </a:r>
                      <a:endParaRPr lang="en-US" sz="1300" dirty="0">
                        <a:effectLst/>
                        <a:latin typeface="Calibri" charset="0"/>
                      </a:endParaRPr>
                    </a:p>
                    <a:p>
                      <a:pPr algn="just"/>
                      <a:r>
                        <a:rPr lang="en-US" sz="1300" b="1" dirty="0">
                          <a:solidFill>
                            <a:srgbClr val="FF0000"/>
                          </a:solidFill>
                          <a:effectLst/>
                          <a:latin typeface="Arial" charset="0"/>
                        </a:rPr>
                        <a:t>27</a:t>
                      </a:r>
                      <a:endParaRPr lang="en-US" sz="1300" dirty="0">
                        <a:effectLst/>
                        <a:latin typeface="Calibri" charset="0"/>
                      </a:endParaRPr>
                    </a:p>
                    <a:p>
                      <a:pPr algn="just"/>
                      <a:r>
                        <a:rPr lang="en-US" sz="1300" b="1" dirty="0">
                          <a:solidFill>
                            <a:srgbClr val="FF0000"/>
                          </a:solidFill>
                          <a:effectLst/>
                          <a:latin typeface="Arial" charset="0"/>
                        </a:rPr>
                        <a:t>26</a:t>
                      </a:r>
                      <a:endParaRPr lang="en-US" sz="1300" dirty="0">
                        <a:effectLst/>
                        <a:latin typeface="Calibri" charset="0"/>
                      </a:endParaRPr>
                    </a:p>
                    <a:p>
                      <a:pPr algn="just"/>
                      <a:r>
                        <a:rPr lang="en-US" sz="1300" b="1" dirty="0">
                          <a:solidFill>
                            <a:srgbClr val="FF0000"/>
                          </a:solidFill>
                          <a:effectLst/>
                          <a:latin typeface="Arial" charset="0"/>
                        </a:rPr>
                        <a:t>25</a:t>
                      </a:r>
                      <a:endParaRPr lang="en-US" sz="1300" dirty="0">
                        <a:effectLst/>
                        <a:latin typeface="Calibri" charset="0"/>
                      </a:endParaRPr>
                    </a:p>
                    <a:p>
                      <a:pPr algn="just"/>
                      <a:r>
                        <a:rPr lang="en-US" sz="1300" b="1" dirty="0">
                          <a:solidFill>
                            <a:srgbClr val="FF0000"/>
                          </a:solidFill>
                          <a:effectLst/>
                          <a:latin typeface="Arial" charset="0"/>
                        </a:rPr>
                        <a:t>25</a:t>
                      </a:r>
                      <a:endParaRPr lang="en-US" sz="1300" dirty="0">
                        <a:effectLst/>
                        <a:latin typeface="Calibri" charset="0"/>
                      </a:endParaRPr>
                    </a:p>
                    <a:p>
                      <a:pPr algn="just"/>
                      <a:r>
                        <a:rPr lang="en-US" sz="1300" b="1" dirty="0">
                          <a:solidFill>
                            <a:srgbClr val="FF0000"/>
                          </a:solidFill>
                          <a:effectLst/>
                          <a:latin typeface="Arial" charset="0"/>
                        </a:rPr>
                        <a:t>24</a:t>
                      </a:r>
                      <a:endParaRPr lang="en-US" sz="1300" dirty="0">
                        <a:effectLst/>
                        <a:latin typeface="Calibri" charset="0"/>
                      </a:endParaRPr>
                    </a:p>
                    <a:p>
                      <a:pPr algn="just"/>
                      <a:r>
                        <a:rPr lang="en-US" sz="1300" b="1" dirty="0">
                          <a:solidFill>
                            <a:srgbClr val="FF0000"/>
                          </a:solidFill>
                          <a:effectLst/>
                          <a:latin typeface="Arial" charset="0"/>
                        </a:rPr>
                        <a:t>23</a:t>
                      </a:r>
                      <a:endParaRPr lang="en-US" sz="1300" dirty="0">
                        <a:effectLst/>
                        <a:latin typeface="Calibri" charset="0"/>
                      </a:endParaRPr>
                    </a:p>
                    <a:p>
                      <a:pPr algn="just"/>
                      <a:r>
                        <a:rPr lang="en-US" sz="1300" b="1" dirty="0">
                          <a:solidFill>
                            <a:srgbClr val="FF0000"/>
                          </a:solidFill>
                          <a:effectLst/>
                          <a:latin typeface="Arial" charset="0"/>
                        </a:rPr>
                        <a:t>22</a:t>
                      </a:r>
                      <a:endParaRPr lang="en-US" sz="1300" dirty="0">
                        <a:effectLst/>
                        <a:latin typeface="Calibri" charset="0"/>
                      </a:endParaRPr>
                    </a:p>
                    <a:p>
                      <a:pPr algn="just"/>
                      <a:r>
                        <a:rPr lang="en-US" sz="1300" b="1" dirty="0">
                          <a:solidFill>
                            <a:srgbClr val="FF0000"/>
                          </a:solidFill>
                          <a:effectLst/>
                          <a:latin typeface="Arial" charset="0"/>
                        </a:rPr>
                        <a:t>22</a:t>
                      </a:r>
                      <a:endParaRPr lang="en-US" sz="1300" dirty="0">
                        <a:effectLst/>
                        <a:latin typeface="Calibri" charset="0"/>
                      </a:endParaRPr>
                    </a:p>
                    <a:p>
                      <a:pPr algn="just"/>
                      <a:r>
                        <a:rPr lang="en-US" sz="1300" b="1" dirty="0">
                          <a:solidFill>
                            <a:srgbClr val="FF0000"/>
                          </a:solidFill>
                          <a:effectLst/>
                          <a:latin typeface="Arial" charset="0"/>
                        </a:rPr>
                        <a:t>22</a:t>
                      </a:r>
                      <a:endParaRPr lang="en-US" sz="1300" dirty="0">
                        <a:effectLst/>
                        <a:latin typeface="Calibri" charset="0"/>
                      </a:endParaRPr>
                    </a:p>
                    <a:p>
                      <a:pPr algn="just"/>
                      <a:r>
                        <a:rPr lang="en-US" sz="1300" b="1" dirty="0">
                          <a:solidFill>
                            <a:srgbClr val="FF0000"/>
                          </a:solidFill>
                          <a:effectLst/>
                          <a:latin typeface="Arial" charset="0"/>
                        </a:rPr>
                        <a:t>21</a:t>
                      </a:r>
                      <a:endParaRPr lang="en-US" sz="1300" dirty="0">
                        <a:effectLst/>
                        <a:latin typeface="Calibri" charset="0"/>
                      </a:endParaRPr>
                    </a:p>
                    <a:p>
                      <a:pPr algn="just"/>
                      <a:r>
                        <a:rPr lang="en-US" sz="1300" b="1" dirty="0">
                          <a:solidFill>
                            <a:srgbClr val="FF0000"/>
                          </a:solidFill>
                          <a:effectLst/>
                          <a:latin typeface="Arial" charset="0"/>
                        </a:rPr>
                        <a:t>20</a:t>
                      </a:r>
                      <a:endParaRPr lang="en-US" sz="1300" dirty="0">
                        <a:effectLst/>
                        <a:latin typeface="Calibri" charset="0"/>
                      </a:endParaRPr>
                    </a:p>
                    <a:p>
                      <a:pPr algn="just"/>
                      <a:r>
                        <a:rPr lang="en-US" sz="1300" b="1" dirty="0">
                          <a:solidFill>
                            <a:srgbClr val="FF0000"/>
                          </a:solidFill>
                          <a:effectLst/>
                          <a:latin typeface="Arial" charset="0"/>
                        </a:rPr>
                        <a:t>19</a:t>
                      </a:r>
                      <a:endParaRPr lang="en-US" sz="1300" dirty="0">
                        <a:effectLst/>
                        <a:latin typeface="Calibri" charset="0"/>
                      </a:endParaRPr>
                    </a:p>
                    <a:p>
                      <a:pPr algn="just"/>
                      <a:r>
                        <a:rPr lang="en-US" sz="1300" b="1" dirty="0">
                          <a:solidFill>
                            <a:srgbClr val="FF0000"/>
                          </a:solidFill>
                          <a:effectLst/>
                          <a:latin typeface="Arial" charset="0"/>
                        </a:rPr>
                        <a:t>19</a:t>
                      </a:r>
                      <a:endParaRPr lang="en-US" sz="1300" dirty="0">
                        <a:effectLst/>
                        <a:latin typeface="Calibri" charset="0"/>
                      </a:endParaRPr>
                    </a:p>
                    <a:p>
                      <a:pPr algn="just"/>
                      <a:r>
                        <a:rPr lang="en-US" sz="1300" b="1" dirty="0">
                          <a:solidFill>
                            <a:srgbClr val="FF0000"/>
                          </a:solidFill>
                          <a:effectLst/>
                          <a:latin typeface="Arial" charset="0"/>
                        </a:rPr>
                        <a:t>19</a:t>
                      </a:r>
                      <a:endParaRPr lang="en-US" sz="1300" dirty="0">
                        <a:effectLst/>
                        <a:latin typeface="Calibri" charset="0"/>
                      </a:endParaRPr>
                    </a:p>
                    <a:p>
                      <a:pPr algn="just"/>
                      <a:r>
                        <a:rPr lang="en-US" sz="1300" b="1" dirty="0">
                          <a:solidFill>
                            <a:srgbClr val="FF0000"/>
                          </a:solidFill>
                          <a:effectLst/>
                          <a:latin typeface="Arial" charset="0"/>
                        </a:rPr>
                        <a:t>18</a:t>
                      </a:r>
                      <a:endParaRPr lang="en-US" sz="1300" dirty="0">
                        <a:effectLst/>
                        <a:latin typeface="Calibri" charset="0"/>
                      </a:endParaRPr>
                    </a:p>
                    <a:p>
                      <a:pPr algn="just"/>
                      <a:r>
                        <a:rPr lang="en-US" sz="1300" b="1" dirty="0">
                          <a:solidFill>
                            <a:srgbClr val="FF0000"/>
                          </a:solidFill>
                          <a:effectLst/>
                          <a:latin typeface="Arial" charset="0"/>
                        </a:rPr>
                        <a:t>18</a:t>
                      </a:r>
                      <a:endParaRPr lang="en-US" sz="1300" dirty="0">
                        <a:effectLst/>
                        <a:latin typeface="Calibri" charset="0"/>
                      </a:endParaRPr>
                    </a:p>
                    <a:p>
                      <a:pPr algn="just"/>
                      <a:r>
                        <a:rPr lang="en-US" sz="1300" b="1" dirty="0">
                          <a:solidFill>
                            <a:srgbClr val="FF0000"/>
                          </a:solidFill>
                          <a:effectLst/>
                          <a:latin typeface="Arial" charset="0"/>
                        </a:rPr>
                        <a:t>18</a:t>
                      </a:r>
                    </a:p>
                    <a:p>
                      <a:pPr algn="just"/>
                      <a:r>
                        <a:rPr lang="en-US" sz="1300" b="1" dirty="0">
                          <a:solidFill>
                            <a:srgbClr val="FF0000"/>
                          </a:solidFill>
                          <a:effectLst/>
                          <a:latin typeface="Arial" charset="0"/>
                        </a:rPr>
                        <a:t>18</a:t>
                      </a:r>
                      <a:endParaRPr lang="en-US" sz="1300" dirty="0">
                        <a:effectLst/>
                        <a:latin typeface="Calibri" charset="0"/>
                      </a:endParaRPr>
                    </a:p>
                    <a:p>
                      <a:pPr algn="just"/>
                      <a:r>
                        <a:rPr lang="en-US" sz="1300" b="1" dirty="0">
                          <a:solidFill>
                            <a:srgbClr val="FF0000"/>
                          </a:solidFill>
                          <a:effectLst/>
                          <a:latin typeface="Arial" charset="0"/>
                        </a:rPr>
                        <a:t>18</a:t>
                      </a:r>
                      <a:endParaRPr lang="en-US" sz="1300" dirty="0">
                        <a:effectLst/>
                        <a:latin typeface="Calibri" charset="0"/>
                      </a:endParaRPr>
                    </a:p>
                    <a:p>
                      <a:pPr algn="just"/>
                      <a:r>
                        <a:rPr lang="en-US" sz="1300" b="1" dirty="0">
                          <a:solidFill>
                            <a:srgbClr val="FF0000"/>
                          </a:solidFill>
                          <a:effectLst/>
                          <a:latin typeface="Arial" charset="0"/>
                        </a:rPr>
                        <a:t>17</a:t>
                      </a:r>
                      <a:endParaRPr lang="en-US" sz="1300" dirty="0">
                        <a:effectLst/>
                        <a:latin typeface="Calibri" charset="0"/>
                      </a:endParaRPr>
                    </a:p>
                  </a:txBody>
                  <a:tcPr marL="40815" marR="4081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dirty="0">
                          <a:solidFill>
                            <a:srgbClr val="FF0000"/>
                          </a:solidFill>
                          <a:effectLst/>
                          <a:latin typeface="Arial" charset="0"/>
                        </a:rPr>
                        <a:t>DECIMAL                       </a:t>
                      </a:r>
                      <a:endParaRPr lang="en-US" sz="1300" dirty="0">
                        <a:effectLst/>
                        <a:latin typeface="Calibri" charset="0"/>
                      </a:endParaRPr>
                    </a:p>
                    <a:p>
                      <a:pPr algn="just"/>
                      <a:r>
                        <a:rPr lang="en-US" sz="1300" b="1" dirty="0">
                          <a:solidFill>
                            <a:srgbClr val="FF0000"/>
                          </a:solidFill>
                          <a:effectLst/>
                          <a:latin typeface="Arial" charset="0"/>
                        </a:rPr>
                        <a:t>DECIMALS                      </a:t>
                      </a:r>
                      <a:endParaRPr lang="en-US" sz="1300" dirty="0">
                        <a:effectLst/>
                        <a:latin typeface="Calibri" charset="0"/>
                      </a:endParaRPr>
                    </a:p>
                    <a:p>
                      <a:pPr algn="just"/>
                      <a:r>
                        <a:rPr lang="en-US" sz="1300" b="1" dirty="0">
                          <a:solidFill>
                            <a:srgbClr val="FF0000"/>
                          </a:solidFill>
                          <a:effectLst/>
                          <a:latin typeface="Arial" charset="0"/>
                        </a:rPr>
                        <a:t>TRIANGLE                      </a:t>
                      </a:r>
                      <a:endParaRPr lang="en-US" sz="1300" dirty="0">
                        <a:effectLst/>
                        <a:latin typeface="Calibri" charset="0"/>
                      </a:endParaRPr>
                    </a:p>
                    <a:p>
                      <a:pPr algn="just"/>
                      <a:r>
                        <a:rPr lang="en-US" sz="1300" b="1" dirty="0">
                          <a:solidFill>
                            <a:srgbClr val="FF0000"/>
                          </a:solidFill>
                          <a:effectLst/>
                          <a:latin typeface="Arial" charset="0"/>
                        </a:rPr>
                        <a:t>INTEGERS                      </a:t>
                      </a:r>
                      <a:endParaRPr lang="en-US" sz="1300" dirty="0">
                        <a:effectLst/>
                        <a:latin typeface="Calibri" charset="0"/>
                      </a:endParaRPr>
                    </a:p>
                    <a:p>
                      <a:pPr algn="just"/>
                      <a:r>
                        <a:rPr lang="en-US" sz="1300" b="1" dirty="0">
                          <a:solidFill>
                            <a:srgbClr val="FF0000"/>
                          </a:solidFill>
                          <a:effectLst/>
                          <a:latin typeface="Arial" charset="0"/>
                        </a:rPr>
                        <a:t>DENOMINATOR                   </a:t>
                      </a:r>
                      <a:endParaRPr lang="en-US" sz="1300" dirty="0">
                        <a:effectLst/>
                        <a:latin typeface="Calibri" charset="0"/>
                      </a:endParaRPr>
                    </a:p>
                    <a:p>
                      <a:pPr algn="just"/>
                      <a:r>
                        <a:rPr lang="en-US" sz="1300" b="1" dirty="0">
                          <a:solidFill>
                            <a:srgbClr val="FF0000"/>
                          </a:solidFill>
                          <a:effectLst/>
                          <a:latin typeface="Arial" charset="0"/>
                        </a:rPr>
                        <a:t>TRAVIS                        </a:t>
                      </a:r>
                      <a:endParaRPr lang="en-US" sz="1300" dirty="0">
                        <a:effectLst/>
                        <a:latin typeface="Calibri" charset="0"/>
                      </a:endParaRPr>
                    </a:p>
                    <a:p>
                      <a:pPr algn="just"/>
                      <a:r>
                        <a:rPr lang="en-US" sz="1300" b="1" dirty="0">
                          <a:solidFill>
                            <a:srgbClr val="FF0000"/>
                          </a:solidFill>
                          <a:effectLst/>
                          <a:latin typeface="Arial" charset="0"/>
                        </a:rPr>
                        <a:t>RECTANGLE                     </a:t>
                      </a:r>
                      <a:endParaRPr lang="en-US" sz="1300" dirty="0">
                        <a:effectLst/>
                        <a:latin typeface="Calibri" charset="0"/>
                      </a:endParaRPr>
                    </a:p>
                    <a:p>
                      <a:pPr algn="just"/>
                      <a:r>
                        <a:rPr lang="en-US" sz="1300" b="1" dirty="0">
                          <a:solidFill>
                            <a:srgbClr val="FF0000"/>
                          </a:solidFill>
                          <a:effectLst/>
                          <a:latin typeface="Arial" charset="0"/>
                        </a:rPr>
                        <a:t>SUBTRACT                      </a:t>
                      </a:r>
                      <a:endParaRPr lang="en-US" sz="1300" dirty="0">
                        <a:effectLst/>
                        <a:latin typeface="Calibri" charset="0"/>
                      </a:endParaRPr>
                    </a:p>
                    <a:p>
                      <a:pPr algn="just"/>
                      <a:r>
                        <a:rPr lang="en-US" sz="1300" b="1" dirty="0">
                          <a:solidFill>
                            <a:srgbClr val="FF0000"/>
                          </a:solidFill>
                          <a:effectLst/>
                          <a:latin typeface="Arial" charset="0"/>
                        </a:rPr>
                        <a:t>SUBTRACTION                   </a:t>
                      </a:r>
                      <a:endParaRPr lang="en-US" sz="1300" dirty="0">
                        <a:effectLst/>
                        <a:latin typeface="Calibri" charset="0"/>
                      </a:endParaRPr>
                    </a:p>
                    <a:p>
                      <a:pPr algn="just"/>
                      <a:r>
                        <a:rPr lang="en-US" sz="1300" b="1" dirty="0">
                          <a:solidFill>
                            <a:srgbClr val="FF0000"/>
                          </a:solidFill>
                          <a:effectLst/>
                          <a:latin typeface="Arial" charset="0"/>
                        </a:rPr>
                        <a:t>ZERO                          </a:t>
                      </a:r>
                      <a:endParaRPr lang="en-US" sz="1300" dirty="0">
                        <a:effectLst/>
                        <a:latin typeface="Calibri" charset="0"/>
                      </a:endParaRPr>
                    </a:p>
                    <a:p>
                      <a:pPr algn="just"/>
                      <a:r>
                        <a:rPr lang="en-US" sz="1300" b="1" dirty="0">
                          <a:solidFill>
                            <a:srgbClr val="FF0000"/>
                          </a:solidFill>
                          <a:effectLst/>
                          <a:latin typeface="Arial" charset="0"/>
                        </a:rPr>
                        <a:t>GRID                          </a:t>
                      </a:r>
                      <a:endParaRPr lang="en-US" sz="1300" dirty="0">
                        <a:effectLst/>
                        <a:latin typeface="Calibri" charset="0"/>
                      </a:endParaRPr>
                    </a:p>
                    <a:p>
                      <a:pPr algn="just"/>
                      <a:r>
                        <a:rPr lang="en-US" sz="1300" b="1" dirty="0">
                          <a:solidFill>
                            <a:srgbClr val="FF0000"/>
                          </a:solidFill>
                          <a:effectLst/>
                          <a:latin typeface="Arial" charset="0"/>
                        </a:rPr>
                        <a:t>TANIA                         </a:t>
                      </a:r>
                      <a:endParaRPr lang="en-US" sz="1300" dirty="0">
                        <a:effectLst/>
                        <a:latin typeface="Calibri" charset="0"/>
                      </a:endParaRPr>
                    </a:p>
                    <a:p>
                      <a:pPr algn="just"/>
                      <a:r>
                        <a:rPr lang="en-US" sz="1300" b="1" dirty="0">
                          <a:solidFill>
                            <a:srgbClr val="FF0000"/>
                          </a:solidFill>
                          <a:effectLst/>
                          <a:latin typeface="Arial" charset="0"/>
                        </a:rPr>
                        <a:t>CONGRUENT                     </a:t>
                      </a:r>
                      <a:endParaRPr lang="en-US" sz="1300" dirty="0">
                        <a:effectLst/>
                        <a:latin typeface="Calibri" charset="0"/>
                      </a:endParaRPr>
                    </a:p>
                    <a:p>
                      <a:pPr algn="just"/>
                      <a:r>
                        <a:rPr lang="en-US" sz="1300" b="1" dirty="0">
                          <a:solidFill>
                            <a:srgbClr val="FF0000"/>
                          </a:solidFill>
                          <a:effectLst/>
                          <a:latin typeface="Arial" charset="0"/>
                        </a:rPr>
                        <a:t>NUMERICAL                     </a:t>
                      </a:r>
                      <a:endParaRPr lang="en-US" sz="1300" dirty="0">
                        <a:effectLst/>
                        <a:latin typeface="Calibri" charset="0"/>
                      </a:endParaRPr>
                    </a:p>
                    <a:p>
                      <a:pPr algn="just"/>
                      <a:r>
                        <a:rPr lang="en-US" sz="1300" b="1" dirty="0">
                          <a:solidFill>
                            <a:srgbClr val="FF0000"/>
                          </a:solidFill>
                          <a:effectLst/>
                          <a:latin typeface="Arial" charset="0"/>
                        </a:rPr>
                        <a:t>NUMERATOR                     </a:t>
                      </a:r>
                      <a:endParaRPr lang="en-US" sz="1300" dirty="0">
                        <a:effectLst/>
                        <a:latin typeface="Calibri" charset="0"/>
                      </a:endParaRPr>
                    </a:p>
                    <a:p>
                      <a:pPr algn="just"/>
                      <a:r>
                        <a:rPr lang="en-US" sz="1300" b="1" dirty="0">
                          <a:solidFill>
                            <a:srgbClr val="FF0000"/>
                          </a:solidFill>
                          <a:effectLst/>
                          <a:latin typeface="Arial" charset="0"/>
                        </a:rPr>
                        <a:t>UNDERLINE                     </a:t>
                      </a:r>
                      <a:endParaRPr lang="en-US" sz="1300" dirty="0">
                        <a:effectLst/>
                        <a:latin typeface="Calibri" charset="0"/>
                      </a:endParaRPr>
                    </a:p>
                    <a:p>
                      <a:pPr algn="just"/>
                      <a:r>
                        <a:rPr lang="en-US" sz="1300" b="1" dirty="0">
                          <a:solidFill>
                            <a:srgbClr val="FF0000"/>
                          </a:solidFill>
                          <a:effectLst/>
                          <a:latin typeface="Arial" charset="0"/>
                        </a:rPr>
                        <a:t>PARALLELOGRAM                 </a:t>
                      </a:r>
                      <a:endParaRPr lang="en-US" sz="1300" dirty="0">
                        <a:effectLst/>
                        <a:latin typeface="Calibri" charset="0"/>
                      </a:endParaRPr>
                    </a:p>
                    <a:p>
                      <a:pPr algn="just"/>
                      <a:r>
                        <a:rPr lang="en-US" sz="1300" b="1" dirty="0">
                          <a:solidFill>
                            <a:srgbClr val="FF0000"/>
                          </a:solidFill>
                          <a:effectLst/>
                          <a:latin typeface="Arial" charset="0"/>
                        </a:rPr>
                        <a:t>MEDIAN                        </a:t>
                      </a:r>
                      <a:endParaRPr lang="en-US" sz="1300" dirty="0">
                        <a:effectLst/>
                        <a:latin typeface="Calibri" charset="0"/>
                      </a:endParaRPr>
                    </a:p>
                    <a:p>
                      <a:pPr algn="just"/>
                      <a:r>
                        <a:rPr lang="en-US" sz="1300" b="1" dirty="0">
                          <a:solidFill>
                            <a:srgbClr val="FF0000"/>
                          </a:solidFill>
                          <a:effectLst/>
                          <a:latin typeface="Arial" charset="0"/>
                        </a:rPr>
                        <a:t>DENOMINATORS                  </a:t>
                      </a:r>
                      <a:endParaRPr lang="en-US" sz="1300" dirty="0">
                        <a:effectLst/>
                        <a:latin typeface="Calibri" charset="0"/>
                      </a:endParaRPr>
                    </a:p>
                    <a:p>
                      <a:pPr algn="just"/>
                      <a:r>
                        <a:rPr lang="en-US" sz="1300" b="1" dirty="0">
                          <a:solidFill>
                            <a:srgbClr val="FF0000"/>
                          </a:solidFill>
                          <a:effectLst/>
                          <a:latin typeface="Arial" charset="0"/>
                        </a:rPr>
                        <a:t>ISAAC                         </a:t>
                      </a:r>
                      <a:endParaRPr lang="en-US" sz="1300" dirty="0">
                        <a:effectLst/>
                        <a:latin typeface="Calibri" charset="0"/>
                      </a:endParaRPr>
                    </a:p>
                    <a:p>
                      <a:pPr algn="just"/>
                      <a:r>
                        <a:rPr lang="en-US" sz="1300" b="1" dirty="0">
                          <a:solidFill>
                            <a:srgbClr val="FF0000"/>
                          </a:solidFill>
                          <a:effectLst/>
                          <a:latin typeface="Arial" charset="0"/>
                        </a:rPr>
                        <a:t>PERCENTS                      </a:t>
                      </a:r>
                      <a:endParaRPr lang="en-US" sz="1300" dirty="0">
                        <a:effectLst/>
                        <a:latin typeface="Calibri" charset="0"/>
                      </a:endParaRPr>
                    </a:p>
                    <a:p>
                      <a:pPr algn="just"/>
                      <a:r>
                        <a:rPr lang="en-US" sz="1300" b="1" dirty="0">
                          <a:solidFill>
                            <a:srgbClr val="FF0000"/>
                          </a:solidFill>
                          <a:effectLst/>
                          <a:latin typeface="Arial" charset="0"/>
                        </a:rPr>
                        <a:t>MARC                          </a:t>
                      </a:r>
                      <a:endParaRPr lang="en-US" sz="1300" dirty="0">
                        <a:effectLst/>
                        <a:latin typeface="Calibri" charset="0"/>
                      </a:endParaRPr>
                    </a:p>
                    <a:p>
                      <a:pPr algn="just"/>
                      <a:r>
                        <a:rPr lang="en-US" sz="1300" b="1" dirty="0">
                          <a:solidFill>
                            <a:srgbClr val="FF0000"/>
                          </a:solidFill>
                          <a:effectLst/>
                          <a:latin typeface="Arial" charset="0"/>
                        </a:rPr>
                        <a:t>INTEGER                       </a:t>
                      </a:r>
                      <a:endParaRPr lang="en-US" sz="1300" dirty="0">
                        <a:effectLst/>
                        <a:latin typeface="Calibri" charset="0"/>
                      </a:endParaRPr>
                    </a:p>
                    <a:p>
                      <a:pPr algn="just"/>
                      <a:r>
                        <a:rPr lang="en-US" sz="1300" b="1" dirty="0">
                          <a:solidFill>
                            <a:srgbClr val="FF0000"/>
                          </a:solidFill>
                          <a:effectLst/>
                          <a:latin typeface="Arial" charset="0"/>
                        </a:rPr>
                        <a:t>REAL-WORLD                    </a:t>
                      </a:r>
                      <a:endParaRPr lang="en-US" sz="1300" dirty="0">
                        <a:effectLst/>
                        <a:latin typeface="Calibri" charset="0"/>
                      </a:endParaRPr>
                    </a:p>
                    <a:p>
                      <a:pPr algn="just"/>
                      <a:r>
                        <a:rPr lang="en-US" sz="1300" b="1" dirty="0">
                          <a:solidFill>
                            <a:srgbClr val="FF0000"/>
                          </a:solidFill>
                          <a:effectLst/>
                          <a:latin typeface="Arial" charset="0"/>
                        </a:rPr>
                        <a:t>HOWSTUFFWORKS                 </a:t>
                      </a:r>
                      <a:endParaRPr lang="en-US" sz="1300" dirty="0">
                        <a:effectLst/>
                        <a:latin typeface="Calibri" charset="0"/>
                      </a:endParaRPr>
                    </a:p>
                    <a:p>
                      <a:pPr algn="just"/>
                      <a:r>
                        <a:rPr lang="en-US" sz="1300" b="1" dirty="0">
                          <a:solidFill>
                            <a:srgbClr val="FF0000"/>
                          </a:solidFill>
                          <a:effectLst/>
                          <a:latin typeface="Arial" charset="0"/>
                        </a:rPr>
                        <a:t>HUNDREDTHS                    </a:t>
                      </a:r>
                      <a:endParaRPr lang="en-US" sz="1300" dirty="0">
                        <a:effectLst/>
                        <a:latin typeface="Calibri" charset="0"/>
                      </a:endParaRPr>
                    </a:p>
                    <a:p>
                      <a:pPr algn="just"/>
                      <a:r>
                        <a:rPr lang="en-US" sz="1300" b="1" dirty="0">
                          <a:solidFill>
                            <a:srgbClr val="FF0000"/>
                          </a:solidFill>
                          <a:effectLst/>
                          <a:latin typeface="Arial" charset="0"/>
                        </a:rPr>
                        <a:t>PERIMETER                     </a:t>
                      </a:r>
                      <a:endParaRPr lang="en-US" sz="1300" dirty="0">
                        <a:effectLst/>
                        <a:latin typeface="Calibri" charset="0"/>
                      </a:endParaRPr>
                    </a:p>
                    <a:p>
                      <a:pPr algn="just"/>
                      <a:r>
                        <a:rPr lang="en-US" sz="1300" b="1" dirty="0">
                          <a:solidFill>
                            <a:srgbClr val="FF0000"/>
                          </a:solidFill>
                          <a:effectLst/>
                          <a:latin typeface="Arial" charset="0"/>
                        </a:rPr>
                        <a:t>CYLINDER                      </a:t>
                      </a:r>
                      <a:endParaRPr lang="en-US" sz="1300" dirty="0">
                        <a:effectLst/>
                        <a:latin typeface="Calibri" charset="0"/>
                      </a:endParaRPr>
                    </a:p>
                    <a:p>
                      <a:pPr algn="just"/>
                      <a:r>
                        <a:rPr lang="en-US" sz="1300" b="1" dirty="0">
                          <a:solidFill>
                            <a:srgbClr val="FF0000"/>
                          </a:solidFill>
                          <a:effectLst/>
                          <a:latin typeface="Arial" charset="0"/>
                        </a:rPr>
                        <a:t>LARRY</a:t>
                      </a:r>
                      <a:endParaRPr lang="en-US" sz="1300" dirty="0">
                        <a:effectLst/>
                        <a:latin typeface="Calibri" charset="0"/>
                      </a:endParaRPr>
                    </a:p>
                  </a:txBody>
                  <a:tcPr marL="40815" marR="408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dirty="0">
                          <a:solidFill>
                            <a:srgbClr val="FF0000"/>
                          </a:solidFill>
                          <a:effectLst/>
                          <a:latin typeface="Arial" charset="0"/>
                        </a:rPr>
                        <a:t>468</a:t>
                      </a:r>
                      <a:endParaRPr lang="en-US" sz="1300" dirty="0">
                        <a:effectLst/>
                        <a:latin typeface="Calibri" charset="0"/>
                      </a:endParaRPr>
                    </a:p>
                    <a:p>
                      <a:pPr algn="just"/>
                      <a:r>
                        <a:rPr lang="en-US" sz="1300" b="1" dirty="0">
                          <a:solidFill>
                            <a:srgbClr val="FF0000"/>
                          </a:solidFill>
                          <a:effectLst/>
                          <a:latin typeface="Arial" charset="0"/>
                        </a:rPr>
                        <a:t>330</a:t>
                      </a:r>
                      <a:endParaRPr lang="en-US" sz="1300" dirty="0">
                        <a:effectLst/>
                        <a:latin typeface="Calibri" charset="0"/>
                      </a:endParaRPr>
                    </a:p>
                    <a:p>
                      <a:pPr algn="just"/>
                      <a:r>
                        <a:rPr lang="en-US" sz="1300" b="1" dirty="0">
                          <a:solidFill>
                            <a:srgbClr val="FF0000"/>
                          </a:solidFill>
                          <a:effectLst/>
                          <a:latin typeface="Arial" charset="0"/>
                        </a:rPr>
                        <a:t>217</a:t>
                      </a:r>
                      <a:endParaRPr lang="en-US" sz="1300" dirty="0">
                        <a:effectLst/>
                        <a:latin typeface="Calibri" charset="0"/>
                      </a:endParaRPr>
                    </a:p>
                    <a:p>
                      <a:pPr algn="just"/>
                      <a:r>
                        <a:rPr lang="en-US" sz="1300" b="1" dirty="0">
                          <a:solidFill>
                            <a:srgbClr val="FF0000"/>
                          </a:solidFill>
                          <a:effectLst/>
                          <a:latin typeface="Arial" charset="0"/>
                        </a:rPr>
                        <a:t>189</a:t>
                      </a:r>
                      <a:endParaRPr lang="en-US" sz="1300" dirty="0">
                        <a:effectLst/>
                        <a:latin typeface="Calibri" charset="0"/>
                      </a:endParaRPr>
                    </a:p>
                    <a:p>
                      <a:pPr algn="just"/>
                      <a:r>
                        <a:rPr lang="en-US" sz="1300" b="1" dirty="0">
                          <a:solidFill>
                            <a:srgbClr val="FF0000"/>
                          </a:solidFill>
                          <a:effectLst/>
                          <a:latin typeface="Arial" charset="0"/>
                        </a:rPr>
                        <a:t>176</a:t>
                      </a:r>
                      <a:endParaRPr lang="en-US" sz="1300" dirty="0">
                        <a:effectLst/>
                        <a:latin typeface="Calibri" charset="0"/>
                      </a:endParaRPr>
                    </a:p>
                    <a:p>
                      <a:pPr algn="just"/>
                      <a:r>
                        <a:rPr lang="en-US" sz="1300" b="1" dirty="0">
                          <a:solidFill>
                            <a:srgbClr val="FF0000"/>
                          </a:solidFill>
                          <a:effectLst/>
                          <a:latin typeface="Arial" charset="0"/>
                        </a:rPr>
                        <a:t>146</a:t>
                      </a:r>
                      <a:endParaRPr lang="en-US" sz="1300" dirty="0">
                        <a:effectLst/>
                        <a:latin typeface="Calibri" charset="0"/>
                      </a:endParaRPr>
                    </a:p>
                    <a:p>
                      <a:pPr algn="just"/>
                      <a:r>
                        <a:rPr lang="en-US" sz="1300" b="1" dirty="0">
                          <a:solidFill>
                            <a:srgbClr val="FF0000"/>
                          </a:solidFill>
                          <a:effectLst/>
                          <a:latin typeface="Arial" charset="0"/>
                        </a:rPr>
                        <a:t>145</a:t>
                      </a:r>
                      <a:endParaRPr lang="en-US" sz="1300" dirty="0">
                        <a:effectLst/>
                        <a:latin typeface="Calibri" charset="0"/>
                      </a:endParaRPr>
                    </a:p>
                    <a:p>
                      <a:pPr algn="just"/>
                      <a:r>
                        <a:rPr lang="en-US" sz="1300" b="1" dirty="0">
                          <a:solidFill>
                            <a:srgbClr val="FF0000"/>
                          </a:solidFill>
                          <a:effectLst/>
                          <a:latin typeface="Arial" charset="0"/>
                        </a:rPr>
                        <a:t>107</a:t>
                      </a:r>
                      <a:endParaRPr lang="en-US" sz="1300" dirty="0">
                        <a:effectLst/>
                        <a:latin typeface="Calibri" charset="0"/>
                      </a:endParaRPr>
                    </a:p>
                    <a:p>
                      <a:pPr algn="just"/>
                      <a:r>
                        <a:rPr lang="en-US" sz="1300" b="1" dirty="0">
                          <a:solidFill>
                            <a:srgbClr val="FF0000"/>
                          </a:solidFill>
                          <a:effectLst/>
                          <a:latin typeface="Arial" charset="0"/>
                        </a:rPr>
                        <a:t>106</a:t>
                      </a:r>
                      <a:endParaRPr lang="en-US" sz="1300" dirty="0">
                        <a:effectLst/>
                        <a:latin typeface="Calibri" charset="0"/>
                      </a:endParaRPr>
                    </a:p>
                    <a:p>
                      <a:pPr algn="just"/>
                      <a:r>
                        <a:rPr lang="en-US" sz="1300" b="1" dirty="0">
                          <a:solidFill>
                            <a:srgbClr val="FF0000"/>
                          </a:solidFill>
                          <a:effectLst/>
                          <a:latin typeface="Arial" charset="0"/>
                        </a:rPr>
                        <a:t>100</a:t>
                      </a:r>
                      <a:endParaRPr lang="en-US" sz="1300" dirty="0">
                        <a:effectLst/>
                        <a:latin typeface="Calibri" charset="0"/>
                      </a:endParaRPr>
                    </a:p>
                    <a:p>
                      <a:pPr algn="just"/>
                      <a:r>
                        <a:rPr lang="en-US" sz="1300" b="1" dirty="0">
                          <a:solidFill>
                            <a:srgbClr val="FF0000"/>
                          </a:solidFill>
                          <a:effectLst/>
                          <a:latin typeface="Arial" charset="0"/>
                        </a:rPr>
                        <a:t>  98</a:t>
                      </a:r>
                      <a:endParaRPr lang="en-US" sz="1300" dirty="0">
                        <a:effectLst/>
                        <a:latin typeface="Calibri" charset="0"/>
                      </a:endParaRPr>
                    </a:p>
                    <a:p>
                      <a:pPr algn="just"/>
                      <a:r>
                        <a:rPr lang="en-US" sz="1300" b="1" dirty="0">
                          <a:solidFill>
                            <a:srgbClr val="FF0000"/>
                          </a:solidFill>
                          <a:effectLst/>
                          <a:latin typeface="Arial" charset="0"/>
                        </a:rPr>
                        <a:t>  97</a:t>
                      </a:r>
                      <a:endParaRPr lang="en-US" sz="1300" dirty="0">
                        <a:effectLst/>
                        <a:latin typeface="Calibri" charset="0"/>
                      </a:endParaRPr>
                    </a:p>
                    <a:p>
                      <a:pPr algn="just"/>
                      <a:r>
                        <a:rPr lang="en-US" sz="1300" b="1" dirty="0">
                          <a:solidFill>
                            <a:srgbClr val="FF0000"/>
                          </a:solidFill>
                          <a:effectLst/>
                          <a:latin typeface="Arial" charset="0"/>
                        </a:rPr>
                        <a:t>  95</a:t>
                      </a:r>
                      <a:endParaRPr lang="en-US" sz="1300" dirty="0">
                        <a:effectLst/>
                        <a:latin typeface="Calibri" charset="0"/>
                      </a:endParaRPr>
                    </a:p>
                    <a:p>
                      <a:pPr algn="just"/>
                      <a:r>
                        <a:rPr lang="en-US" sz="1300" b="1" dirty="0">
                          <a:solidFill>
                            <a:srgbClr val="FF0000"/>
                          </a:solidFill>
                          <a:effectLst/>
                          <a:latin typeface="Arial" charset="0"/>
                        </a:rPr>
                        <a:t>  88</a:t>
                      </a:r>
                      <a:endParaRPr lang="en-US" sz="1300" dirty="0">
                        <a:effectLst/>
                        <a:latin typeface="Calibri" charset="0"/>
                      </a:endParaRPr>
                    </a:p>
                    <a:p>
                      <a:pPr algn="just"/>
                      <a:r>
                        <a:rPr lang="en-US" sz="1300" b="1" dirty="0">
                          <a:solidFill>
                            <a:srgbClr val="FF0000"/>
                          </a:solidFill>
                          <a:effectLst/>
                          <a:latin typeface="Arial" charset="0"/>
                        </a:rPr>
                        <a:t>  87</a:t>
                      </a:r>
                      <a:endParaRPr lang="en-US" sz="1300" dirty="0">
                        <a:effectLst/>
                        <a:latin typeface="Calibri" charset="0"/>
                      </a:endParaRPr>
                    </a:p>
                    <a:p>
                      <a:pPr algn="just"/>
                      <a:r>
                        <a:rPr lang="en-US" sz="1300" b="1" dirty="0">
                          <a:solidFill>
                            <a:srgbClr val="FF0000"/>
                          </a:solidFill>
                          <a:effectLst/>
                          <a:latin typeface="Arial" charset="0"/>
                        </a:rPr>
                        <a:t>  87</a:t>
                      </a:r>
                      <a:endParaRPr lang="en-US" sz="1300" dirty="0">
                        <a:effectLst/>
                        <a:latin typeface="Calibri" charset="0"/>
                      </a:endParaRPr>
                    </a:p>
                    <a:p>
                      <a:pPr algn="just"/>
                      <a:r>
                        <a:rPr lang="en-US" sz="1300" b="1" dirty="0">
                          <a:solidFill>
                            <a:srgbClr val="FF0000"/>
                          </a:solidFill>
                          <a:effectLst/>
                          <a:latin typeface="Arial" charset="0"/>
                        </a:rPr>
                        <a:t>  84</a:t>
                      </a:r>
                      <a:endParaRPr lang="en-US" sz="1300" dirty="0">
                        <a:effectLst/>
                        <a:latin typeface="Calibri" charset="0"/>
                      </a:endParaRPr>
                    </a:p>
                    <a:p>
                      <a:pPr algn="just"/>
                      <a:r>
                        <a:rPr lang="en-US" sz="1300" b="1" dirty="0">
                          <a:solidFill>
                            <a:srgbClr val="FF0000"/>
                          </a:solidFill>
                          <a:effectLst/>
                          <a:latin typeface="Arial" charset="0"/>
                        </a:rPr>
                        <a:t>  81</a:t>
                      </a:r>
                      <a:endParaRPr lang="en-US" sz="1300" dirty="0">
                        <a:effectLst/>
                        <a:latin typeface="Calibri" charset="0"/>
                      </a:endParaRPr>
                    </a:p>
                    <a:p>
                      <a:pPr algn="just"/>
                      <a:r>
                        <a:rPr lang="en-US" sz="1300" b="1" dirty="0">
                          <a:solidFill>
                            <a:srgbClr val="FF0000"/>
                          </a:solidFill>
                          <a:effectLst/>
                          <a:latin typeface="Arial" charset="0"/>
                        </a:rPr>
                        <a:t>  77</a:t>
                      </a:r>
                      <a:endParaRPr lang="en-US" sz="1300" dirty="0">
                        <a:effectLst/>
                        <a:latin typeface="Calibri" charset="0"/>
                      </a:endParaRPr>
                    </a:p>
                    <a:p>
                      <a:pPr algn="just"/>
                      <a:r>
                        <a:rPr lang="en-US" sz="1300" b="1" dirty="0">
                          <a:solidFill>
                            <a:srgbClr val="FF0000"/>
                          </a:solidFill>
                          <a:effectLst/>
                          <a:latin typeface="Arial" charset="0"/>
                        </a:rPr>
                        <a:t>  77</a:t>
                      </a:r>
                      <a:endParaRPr lang="en-US" sz="1300" dirty="0">
                        <a:effectLst/>
                        <a:latin typeface="Calibri" charset="0"/>
                      </a:endParaRPr>
                    </a:p>
                    <a:p>
                      <a:pPr algn="just"/>
                      <a:r>
                        <a:rPr lang="en-US" sz="1300" b="1" dirty="0">
                          <a:solidFill>
                            <a:srgbClr val="FF0000"/>
                          </a:solidFill>
                          <a:effectLst/>
                          <a:latin typeface="Arial" charset="0"/>
                        </a:rPr>
                        <a:t>  76</a:t>
                      </a:r>
                      <a:endParaRPr lang="en-US" sz="1300" dirty="0">
                        <a:effectLst/>
                        <a:latin typeface="Calibri" charset="0"/>
                      </a:endParaRPr>
                    </a:p>
                    <a:p>
                      <a:pPr algn="just"/>
                      <a:r>
                        <a:rPr lang="en-US" sz="1300" b="1" dirty="0">
                          <a:solidFill>
                            <a:srgbClr val="FF0000"/>
                          </a:solidFill>
                          <a:effectLst/>
                          <a:latin typeface="Arial" charset="0"/>
                        </a:rPr>
                        <a:t>  75</a:t>
                      </a:r>
                      <a:endParaRPr lang="en-US" sz="1300" dirty="0">
                        <a:effectLst/>
                        <a:latin typeface="Calibri" charset="0"/>
                      </a:endParaRPr>
                    </a:p>
                    <a:p>
                      <a:pPr algn="just"/>
                      <a:r>
                        <a:rPr lang="en-US" sz="1300" b="1" dirty="0">
                          <a:solidFill>
                            <a:srgbClr val="FF0000"/>
                          </a:solidFill>
                          <a:effectLst/>
                          <a:latin typeface="Arial" charset="0"/>
                        </a:rPr>
                        <a:t>  74</a:t>
                      </a:r>
                      <a:endParaRPr lang="en-US" sz="1300" dirty="0">
                        <a:effectLst/>
                        <a:latin typeface="Calibri" charset="0"/>
                      </a:endParaRPr>
                    </a:p>
                    <a:p>
                      <a:pPr algn="just"/>
                      <a:r>
                        <a:rPr lang="en-US" sz="1300" b="1" dirty="0">
                          <a:solidFill>
                            <a:srgbClr val="FF0000"/>
                          </a:solidFill>
                          <a:effectLst/>
                          <a:latin typeface="Arial" charset="0"/>
                        </a:rPr>
                        <a:t>  74</a:t>
                      </a:r>
                      <a:endParaRPr lang="en-US" sz="1300" dirty="0">
                        <a:effectLst/>
                        <a:latin typeface="Calibri" charset="0"/>
                      </a:endParaRPr>
                    </a:p>
                    <a:p>
                      <a:pPr algn="just"/>
                      <a:r>
                        <a:rPr lang="en-US" sz="1300" b="1" dirty="0">
                          <a:solidFill>
                            <a:srgbClr val="FF0000"/>
                          </a:solidFill>
                          <a:effectLst/>
                          <a:latin typeface="Arial" charset="0"/>
                        </a:rPr>
                        <a:t>  68</a:t>
                      </a:r>
                      <a:endParaRPr lang="en-US" sz="1300" dirty="0">
                        <a:effectLst/>
                        <a:latin typeface="Calibri" charset="0"/>
                      </a:endParaRPr>
                    </a:p>
                    <a:p>
                      <a:pPr algn="just"/>
                      <a:r>
                        <a:rPr lang="en-US" sz="1300" b="1" dirty="0">
                          <a:solidFill>
                            <a:srgbClr val="FF0000"/>
                          </a:solidFill>
                          <a:effectLst/>
                          <a:latin typeface="Arial" charset="0"/>
                        </a:rPr>
                        <a:t>  66</a:t>
                      </a:r>
                      <a:endParaRPr lang="en-US" sz="1300" dirty="0">
                        <a:effectLst/>
                        <a:latin typeface="Calibri" charset="0"/>
                      </a:endParaRPr>
                    </a:p>
                    <a:p>
                      <a:pPr algn="just"/>
                      <a:r>
                        <a:rPr lang="en-US" sz="1300" b="1" dirty="0">
                          <a:solidFill>
                            <a:srgbClr val="FF0000"/>
                          </a:solidFill>
                          <a:effectLst/>
                          <a:latin typeface="Arial" charset="0"/>
                        </a:rPr>
                        <a:t>  65</a:t>
                      </a:r>
                      <a:endParaRPr lang="en-US" sz="1300" dirty="0">
                        <a:effectLst/>
                        <a:latin typeface="Calibri" charset="0"/>
                      </a:endParaRPr>
                    </a:p>
                    <a:p>
                      <a:pPr algn="just"/>
                      <a:r>
                        <a:rPr lang="en-US" sz="1300" b="1" dirty="0">
                          <a:solidFill>
                            <a:srgbClr val="FF0000"/>
                          </a:solidFill>
                          <a:effectLst/>
                          <a:latin typeface="Arial" charset="0"/>
                        </a:rPr>
                        <a:t>  59</a:t>
                      </a:r>
                      <a:endParaRPr lang="en-US" sz="1300" dirty="0">
                        <a:effectLst/>
                        <a:latin typeface="Calibri" charset="0"/>
                      </a:endParaRPr>
                    </a:p>
                    <a:p>
                      <a:pPr algn="just"/>
                      <a:r>
                        <a:rPr lang="en-US" sz="1300" b="1" dirty="0">
                          <a:solidFill>
                            <a:srgbClr val="FF0000"/>
                          </a:solidFill>
                          <a:effectLst/>
                          <a:latin typeface="Arial" charset="0"/>
                        </a:rPr>
                        <a:t>  56</a:t>
                      </a:r>
                      <a:endParaRPr lang="en-US" sz="1300" dirty="0">
                        <a:effectLst/>
                        <a:latin typeface="Calibri" charset="0"/>
                      </a:endParaRPr>
                    </a:p>
                  </a:txBody>
                  <a:tcPr marL="40815" marR="4081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dirty="0">
                          <a:solidFill>
                            <a:srgbClr val="FF0000"/>
                          </a:solidFill>
                          <a:effectLst/>
                          <a:latin typeface="Arial" charset="0"/>
                        </a:rPr>
                        <a:t>ORGANISMS                     </a:t>
                      </a:r>
                      <a:endParaRPr lang="en-US" sz="1300" dirty="0">
                        <a:effectLst/>
                        <a:latin typeface="Calibri" charset="0"/>
                      </a:endParaRPr>
                    </a:p>
                    <a:p>
                      <a:pPr algn="just"/>
                      <a:r>
                        <a:rPr lang="en-US" sz="1300" b="1" dirty="0">
                          <a:solidFill>
                            <a:srgbClr val="FF0000"/>
                          </a:solidFill>
                          <a:effectLst/>
                          <a:latin typeface="Arial" charset="0"/>
                        </a:rPr>
                        <a:t>JPG                           </a:t>
                      </a:r>
                      <a:endParaRPr lang="en-US" sz="1300" dirty="0">
                        <a:effectLst/>
                        <a:latin typeface="Calibri" charset="0"/>
                      </a:endParaRPr>
                    </a:p>
                    <a:p>
                      <a:pPr algn="just"/>
                      <a:r>
                        <a:rPr lang="en-US" sz="1300" b="1" dirty="0">
                          <a:solidFill>
                            <a:srgbClr val="FF0000"/>
                          </a:solidFill>
                          <a:effectLst/>
                          <a:latin typeface="Arial" charset="0"/>
                        </a:rPr>
                        <a:t>WIKIMEDIA                     </a:t>
                      </a:r>
                      <a:endParaRPr lang="en-US" sz="1300" dirty="0">
                        <a:effectLst/>
                        <a:latin typeface="Calibri" charset="0"/>
                      </a:endParaRPr>
                    </a:p>
                    <a:p>
                      <a:pPr algn="just"/>
                      <a:r>
                        <a:rPr lang="en-US" sz="1300" b="1" dirty="0">
                          <a:solidFill>
                            <a:srgbClr val="FF0000"/>
                          </a:solidFill>
                          <a:effectLst/>
                          <a:latin typeface="Arial" charset="0"/>
                        </a:rPr>
                        <a:t>BACTERIA                      </a:t>
                      </a:r>
                      <a:endParaRPr lang="en-US" sz="1300" dirty="0">
                        <a:effectLst/>
                        <a:latin typeface="Calibri" charset="0"/>
                      </a:endParaRPr>
                    </a:p>
                    <a:p>
                      <a:pPr algn="just"/>
                      <a:r>
                        <a:rPr lang="en-US" sz="1300" b="1" dirty="0">
                          <a:solidFill>
                            <a:srgbClr val="FF0000"/>
                          </a:solidFill>
                          <a:effectLst/>
                          <a:latin typeface="Arial" charset="0"/>
                        </a:rPr>
                        <a:t>DNA                           </a:t>
                      </a:r>
                      <a:endParaRPr lang="en-US" sz="1300" dirty="0">
                        <a:effectLst/>
                        <a:latin typeface="Calibri" charset="0"/>
                      </a:endParaRPr>
                    </a:p>
                    <a:p>
                      <a:pPr algn="just"/>
                      <a:r>
                        <a:rPr lang="en-US" sz="1300" b="1" dirty="0">
                          <a:solidFill>
                            <a:srgbClr val="FF0000"/>
                          </a:solidFill>
                          <a:effectLst/>
                          <a:latin typeface="Arial" charset="0"/>
                        </a:rPr>
                        <a:t>FUNGI                         </a:t>
                      </a:r>
                      <a:endParaRPr lang="en-US" sz="1300" dirty="0">
                        <a:effectLst/>
                        <a:latin typeface="Calibri" charset="0"/>
                      </a:endParaRPr>
                    </a:p>
                    <a:p>
                      <a:pPr algn="just"/>
                      <a:r>
                        <a:rPr lang="en-US" sz="1300" b="1" dirty="0">
                          <a:solidFill>
                            <a:srgbClr val="FF0000"/>
                          </a:solidFill>
                          <a:effectLst/>
                          <a:latin typeface="Arial" charset="0"/>
                        </a:rPr>
                        <a:t>ORGANISM                      </a:t>
                      </a:r>
                      <a:endParaRPr lang="en-US" sz="1300" dirty="0">
                        <a:effectLst/>
                        <a:latin typeface="Calibri" charset="0"/>
                      </a:endParaRPr>
                    </a:p>
                    <a:p>
                      <a:pPr algn="just"/>
                      <a:r>
                        <a:rPr lang="en-US" sz="1300" b="1" dirty="0">
                          <a:solidFill>
                            <a:srgbClr val="FF0000"/>
                          </a:solidFill>
                          <a:effectLst/>
                          <a:latin typeface="Arial" charset="0"/>
                        </a:rPr>
                        <a:t>TRAITS                        </a:t>
                      </a:r>
                      <a:endParaRPr lang="en-US" sz="1300" dirty="0">
                        <a:effectLst/>
                        <a:latin typeface="Calibri" charset="0"/>
                      </a:endParaRPr>
                    </a:p>
                    <a:p>
                      <a:pPr algn="just"/>
                      <a:r>
                        <a:rPr lang="en-US" sz="1300" b="1" dirty="0">
                          <a:solidFill>
                            <a:srgbClr val="FF0000"/>
                          </a:solidFill>
                          <a:effectLst/>
                          <a:latin typeface="Arial" charset="0"/>
                        </a:rPr>
                        <a:t>NUTRIENTS                     </a:t>
                      </a:r>
                      <a:endParaRPr lang="en-US" sz="1300" dirty="0">
                        <a:effectLst/>
                        <a:latin typeface="Calibri" charset="0"/>
                      </a:endParaRPr>
                    </a:p>
                    <a:p>
                      <a:pPr algn="just"/>
                      <a:r>
                        <a:rPr lang="en-US" sz="1300" b="1" dirty="0">
                          <a:solidFill>
                            <a:srgbClr val="FF0000"/>
                          </a:solidFill>
                          <a:effectLst/>
                          <a:latin typeface="Arial" charset="0"/>
                        </a:rPr>
                        <a:t>GNU-FDL                       </a:t>
                      </a:r>
                      <a:endParaRPr lang="en-US" sz="1300" dirty="0">
                        <a:effectLst/>
                        <a:latin typeface="Calibri" charset="0"/>
                      </a:endParaRPr>
                    </a:p>
                    <a:p>
                      <a:pPr algn="just"/>
                      <a:r>
                        <a:rPr lang="en-US" sz="1300" b="1" dirty="0">
                          <a:solidFill>
                            <a:srgbClr val="FF0000"/>
                          </a:solidFill>
                          <a:effectLst/>
                          <a:latin typeface="Arial" charset="0"/>
                        </a:rPr>
                        <a:t>MOLECULES                     </a:t>
                      </a:r>
                      <a:endParaRPr lang="en-US" sz="1300" dirty="0">
                        <a:effectLst/>
                        <a:latin typeface="Calibri" charset="0"/>
                      </a:endParaRPr>
                    </a:p>
                    <a:p>
                      <a:pPr algn="just"/>
                      <a:r>
                        <a:rPr lang="en-US" sz="1300" b="1" dirty="0">
                          <a:solidFill>
                            <a:srgbClr val="FF0000"/>
                          </a:solidFill>
                          <a:effectLst/>
                          <a:latin typeface="Arial" charset="0"/>
                        </a:rPr>
                        <a:t>CHROMOSOMES                   </a:t>
                      </a:r>
                      <a:endParaRPr lang="en-US" sz="1300" dirty="0">
                        <a:effectLst/>
                        <a:latin typeface="Calibri" charset="0"/>
                      </a:endParaRPr>
                    </a:p>
                    <a:p>
                      <a:pPr algn="just"/>
                      <a:r>
                        <a:rPr lang="en-US" sz="1300" b="1" dirty="0">
                          <a:solidFill>
                            <a:srgbClr val="FF0000"/>
                          </a:solidFill>
                          <a:effectLst/>
                          <a:latin typeface="Arial" charset="0"/>
                        </a:rPr>
                        <a:t>REPRODUCTION                  </a:t>
                      </a:r>
                      <a:endParaRPr lang="en-US" sz="1300" dirty="0">
                        <a:effectLst/>
                        <a:latin typeface="Calibri" charset="0"/>
                      </a:endParaRPr>
                    </a:p>
                    <a:p>
                      <a:pPr algn="just"/>
                      <a:r>
                        <a:rPr lang="en-US" sz="1300" b="1" dirty="0">
                          <a:solidFill>
                            <a:srgbClr val="FF0000"/>
                          </a:solidFill>
                          <a:effectLst/>
                          <a:latin typeface="Arial" charset="0"/>
                        </a:rPr>
                        <a:t>MAMMALS                       </a:t>
                      </a:r>
                      <a:endParaRPr lang="en-US" sz="1300" dirty="0">
                        <a:effectLst/>
                        <a:latin typeface="Calibri" charset="0"/>
                      </a:endParaRPr>
                    </a:p>
                    <a:p>
                      <a:pPr algn="just"/>
                      <a:r>
                        <a:rPr lang="en-US" sz="1300" b="1" dirty="0">
                          <a:solidFill>
                            <a:srgbClr val="FF0000"/>
                          </a:solidFill>
                          <a:effectLst/>
                          <a:latin typeface="Arial" charset="0"/>
                        </a:rPr>
                        <a:t>REPRODUCTIVE                  </a:t>
                      </a:r>
                      <a:endParaRPr lang="en-US" sz="1300" dirty="0">
                        <a:effectLst/>
                        <a:latin typeface="Calibri" charset="0"/>
                      </a:endParaRPr>
                    </a:p>
                    <a:p>
                      <a:pPr algn="just"/>
                      <a:r>
                        <a:rPr lang="en-US" sz="1300" b="1" dirty="0">
                          <a:solidFill>
                            <a:srgbClr val="FF0000"/>
                          </a:solidFill>
                          <a:effectLst/>
                          <a:latin typeface="Arial" charset="0"/>
                        </a:rPr>
                        <a:t>MEMBRANE                      </a:t>
                      </a:r>
                      <a:endParaRPr lang="en-US" sz="1300" dirty="0">
                        <a:effectLst/>
                        <a:latin typeface="Calibri" charset="0"/>
                      </a:endParaRPr>
                    </a:p>
                    <a:p>
                      <a:pPr algn="just"/>
                      <a:r>
                        <a:rPr lang="en-US" sz="1300" b="1" dirty="0">
                          <a:solidFill>
                            <a:srgbClr val="FF0000"/>
                          </a:solidFill>
                          <a:effectLst/>
                          <a:latin typeface="Arial" charset="0"/>
                        </a:rPr>
                        <a:t>DIGESTIVE                     </a:t>
                      </a:r>
                      <a:endParaRPr lang="en-US" sz="1300" dirty="0">
                        <a:effectLst/>
                        <a:latin typeface="Calibri" charset="0"/>
                      </a:endParaRPr>
                    </a:p>
                    <a:p>
                      <a:pPr algn="just"/>
                      <a:r>
                        <a:rPr lang="en-US" sz="1300" b="1" dirty="0">
                          <a:solidFill>
                            <a:srgbClr val="FF0000"/>
                          </a:solidFill>
                          <a:effectLst/>
                          <a:latin typeface="Arial" charset="0"/>
                        </a:rPr>
                        <a:t>PATHOGENS                     </a:t>
                      </a:r>
                      <a:endParaRPr lang="en-US" sz="1300" dirty="0">
                        <a:effectLst/>
                        <a:latin typeface="Calibri" charset="0"/>
                      </a:endParaRPr>
                    </a:p>
                    <a:p>
                      <a:pPr algn="just"/>
                      <a:r>
                        <a:rPr lang="en-US" sz="1300" b="1" dirty="0">
                          <a:solidFill>
                            <a:srgbClr val="FF0000"/>
                          </a:solidFill>
                          <a:effectLst/>
                          <a:latin typeface="Arial" charset="0"/>
                        </a:rPr>
                        <a:t>DIOXIDE                       </a:t>
                      </a:r>
                      <a:endParaRPr lang="en-US" sz="1300" dirty="0">
                        <a:effectLst/>
                        <a:latin typeface="Calibri" charset="0"/>
                      </a:endParaRPr>
                    </a:p>
                    <a:p>
                      <a:pPr algn="just"/>
                      <a:r>
                        <a:rPr lang="en-US" sz="1300" b="1" dirty="0">
                          <a:solidFill>
                            <a:srgbClr val="FF0000"/>
                          </a:solidFill>
                          <a:effectLst/>
                          <a:latin typeface="Arial" charset="0"/>
                        </a:rPr>
                        <a:t>CC-BY-SA                      </a:t>
                      </a:r>
                      <a:endParaRPr lang="en-US" sz="1300" dirty="0">
                        <a:effectLst/>
                        <a:latin typeface="Calibri" charset="0"/>
                      </a:endParaRPr>
                    </a:p>
                    <a:p>
                      <a:pPr algn="just"/>
                      <a:r>
                        <a:rPr lang="en-US" sz="1300" b="1" dirty="0">
                          <a:solidFill>
                            <a:srgbClr val="FF0000"/>
                          </a:solidFill>
                          <a:effectLst/>
                          <a:latin typeface="Arial" charset="0"/>
                        </a:rPr>
                        <a:t>PROTISTS                      </a:t>
                      </a:r>
                      <a:endParaRPr lang="en-US" sz="1300" dirty="0">
                        <a:effectLst/>
                        <a:latin typeface="Calibri" charset="0"/>
                      </a:endParaRPr>
                    </a:p>
                    <a:p>
                      <a:pPr algn="just"/>
                      <a:r>
                        <a:rPr lang="en-US" sz="1300" b="1" dirty="0">
                          <a:solidFill>
                            <a:srgbClr val="FF0000"/>
                          </a:solidFill>
                          <a:effectLst/>
                          <a:latin typeface="Arial" charset="0"/>
                        </a:rPr>
                        <a:t>RESPIRATORY                   </a:t>
                      </a:r>
                      <a:endParaRPr lang="en-US" sz="1300" dirty="0">
                        <a:effectLst/>
                        <a:latin typeface="Calibri" charset="0"/>
                      </a:endParaRPr>
                    </a:p>
                    <a:p>
                      <a:pPr algn="just"/>
                      <a:r>
                        <a:rPr lang="en-US" sz="1300" b="1" dirty="0">
                          <a:solidFill>
                            <a:srgbClr val="FF0000"/>
                          </a:solidFill>
                          <a:effectLst/>
                          <a:latin typeface="Arial" charset="0"/>
                        </a:rPr>
                        <a:t>PREY                          </a:t>
                      </a:r>
                      <a:endParaRPr lang="en-US" sz="1300" dirty="0">
                        <a:effectLst/>
                        <a:latin typeface="Calibri" charset="0"/>
                      </a:endParaRPr>
                    </a:p>
                    <a:p>
                      <a:pPr algn="just"/>
                      <a:r>
                        <a:rPr lang="en-US" sz="1300" b="1" dirty="0">
                          <a:solidFill>
                            <a:srgbClr val="FF0000"/>
                          </a:solidFill>
                          <a:effectLst/>
                          <a:latin typeface="Arial" charset="0"/>
                        </a:rPr>
                        <a:t>ECOSYSTEM                     </a:t>
                      </a:r>
                      <a:endParaRPr lang="en-US" sz="1300" dirty="0">
                        <a:effectLst/>
                        <a:latin typeface="Calibri" charset="0"/>
                      </a:endParaRPr>
                    </a:p>
                    <a:p>
                      <a:pPr algn="just"/>
                      <a:r>
                        <a:rPr lang="en-US" sz="1300" b="1" dirty="0">
                          <a:solidFill>
                            <a:srgbClr val="FF0000"/>
                          </a:solidFill>
                          <a:effectLst/>
                          <a:latin typeface="Arial" charset="0"/>
                        </a:rPr>
                        <a:t>IMMUNE                        </a:t>
                      </a:r>
                      <a:endParaRPr lang="en-US" sz="1300" dirty="0">
                        <a:effectLst/>
                        <a:latin typeface="Calibri" charset="0"/>
                      </a:endParaRPr>
                    </a:p>
                    <a:p>
                      <a:pPr algn="just"/>
                      <a:r>
                        <a:rPr lang="en-US" sz="1300" b="1" dirty="0">
                          <a:solidFill>
                            <a:srgbClr val="FF0000"/>
                          </a:solidFill>
                          <a:effectLst/>
                          <a:latin typeface="Arial" charset="0"/>
                        </a:rPr>
                        <a:t>CARDIOVASCULAR                </a:t>
                      </a:r>
                      <a:endParaRPr lang="en-US" sz="1300" dirty="0">
                        <a:effectLst/>
                        <a:latin typeface="Calibri" charset="0"/>
                      </a:endParaRPr>
                    </a:p>
                    <a:p>
                      <a:pPr algn="just"/>
                      <a:r>
                        <a:rPr lang="en-US" sz="1300" b="1" dirty="0">
                          <a:solidFill>
                            <a:srgbClr val="FF0000"/>
                          </a:solidFill>
                          <a:effectLst/>
                          <a:latin typeface="Arial" charset="0"/>
                        </a:rPr>
                        <a:t>CHROMOSOME                    </a:t>
                      </a:r>
                      <a:endParaRPr lang="en-US" sz="1300" dirty="0">
                        <a:effectLst/>
                        <a:latin typeface="Calibri" charset="0"/>
                      </a:endParaRPr>
                    </a:p>
                    <a:p>
                      <a:pPr algn="just"/>
                      <a:r>
                        <a:rPr lang="en-US" sz="1300" b="1" dirty="0">
                          <a:solidFill>
                            <a:srgbClr val="FF0000"/>
                          </a:solidFill>
                          <a:effectLst/>
                          <a:latin typeface="Arial" charset="0"/>
                        </a:rPr>
                        <a:t>DARWIN                        </a:t>
                      </a:r>
                      <a:endParaRPr lang="en-US" sz="1300" dirty="0">
                        <a:effectLst/>
                        <a:latin typeface="Calibri" charset="0"/>
                      </a:endParaRPr>
                    </a:p>
                    <a:p>
                      <a:pPr algn="just"/>
                      <a:r>
                        <a:rPr lang="en-US" sz="1300" b="1" dirty="0">
                          <a:solidFill>
                            <a:srgbClr val="FF0000"/>
                          </a:solidFill>
                          <a:effectLst/>
                          <a:latin typeface="Arial" charset="0"/>
                        </a:rPr>
                        <a:t>PHOTOSYNTHESIS</a:t>
                      </a:r>
                      <a:endParaRPr lang="en-US" sz="1300" dirty="0">
                        <a:effectLst/>
                        <a:latin typeface="Calibri" charset="0"/>
                      </a:endParaRPr>
                    </a:p>
                  </a:txBody>
                  <a:tcPr marL="40815" marR="408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300" b="1" dirty="0">
                          <a:solidFill>
                            <a:srgbClr val="FF0000"/>
                          </a:solidFill>
                          <a:effectLst/>
                          <a:latin typeface="Arial" charset="0"/>
                        </a:rPr>
                        <a:t>393</a:t>
                      </a:r>
                      <a:endParaRPr lang="en-US" sz="1300" dirty="0">
                        <a:effectLst/>
                        <a:latin typeface="Calibri" charset="0"/>
                      </a:endParaRPr>
                    </a:p>
                    <a:p>
                      <a:r>
                        <a:rPr lang="en-US" sz="1300" b="1" dirty="0">
                          <a:solidFill>
                            <a:srgbClr val="FF0000"/>
                          </a:solidFill>
                          <a:effectLst/>
                          <a:latin typeface="Arial" charset="0"/>
                        </a:rPr>
                        <a:t>365</a:t>
                      </a:r>
                      <a:endParaRPr lang="en-US" sz="1300" dirty="0">
                        <a:effectLst/>
                        <a:latin typeface="Calibri" charset="0"/>
                      </a:endParaRPr>
                    </a:p>
                    <a:p>
                      <a:r>
                        <a:rPr lang="en-US" sz="1300" b="1" dirty="0">
                          <a:solidFill>
                            <a:srgbClr val="FF0000"/>
                          </a:solidFill>
                          <a:effectLst/>
                          <a:latin typeface="Arial" charset="0"/>
                        </a:rPr>
                        <a:t>340</a:t>
                      </a:r>
                      <a:endParaRPr lang="en-US" sz="1300" dirty="0">
                        <a:effectLst/>
                        <a:latin typeface="Calibri" charset="0"/>
                      </a:endParaRPr>
                    </a:p>
                    <a:p>
                      <a:r>
                        <a:rPr lang="en-US" sz="1300" b="1" dirty="0">
                          <a:solidFill>
                            <a:srgbClr val="FF0000"/>
                          </a:solidFill>
                          <a:effectLst/>
                          <a:latin typeface="Arial" charset="0"/>
                        </a:rPr>
                        <a:t>316</a:t>
                      </a:r>
                      <a:endParaRPr lang="en-US" sz="1300" dirty="0">
                        <a:effectLst/>
                        <a:latin typeface="Calibri" charset="0"/>
                      </a:endParaRPr>
                    </a:p>
                    <a:p>
                      <a:r>
                        <a:rPr lang="en-US" sz="1300" b="1" dirty="0">
                          <a:solidFill>
                            <a:srgbClr val="FF0000"/>
                          </a:solidFill>
                          <a:effectLst/>
                          <a:latin typeface="Arial" charset="0"/>
                        </a:rPr>
                        <a:t>278</a:t>
                      </a:r>
                      <a:endParaRPr lang="en-US" sz="1300" dirty="0">
                        <a:effectLst/>
                        <a:latin typeface="Calibri" charset="0"/>
                      </a:endParaRPr>
                    </a:p>
                    <a:p>
                      <a:r>
                        <a:rPr lang="en-US" sz="1300" b="1" dirty="0">
                          <a:solidFill>
                            <a:srgbClr val="FF0000"/>
                          </a:solidFill>
                          <a:effectLst/>
                          <a:latin typeface="Arial" charset="0"/>
                        </a:rPr>
                        <a:t>188</a:t>
                      </a:r>
                      <a:endParaRPr lang="en-US" sz="1300" dirty="0">
                        <a:effectLst/>
                        <a:latin typeface="Calibri" charset="0"/>
                      </a:endParaRPr>
                    </a:p>
                    <a:p>
                      <a:r>
                        <a:rPr lang="en-US" sz="1300" b="1" dirty="0">
                          <a:solidFill>
                            <a:srgbClr val="FF0000"/>
                          </a:solidFill>
                          <a:effectLst/>
                          <a:latin typeface="Arial" charset="0"/>
                        </a:rPr>
                        <a:t>157</a:t>
                      </a:r>
                      <a:endParaRPr lang="en-US" sz="1300" dirty="0">
                        <a:effectLst/>
                        <a:latin typeface="Calibri" charset="0"/>
                      </a:endParaRPr>
                    </a:p>
                    <a:p>
                      <a:r>
                        <a:rPr lang="en-US" sz="1300" b="1" dirty="0">
                          <a:solidFill>
                            <a:srgbClr val="FF0000"/>
                          </a:solidFill>
                          <a:effectLst/>
                          <a:latin typeface="Arial" charset="0"/>
                        </a:rPr>
                        <a:t>157</a:t>
                      </a:r>
                      <a:endParaRPr lang="en-US" sz="1300" dirty="0">
                        <a:effectLst/>
                        <a:latin typeface="Calibri" charset="0"/>
                      </a:endParaRPr>
                    </a:p>
                    <a:p>
                      <a:r>
                        <a:rPr lang="en-US" sz="1300" b="1" dirty="0">
                          <a:solidFill>
                            <a:srgbClr val="FF0000"/>
                          </a:solidFill>
                          <a:effectLst/>
                          <a:latin typeface="Arial" charset="0"/>
                        </a:rPr>
                        <a:t>156</a:t>
                      </a:r>
                      <a:endParaRPr lang="en-US" sz="1300" dirty="0">
                        <a:effectLst/>
                        <a:latin typeface="Calibri" charset="0"/>
                      </a:endParaRPr>
                    </a:p>
                    <a:p>
                      <a:r>
                        <a:rPr lang="en-US" sz="1300" b="1" dirty="0">
                          <a:solidFill>
                            <a:srgbClr val="FF0000"/>
                          </a:solidFill>
                          <a:effectLst/>
                          <a:latin typeface="Arial" charset="0"/>
                        </a:rPr>
                        <a:t>152</a:t>
                      </a:r>
                      <a:endParaRPr lang="en-US" sz="1300" dirty="0">
                        <a:effectLst/>
                        <a:latin typeface="Calibri" charset="0"/>
                      </a:endParaRPr>
                    </a:p>
                    <a:p>
                      <a:r>
                        <a:rPr lang="en-US" sz="1300" b="1" dirty="0">
                          <a:solidFill>
                            <a:srgbClr val="FF0000"/>
                          </a:solidFill>
                          <a:effectLst/>
                          <a:latin typeface="Arial" charset="0"/>
                        </a:rPr>
                        <a:t>137</a:t>
                      </a:r>
                      <a:endParaRPr lang="en-US" sz="1300" dirty="0">
                        <a:effectLst/>
                        <a:latin typeface="Calibri" charset="0"/>
                      </a:endParaRPr>
                    </a:p>
                    <a:p>
                      <a:r>
                        <a:rPr lang="en-US" sz="1300" b="1" dirty="0">
                          <a:solidFill>
                            <a:srgbClr val="FF0000"/>
                          </a:solidFill>
                          <a:effectLst/>
                          <a:latin typeface="Arial" charset="0"/>
                        </a:rPr>
                        <a:t>131</a:t>
                      </a:r>
                      <a:endParaRPr lang="en-US" sz="1300" dirty="0">
                        <a:effectLst/>
                        <a:latin typeface="Calibri" charset="0"/>
                      </a:endParaRPr>
                    </a:p>
                    <a:p>
                      <a:r>
                        <a:rPr lang="en-US" sz="1300" b="1" dirty="0">
                          <a:solidFill>
                            <a:srgbClr val="FF0000"/>
                          </a:solidFill>
                          <a:effectLst/>
                          <a:latin typeface="Arial" charset="0"/>
                        </a:rPr>
                        <a:t>125</a:t>
                      </a:r>
                      <a:endParaRPr lang="en-US" sz="1300" dirty="0">
                        <a:effectLst/>
                        <a:latin typeface="Calibri" charset="0"/>
                      </a:endParaRPr>
                    </a:p>
                    <a:p>
                      <a:r>
                        <a:rPr lang="en-US" sz="1300" b="1" dirty="0">
                          <a:solidFill>
                            <a:srgbClr val="FF0000"/>
                          </a:solidFill>
                          <a:effectLst/>
                          <a:latin typeface="Arial" charset="0"/>
                        </a:rPr>
                        <a:t>121</a:t>
                      </a:r>
                      <a:endParaRPr lang="en-US" sz="1300" dirty="0">
                        <a:effectLst/>
                        <a:latin typeface="Calibri" charset="0"/>
                      </a:endParaRPr>
                    </a:p>
                    <a:p>
                      <a:r>
                        <a:rPr lang="en-US" sz="1300" b="1" dirty="0">
                          <a:solidFill>
                            <a:srgbClr val="FF0000"/>
                          </a:solidFill>
                          <a:effectLst/>
                          <a:latin typeface="Arial" charset="0"/>
                        </a:rPr>
                        <a:t>120</a:t>
                      </a:r>
                      <a:endParaRPr lang="en-US" sz="1300" dirty="0">
                        <a:effectLst/>
                        <a:latin typeface="Calibri" charset="0"/>
                      </a:endParaRPr>
                    </a:p>
                    <a:p>
                      <a:r>
                        <a:rPr lang="en-US" sz="1300" b="1" dirty="0">
                          <a:solidFill>
                            <a:srgbClr val="FF0000"/>
                          </a:solidFill>
                          <a:effectLst/>
                          <a:latin typeface="Arial" charset="0"/>
                        </a:rPr>
                        <a:t>119</a:t>
                      </a:r>
                      <a:endParaRPr lang="en-US" sz="1300" dirty="0">
                        <a:effectLst/>
                        <a:latin typeface="Calibri" charset="0"/>
                      </a:endParaRPr>
                    </a:p>
                    <a:p>
                      <a:r>
                        <a:rPr lang="en-US" sz="1300" b="1" dirty="0">
                          <a:solidFill>
                            <a:srgbClr val="FF0000"/>
                          </a:solidFill>
                          <a:effectLst/>
                          <a:latin typeface="Arial" charset="0"/>
                        </a:rPr>
                        <a:t>118</a:t>
                      </a:r>
                      <a:endParaRPr lang="en-US" sz="1300" dirty="0">
                        <a:effectLst/>
                        <a:latin typeface="Calibri" charset="0"/>
                      </a:endParaRPr>
                    </a:p>
                    <a:p>
                      <a:r>
                        <a:rPr lang="en-US" sz="1300" b="1" dirty="0">
                          <a:solidFill>
                            <a:srgbClr val="FF0000"/>
                          </a:solidFill>
                          <a:effectLst/>
                          <a:latin typeface="Arial" charset="0"/>
                        </a:rPr>
                        <a:t>114</a:t>
                      </a:r>
                      <a:endParaRPr lang="en-US" sz="1300" dirty="0">
                        <a:effectLst/>
                        <a:latin typeface="Calibri" charset="0"/>
                      </a:endParaRPr>
                    </a:p>
                    <a:p>
                      <a:r>
                        <a:rPr lang="en-US" sz="1300" b="1" dirty="0">
                          <a:solidFill>
                            <a:srgbClr val="FF0000"/>
                          </a:solidFill>
                          <a:effectLst/>
                          <a:latin typeface="Arial" charset="0"/>
                        </a:rPr>
                        <a:t>113</a:t>
                      </a:r>
                      <a:endParaRPr lang="en-US" sz="1300" dirty="0">
                        <a:effectLst/>
                        <a:latin typeface="Calibri" charset="0"/>
                      </a:endParaRPr>
                    </a:p>
                    <a:p>
                      <a:r>
                        <a:rPr lang="en-US" sz="1300" b="1" dirty="0">
                          <a:solidFill>
                            <a:srgbClr val="FF0000"/>
                          </a:solidFill>
                          <a:effectLst/>
                          <a:latin typeface="Arial" charset="0"/>
                        </a:rPr>
                        <a:t>112</a:t>
                      </a:r>
                      <a:endParaRPr lang="en-US" sz="1300" dirty="0">
                        <a:effectLst/>
                        <a:latin typeface="Calibri" charset="0"/>
                      </a:endParaRPr>
                    </a:p>
                    <a:p>
                      <a:r>
                        <a:rPr lang="en-US" sz="1300" b="1" dirty="0">
                          <a:solidFill>
                            <a:srgbClr val="FF0000"/>
                          </a:solidFill>
                          <a:effectLst/>
                          <a:latin typeface="Arial" charset="0"/>
                        </a:rPr>
                        <a:t>105</a:t>
                      </a:r>
                      <a:endParaRPr lang="en-US" sz="1300" dirty="0">
                        <a:effectLst/>
                        <a:latin typeface="Calibri" charset="0"/>
                      </a:endParaRPr>
                    </a:p>
                    <a:p>
                      <a:r>
                        <a:rPr lang="en-US" sz="1300" b="1" dirty="0">
                          <a:solidFill>
                            <a:srgbClr val="FF0000"/>
                          </a:solidFill>
                          <a:effectLst/>
                          <a:latin typeface="Arial" charset="0"/>
                        </a:rPr>
                        <a:t>104</a:t>
                      </a:r>
                      <a:endParaRPr lang="en-US" sz="1300" dirty="0">
                        <a:effectLst/>
                        <a:latin typeface="Calibri" charset="0"/>
                      </a:endParaRPr>
                    </a:p>
                    <a:p>
                      <a:r>
                        <a:rPr lang="en-US" sz="1300" b="1" dirty="0">
                          <a:solidFill>
                            <a:srgbClr val="FF0000"/>
                          </a:solidFill>
                          <a:effectLst/>
                          <a:latin typeface="Arial" charset="0"/>
                        </a:rPr>
                        <a:t>  95</a:t>
                      </a:r>
                      <a:endParaRPr lang="en-US" sz="1300" dirty="0">
                        <a:effectLst/>
                        <a:latin typeface="Calibri" charset="0"/>
                      </a:endParaRPr>
                    </a:p>
                    <a:p>
                      <a:r>
                        <a:rPr lang="en-US" sz="1300" b="1" dirty="0">
                          <a:solidFill>
                            <a:srgbClr val="FF0000"/>
                          </a:solidFill>
                          <a:effectLst/>
                          <a:latin typeface="Arial" charset="0"/>
                        </a:rPr>
                        <a:t>  94</a:t>
                      </a:r>
                      <a:endParaRPr lang="en-US" sz="1300" dirty="0">
                        <a:effectLst/>
                        <a:latin typeface="Calibri" charset="0"/>
                      </a:endParaRPr>
                    </a:p>
                    <a:p>
                      <a:r>
                        <a:rPr lang="en-US" sz="1300" b="1" dirty="0">
                          <a:solidFill>
                            <a:srgbClr val="FF0000"/>
                          </a:solidFill>
                          <a:effectLst/>
                          <a:latin typeface="Arial" charset="0"/>
                        </a:rPr>
                        <a:t>  89</a:t>
                      </a:r>
                      <a:endParaRPr lang="en-US" sz="1300" dirty="0">
                        <a:effectLst/>
                        <a:latin typeface="Calibri" charset="0"/>
                      </a:endParaRPr>
                    </a:p>
                    <a:p>
                      <a:r>
                        <a:rPr lang="en-US" sz="1300" b="1" dirty="0">
                          <a:solidFill>
                            <a:srgbClr val="FF0000"/>
                          </a:solidFill>
                          <a:effectLst/>
                          <a:latin typeface="Arial" charset="0"/>
                        </a:rPr>
                        <a:t>  88</a:t>
                      </a:r>
                      <a:endParaRPr lang="en-US" sz="1300" dirty="0">
                        <a:effectLst/>
                        <a:latin typeface="Calibri" charset="0"/>
                      </a:endParaRPr>
                    </a:p>
                    <a:p>
                      <a:r>
                        <a:rPr lang="en-US" sz="1300" b="1" dirty="0">
                          <a:solidFill>
                            <a:srgbClr val="FF0000"/>
                          </a:solidFill>
                          <a:effectLst/>
                          <a:latin typeface="Arial" charset="0"/>
                        </a:rPr>
                        <a:t>  86</a:t>
                      </a:r>
                      <a:endParaRPr lang="en-US" sz="1300" dirty="0">
                        <a:effectLst/>
                        <a:latin typeface="Calibri" charset="0"/>
                      </a:endParaRPr>
                    </a:p>
                    <a:p>
                      <a:r>
                        <a:rPr lang="en-US" sz="1300" b="1" dirty="0">
                          <a:solidFill>
                            <a:srgbClr val="FF0000"/>
                          </a:solidFill>
                          <a:effectLst/>
                          <a:latin typeface="Arial" charset="0"/>
                        </a:rPr>
                        <a:t>  85</a:t>
                      </a:r>
                      <a:endParaRPr lang="en-US" sz="1300" dirty="0">
                        <a:effectLst/>
                        <a:latin typeface="Calibri" charset="0"/>
                      </a:endParaRPr>
                    </a:p>
                    <a:p>
                      <a:r>
                        <a:rPr lang="en-US" sz="1300" b="1" dirty="0">
                          <a:solidFill>
                            <a:srgbClr val="FF0000"/>
                          </a:solidFill>
                          <a:effectLst/>
                          <a:latin typeface="Arial" charset="0"/>
                        </a:rPr>
                        <a:t>  85</a:t>
                      </a:r>
                      <a:endParaRPr lang="en-US" sz="1300" dirty="0">
                        <a:effectLst/>
                        <a:latin typeface="Calibri" charset="0"/>
                      </a:endParaRPr>
                    </a:p>
                  </a:txBody>
                  <a:tcPr marL="40815" marR="4081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Rectangle 3"/>
          <p:cNvSpPr>
            <a:spLocks noChangeArrowheads="1"/>
          </p:cNvSpPr>
          <p:nvPr/>
        </p:nvSpPr>
        <p:spPr bwMode="auto">
          <a:xfrm>
            <a:off x="276225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TextBox 7"/>
          <p:cNvSpPr txBox="1"/>
          <p:nvPr/>
        </p:nvSpPr>
        <p:spPr>
          <a:xfrm>
            <a:off x="720345" y="6502955"/>
            <a:ext cx="3660041" cy="338554"/>
          </a:xfrm>
          <a:prstGeom prst="rect">
            <a:avLst/>
          </a:prstGeom>
          <a:noFill/>
        </p:spPr>
        <p:txBody>
          <a:bodyPr wrap="none" rtlCol="0">
            <a:spAutoFit/>
          </a:bodyPr>
          <a:lstStyle/>
          <a:p>
            <a:r>
              <a:rPr lang="en-US" sz="1600" b="1" dirty="0">
                <a:solidFill>
                  <a:prstClr val="white"/>
                </a:solidFill>
              </a:rPr>
              <a:t>Adapted from Gardner (2013, pp. 72-73) </a:t>
            </a:r>
            <a:endParaRPr lang="en-US" sz="1600" dirty="0">
              <a:solidFill>
                <a:prstClr val="white"/>
              </a:solidFill>
            </a:endParaRPr>
          </a:p>
        </p:txBody>
      </p:sp>
      <p:sp>
        <p:nvSpPr>
          <p:cNvPr id="9" name="TextBox 8"/>
          <p:cNvSpPr txBox="1"/>
          <p:nvPr/>
        </p:nvSpPr>
        <p:spPr>
          <a:xfrm>
            <a:off x="1219200" y="11667"/>
            <a:ext cx="7270388" cy="369332"/>
          </a:xfrm>
          <a:prstGeom prst="rect">
            <a:avLst/>
          </a:prstGeom>
          <a:noFill/>
        </p:spPr>
        <p:txBody>
          <a:bodyPr wrap="none" rtlCol="0">
            <a:spAutoFit/>
          </a:bodyPr>
          <a:lstStyle/>
          <a:p>
            <a:r>
              <a:rPr lang="en-US" b="1" dirty="0">
                <a:solidFill>
                  <a:prstClr val="white"/>
                </a:solidFill>
              </a:rPr>
              <a:t>Examples of Specialized </a:t>
            </a:r>
            <a:r>
              <a:rPr lang="en-US" b="1">
                <a:solidFill>
                  <a:prstClr val="white"/>
                </a:solidFill>
              </a:rPr>
              <a:t>(Technical) Vocabulary </a:t>
            </a:r>
            <a:r>
              <a:rPr lang="en-US" b="1" dirty="0">
                <a:solidFill>
                  <a:prstClr val="white"/>
                </a:solidFill>
              </a:rPr>
              <a:t>in Four Different Disciplines</a:t>
            </a:r>
          </a:p>
        </p:txBody>
      </p:sp>
    </p:spTree>
    <p:extLst>
      <p:ext uri="{BB962C8B-B14F-4D97-AF65-F5344CB8AC3E}">
        <p14:creationId xmlns:p14="http://schemas.microsoft.com/office/powerpoint/2010/main" val="73904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8600" y="457200"/>
          <a:ext cx="8686802" cy="5943600"/>
        </p:xfrm>
        <a:graphic>
          <a:graphicData uri="http://schemas.openxmlformats.org/drawingml/2006/table">
            <a:tbl>
              <a:tblPr firstRow="1" firstCol="1" bandRow="1"/>
              <a:tblGrid>
                <a:gridCol w="1469889">
                  <a:extLst>
                    <a:ext uri="{9D8B030D-6E8A-4147-A177-3AD203B41FA5}">
                      <a16:colId xmlns:a16="http://schemas.microsoft.com/office/drawing/2014/main" val="20000"/>
                    </a:ext>
                  </a:extLst>
                </a:gridCol>
                <a:gridCol w="548399">
                  <a:extLst>
                    <a:ext uri="{9D8B030D-6E8A-4147-A177-3AD203B41FA5}">
                      <a16:colId xmlns:a16="http://schemas.microsoft.com/office/drawing/2014/main" val="20001"/>
                    </a:ext>
                  </a:extLst>
                </a:gridCol>
                <a:gridCol w="1638905">
                  <a:extLst>
                    <a:ext uri="{9D8B030D-6E8A-4147-A177-3AD203B41FA5}">
                      <a16:colId xmlns:a16="http://schemas.microsoft.com/office/drawing/2014/main" val="20002"/>
                    </a:ext>
                  </a:extLst>
                </a:gridCol>
                <a:gridCol w="383881">
                  <a:extLst>
                    <a:ext uri="{9D8B030D-6E8A-4147-A177-3AD203B41FA5}">
                      <a16:colId xmlns:a16="http://schemas.microsoft.com/office/drawing/2014/main" val="20003"/>
                    </a:ext>
                  </a:extLst>
                </a:gridCol>
                <a:gridCol w="1699139">
                  <a:extLst>
                    <a:ext uri="{9D8B030D-6E8A-4147-A177-3AD203B41FA5}">
                      <a16:colId xmlns:a16="http://schemas.microsoft.com/office/drawing/2014/main" val="20004"/>
                    </a:ext>
                  </a:extLst>
                </a:gridCol>
                <a:gridCol w="179418">
                  <a:extLst>
                    <a:ext uri="{9D8B030D-6E8A-4147-A177-3AD203B41FA5}">
                      <a16:colId xmlns:a16="http://schemas.microsoft.com/office/drawing/2014/main" val="20005"/>
                    </a:ext>
                  </a:extLst>
                </a:gridCol>
                <a:gridCol w="383881">
                  <a:extLst>
                    <a:ext uri="{9D8B030D-6E8A-4147-A177-3AD203B41FA5}">
                      <a16:colId xmlns:a16="http://schemas.microsoft.com/office/drawing/2014/main" val="20006"/>
                    </a:ext>
                  </a:extLst>
                </a:gridCol>
                <a:gridCol w="1800728">
                  <a:extLst>
                    <a:ext uri="{9D8B030D-6E8A-4147-A177-3AD203B41FA5}">
                      <a16:colId xmlns:a16="http://schemas.microsoft.com/office/drawing/2014/main" val="20007"/>
                    </a:ext>
                  </a:extLst>
                </a:gridCol>
                <a:gridCol w="582562">
                  <a:extLst>
                    <a:ext uri="{9D8B030D-6E8A-4147-A177-3AD203B41FA5}">
                      <a16:colId xmlns:a16="http://schemas.microsoft.com/office/drawing/2014/main" val="20008"/>
                    </a:ext>
                  </a:extLst>
                </a:gridCol>
              </a:tblGrid>
              <a:tr h="111122">
                <a:tc>
                  <a:txBody>
                    <a:bodyPr/>
                    <a:lstStyle/>
                    <a:p>
                      <a:pPr algn="just"/>
                      <a:r>
                        <a:rPr lang="en-US" sz="1300" b="1">
                          <a:effectLst/>
                          <a:latin typeface="Arial" charset="0"/>
                        </a:rPr>
                        <a:t>FICTION </a:t>
                      </a:r>
                      <a:endParaRPr lang="en-US" sz="1300">
                        <a:effectLst/>
                        <a:latin typeface="Calibri" charset="0"/>
                      </a:endParaRPr>
                    </a:p>
                  </a:txBody>
                  <a:tcPr marL="38356" marR="383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US" sz="1300" b="1">
                          <a:effectLst/>
                          <a:latin typeface="Arial" charset="0"/>
                        </a:rPr>
                        <a:t> #</a:t>
                      </a:r>
                      <a:endParaRPr lang="en-US" sz="1300">
                        <a:effectLst/>
                        <a:latin typeface="Calibri" charset="0"/>
                      </a:endParaRPr>
                    </a:p>
                  </a:txBody>
                  <a:tcPr marL="38356" marR="383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a:effectLst/>
                          <a:latin typeface="Arial" charset="0"/>
                        </a:rPr>
                        <a:t>AM HISTORY</a:t>
                      </a:r>
                      <a:endParaRPr lang="en-US" sz="1300">
                        <a:effectLst/>
                        <a:latin typeface="Calibri" charset="0"/>
                      </a:endParaRPr>
                    </a:p>
                  </a:txBody>
                  <a:tcPr marL="38356" marR="383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a:effectLst/>
                          <a:latin typeface="Arial" charset="0"/>
                        </a:rPr>
                        <a:t>#</a:t>
                      </a:r>
                      <a:endParaRPr lang="en-US" sz="1300">
                        <a:effectLst/>
                        <a:latin typeface="Calibri" charset="0"/>
                      </a:endParaRPr>
                    </a:p>
                  </a:txBody>
                  <a:tcPr marL="38356" marR="383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r>
                        <a:rPr lang="en-US" sz="1300" b="1">
                          <a:effectLst/>
                          <a:latin typeface="Arial" charset="0"/>
                        </a:rPr>
                        <a:t>MATHEMATICS</a:t>
                      </a:r>
                      <a:endParaRPr lang="en-US" sz="1300">
                        <a:effectLst/>
                        <a:latin typeface="Calibri" charset="0"/>
                      </a:endParaRPr>
                    </a:p>
                  </a:txBody>
                  <a:tcPr marL="38356" marR="383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a:r>
                        <a:rPr lang="en-US" sz="1300" b="1">
                          <a:effectLst/>
                          <a:latin typeface="Arial" charset="0"/>
                        </a:rPr>
                        <a:t> #</a:t>
                      </a:r>
                      <a:endParaRPr lang="en-US" sz="1300">
                        <a:effectLst/>
                        <a:latin typeface="Calibri" charset="0"/>
                      </a:endParaRPr>
                    </a:p>
                  </a:txBody>
                  <a:tcPr marL="38356" marR="383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a:effectLst/>
                          <a:latin typeface="Arial" charset="0"/>
                        </a:rPr>
                        <a:t>LIFE SCIENCE</a:t>
                      </a:r>
                      <a:endParaRPr lang="en-US" sz="1300">
                        <a:effectLst/>
                        <a:latin typeface="Calibri" charset="0"/>
                      </a:endParaRPr>
                    </a:p>
                  </a:txBody>
                  <a:tcPr marL="38356" marR="383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a:effectLst/>
                          <a:latin typeface="Arial" charset="0"/>
                        </a:rPr>
                        <a:t> #</a:t>
                      </a:r>
                      <a:endParaRPr lang="en-US" sz="1300">
                        <a:effectLst/>
                        <a:latin typeface="Calibri" charset="0"/>
                      </a:endParaRPr>
                    </a:p>
                  </a:txBody>
                  <a:tcPr marL="38356" marR="383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669280">
                <a:tc>
                  <a:txBody>
                    <a:bodyPr/>
                    <a:lstStyle/>
                    <a:p>
                      <a:pPr algn="just"/>
                      <a:r>
                        <a:rPr lang="en-US" sz="1300" b="1" dirty="0">
                          <a:solidFill>
                            <a:srgbClr val="0070C0"/>
                          </a:solidFill>
                          <a:effectLst/>
                          <a:latin typeface="Arial" charset="0"/>
                        </a:rPr>
                        <a:t> </a:t>
                      </a:r>
                      <a:endParaRPr lang="en-US" sz="1300" dirty="0">
                        <a:effectLst/>
                        <a:latin typeface="Calibri" charset="0"/>
                      </a:endParaRPr>
                    </a:p>
                    <a:p>
                      <a:pPr algn="just"/>
                      <a:r>
                        <a:rPr lang="en-US" sz="1300" b="1" dirty="0">
                          <a:solidFill>
                            <a:srgbClr val="0070C0"/>
                          </a:solidFill>
                          <a:effectLst/>
                          <a:latin typeface="Arial" charset="0"/>
                        </a:rPr>
                        <a:t>APARTMENT                     </a:t>
                      </a:r>
                      <a:endParaRPr lang="en-US" sz="1300" dirty="0">
                        <a:effectLst/>
                        <a:latin typeface="Calibri" charset="0"/>
                      </a:endParaRPr>
                    </a:p>
                    <a:p>
                      <a:pPr algn="just"/>
                      <a:r>
                        <a:rPr lang="en-US" sz="1300" b="1" dirty="0">
                          <a:solidFill>
                            <a:srgbClr val="0070C0"/>
                          </a:solidFill>
                          <a:effectLst/>
                          <a:latin typeface="Arial" charset="0"/>
                        </a:rPr>
                        <a:t>TOWERS                        </a:t>
                      </a:r>
                      <a:endParaRPr lang="en-US" sz="1300" dirty="0">
                        <a:effectLst/>
                        <a:latin typeface="Calibri" charset="0"/>
                      </a:endParaRPr>
                    </a:p>
                    <a:p>
                      <a:pPr algn="just"/>
                      <a:r>
                        <a:rPr lang="en-US" sz="1300" b="1" dirty="0">
                          <a:solidFill>
                            <a:srgbClr val="0070C0"/>
                          </a:solidFill>
                          <a:effectLst/>
                          <a:latin typeface="Arial" charset="0"/>
                        </a:rPr>
                        <a:t>MURDERER                      </a:t>
                      </a:r>
                      <a:endParaRPr lang="en-US" sz="1300" dirty="0">
                        <a:effectLst/>
                        <a:latin typeface="Calibri" charset="0"/>
                      </a:endParaRPr>
                    </a:p>
                    <a:p>
                      <a:pPr algn="just"/>
                      <a:r>
                        <a:rPr lang="en-US" sz="1300" b="1" dirty="0">
                          <a:solidFill>
                            <a:srgbClr val="0070C0"/>
                          </a:solidFill>
                          <a:effectLst/>
                          <a:latin typeface="Arial" charset="0"/>
                        </a:rPr>
                        <a:t>BOMB                          </a:t>
                      </a:r>
                      <a:endParaRPr lang="en-US" sz="1300" dirty="0">
                        <a:effectLst/>
                        <a:latin typeface="Calibri" charset="0"/>
                      </a:endParaRPr>
                    </a:p>
                    <a:p>
                      <a:pPr algn="just"/>
                      <a:r>
                        <a:rPr lang="en-US" sz="1300" b="1" dirty="0">
                          <a:solidFill>
                            <a:srgbClr val="0070C0"/>
                          </a:solidFill>
                          <a:effectLst/>
                          <a:latin typeface="Arial" charset="0"/>
                        </a:rPr>
                        <a:t>STARED                        </a:t>
                      </a:r>
                      <a:endParaRPr lang="en-US" sz="1300" dirty="0">
                        <a:effectLst/>
                        <a:latin typeface="Calibri" charset="0"/>
                      </a:endParaRPr>
                    </a:p>
                    <a:p>
                      <a:pPr algn="just"/>
                      <a:r>
                        <a:rPr lang="en-US" sz="1300" b="1" dirty="0">
                          <a:solidFill>
                            <a:srgbClr val="0070C0"/>
                          </a:solidFill>
                          <a:effectLst/>
                          <a:latin typeface="Arial" charset="0"/>
                        </a:rPr>
                        <a:t>BOMBER                        </a:t>
                      </a:r>
                      <a:endParaRPr lang="en-US" sz="1300" dirty="0">
                        <a:effectLst/>
                        <a:latin typeface="Calibri" charset="0"/>
                      </a:endParaRPr>
                    </a:p>
                    <a:p>
                      <a:pPr algn="just"/>
                      <a:r>
                        <a:rPr lang="en-US" sz="1300" b="1" dirty="0">
                          <a:solidFill>
                            <a:srgbClr val="0070C0"/>
                          </a:solidFill>
                          <a:effectLst/>
                          <a:latin typeface="Arial" charset="0"/>
                        </a:rPr>
                        <a:t>ELEVATOR                      </a:t>
                      </a:r>
                      <a:endParaRPr lang="en-US" sz="1300" dirty="0">
                        <a:effectLst/>
                        <a:latin typeface="Calibri" charset="0"/>
                      </a:endParaRPr>
                    </a:p>
                    <a:p>
                      <a:pPr algn="just"/>
                      <a:r>
                        <a:rPr lang="en-US" sz="1300" b="1" dirty="0">
                          <a:solidFill>
                            <a:srgbClr val="0070C0"/>
                          </a:solidFill>
                          <a:effectLst/>
                          <a:latin typeface="Arial" charset="0"/>
                        </a:rPr>
                        <a:t>HURRIED                       </a:t>
                      </a:r>
                      <a:endParaRPr lang="en-US" sz="1300" dirty="0">
                        <a:effectLst/>
                        <a:latin typeface="Calibri" charset="0"/>
                      </a:endParaRPr>
                    </a:p>
                    <a:p>
                      <a:pPr algn="just"/>
                      <a:r>
                        <a:rPr lang="en-US" sz="1300" b="1" dirty="0">
                          <a:solidFill>
                            <a:srgbClr val="0070C0"/>
                          </a:solidFill>
                          <a:effectLst/>
                          <a:latin typeface="Arial" charset="0"/>
                        </a:rPr>
                        <a:t>LEANED                        </a:t>
                      </a:r>
                      <a:endParaRPr lang="en-US" sz="1300" dirty="0">
                        <a:effectLst/>
                        <a:latin typeface="Calibri" charset="0"/>
                      </a:endParaRPr>
                    </a:p>
                    <a:p>
                      <a:pPr algn="just"/>
                      <a:r>
                        <a:rPr lang="en-US" sz="1300" b="1" dirty="0">
                          <a:solidFill>
                            <a:srgbClr val="0070C0"/>
                          </a:solidFill>
                          <a:effectLst/>
                          <a:latin typeface="Arial" charset="0"/>
                        </a:rPr>
                        <a:t>STUPID                        </a:t>
                      </a:r>
                      <a:endParaRPr lang="en-US" sz="1300" dirty="0">
                        <a:effectLst/>
                        <a:latin typeface="Calibri" charset="0"/>
                      </a:endParaRPr>
                    </a:p>
                    <a:p>
                      <a:pPr algn="just"/>
                      <a:r>
                        <a:rPr lang="en-US" sz="1300" b="1" dirty="0">
                          <a:solidFill>
                            <a:srgbClr val="0070C0"/>
                          </a:solidFill>
                          <a:effectLst/>
                          <a:latin typeface="Arial" charset="0"/>
                        </a:rPr>
                        <a:t>NODDED                        </a:t>
                      </a:r>
                      <a:endParaRPr lang="en-US" sz="1300" dirty="0">
                        <a:effectLst/>
                        <a:latin typeface="Calibri" charset="0"/>
                      </a:endParaRPr>
                    </a:p>
                    <a:p>
                      <a:pPr algn="just"/>
                      <a:r>
                        <a:rPr lang="en-US" sz="1300" b="1" dirty="0">
                          <a:solidFill>
                            <a:srgbClr val="0070C0"/>
                          </a:solidFill>
                          <a:effectLst/>
                          <a:latin typeface="Arial" charset="0"/>
                        </a:rPr>
                        <a:t>STARING                       </a:t>
                      </a:r>
                      <a:endParaRPr lang="en-US" sz="1300" dirty="0">
                        <a:effectLst/>
                        <a:latin typeface="Calibri" charset="0"/>
                      </a:endParaRPr>
                    </a:p>
                    <a:p>
                      <a:pPr algn="just"/>
                      <a:r>
                        <a:rPr lang="en-US" sz="1300" b="1" dirty="0">
                          <a:solidFill>
                            <a:srgbClr val="0070C0"/>
                          </a:solidFill>
                          <a:effectLst/>
                          <a:latin typeface="Arial" charset="0"/>
                        </a:rPr>
                        <a:t>WINDY                         </a:t>
                      </a:r>
                      <a:endParaRPr lang="en-US" sz="1300" dirty="0">
                        <a:effectLst/>
                        <a:latin typeface="Calibri" charset="0"/>
                      </a:endParaRPr>
                    </a:p>
                    <a:p>
                      <a:pPr algn="just"/>
                      <a:r>
                        <a:rPr lang="en-US" sz="1300" b="1" dirty="0">
                          <a:solidFill>
                            <a:srgbClr val="0070C0"/>
                          </a:solidFill>
                          <a:effectLst/>
                          <a:latin typeface="Arial" charset="0"/>
                        </a:rPr>
                        <a:t>REMARKED                      </a:t>
                      </a:r>
                      <a:endParaRPr lang="en-US" sz="1300" dirty="0">
                        <a:effectLst/>
                        <a:latin typeface="Calibri" charset="0"/>
                      </a:endParaRPr>
                    </a:p>
                    <a:p>
                      <a:pPr algn="just"/>
                      <a:r>
                        <a:rPr lang="en-US" sz="1300" b="1" dirty="0">
                          <a:solidFill>
                            <a:srgbClr val="0070C0"/>
                          </a:solidFill>
                          <a:effectLst/>
                          <a:latin typeface="Arial" charset="0"/>
                        </a:rPr>
                        <a:t>SHOUTING                      </a:t>
                      </a:r>
                      <a:endParaRPr lang="en-US" sz="1300" dirty="0">
                        <a:effectLst/>
                        <a:latin typeface="Calibri" charset="0"/>
                      </a:endParaRPr>
                    </a:p>
                    <a:p>
                      <a:pPr algn="just"/>
                      <a:r>
                        <a:rPr lang="en-US" sz="1300" b="1" dirty="0">
                          <a:solidFill>
                            <a:srgbClr val="0070C0"/>
                          </a:solidFill>
                          <a:effectLst/>
                          <a:latin typeface="Arial" charset="0"/>
                        </a:rPr>
                        <a:t>VICTIM                        </a:t>
                      </a:r>
                      <a:endParaRPr lang="en-US" sz="1300" dirty="0">
                        <a:effectLst/>
                        <a:latin typeface="Calibri" charset="0"/>
                      </a:endParaRPr>
                    </a:p>
                    <a:p>
                      <a:pPr algn="just"/>
                      <a:r>
                        <a:rPr lang="en-US" sz="1300" b="1" dirty="0">
                          <a:solidFill>
                            <a:srgbClr val="0070C0"/>
                          </a:solidFill>
                          <a:effectLst/>
                          <a:latin typeface="Arial" charset="0"/>
                        </a:rPr>
                        <a:t>ATTORNEY                      </a:t>
                      </a:r>
                      <a:endParaRPr lang="en-US" sz="1300" dirty="0">
                        <a:effectLst/>
                        <a:latin typeface="Calibri" charset="0"/>
                      </a:endParaRPr>
                    </a:p>
                    <a:p>
                      <a:pPr algn="just"/>
                      <a:r>
                        <a:rPr lang="en-US" sz="1300" b="1" dirty="0">
                          <a:solidFill>
                            <a:srgbClr val="0070C0"/>
                          </a:solidFill>
                          <a:effectLst/>
                          <a:latin typeface="Arial" charset="0"/>
                        </a:rPr>
                        <a:t>DRIVEWAY                      </a:t>
                      </a:r>
                      <a:endParaRPr lang="en-US" sz="1300" dirty="0">
                        <a:effectLst/>
                        <a:latin typeface="Calibri" charset="0"/>
                      </a:endParaRPr>
                    </a:p>
                    <a:p>
                      <a:pPr algn="just"/>
                      <a:r>
                        <a:rPr lang="en-US" sz="1300" b="1" dirty="0">
                          <a:solidFill>
                            <a:srgbClr val="0070C0"/>
                          </a:solidFill>
                          <a:effectLst/>
                          <a:latin typeface="Arial" charset="0"/>
                        </a:rPr>
                        <a:t>PAUSED                        </a:t>
                      </a:r>
                      <a:endParaRPr lang="en-US" sz="1300" dirty="0">
                        <a:effectLst/>
                        <a:latin typeface="Calibri" charset="0"/>
                      </a:endParaRPr>
                    </a:p>
                    <a:p>
                      <a:pPr algn="just"/>
                      <a:r>
                        <a:rPr lang="en-US" sz="1300" b="1" dirty="0">
                          <a:solidFill>
                            <a:srgbClr val="0070C0"/>
                          </a:solidFill>
                          <a:effectLst/>
                          <a:latin typeface="Arial" charset="0"/>
                        </a:rPr>
                        <a:t>BET                           </a:t>
                      </a:r>
                      <a:endParaRPr lang="en-US" sz="1300" dirty="0">
                        <a:effectLst/>
                        <a:latin typeface="Calibri" charset="0"/>
                      </a:endParaRPr>
                    </a:p>
                    <a:p>
                      <a:pPr algn="just"/>
                      <a:r>
                        <a:rPr lang="en-US" sz="1300" b="1" dirty="0">
                          <a:solidFill>
                            <a:srgbClr val="0070C0"/>
                          </a:solidFill>
                          <a:effectLst/>
                          <a:latin typeface="Arial" charset="0"/>
                        </a:rPr>
                        <a:t>CORPORATION                   </a:t>
                      </a:r>
                      <a:endParaRPr lang="en-US" sz="1300" dirty="0">
                        <a:effectLst/>
                        <a:latin typeface="Calibri" charset="0"/>
                      </a:endParaRPr>
                    </a:p>
                    <a:p>
                      <a:pPr algn="just"/>
                      <a:r>
                        <a:rPr lang="en-US" sz="1300" b="1" dirty="0">
                          <a:solidFill>
                            <a:srgbClr val="0070C0"/>
                          </a:solidFill>
                          <a:effectLst/>
                          <a:latin typeface="Arial" charset="0"/>
                        </a:rPr>
                        <a:t>CLEARED                       </a:t>
                      </a:r>
                      <a:endParaRPr lang="en-US" sz="1300" dirty="0">
                        <a:effectLst/>
                        <a:latin typeface="Calibri" charset="0"/>
                      </a:endParaRPr>
                    </a:p>
                    <a:p>
                      <a:pPr algn="just"/>
                      <a:r>
                        <a:rPr lang="en-US" sz="1300" b="1" dirty="0">
                          <a:solidFill>
                            <a:srgbClr val="0070C0"/>
                          </a:solidFill>
                          <a:effectLst/>
                          <a:latin typeface="Arial" charset="0"/>
                        </a:rPr>
                        <a:t>BOMBS                         </a:t>
                      </a:r>
                      <a:endParaRPr lang="en-US" sz="1300" dirty="0">
                        <a:effectLst/>
                        <a:latin typeface="Calibri" charset="0"/>
                      </a:endParaRPr>
                    </a:p>
                    <a:p>
                      <a:pPr algn="just"/>
                      <a:r>
                        <a:rPr lang="en-US" sz="1300" b="1" dirty="0">
                          <a:solidFill>
                            <a:srgbClr val="0070C0"/>
                          </a:solidFill>
                          <a:effectLst/>
                          <a:latin typeface="Arial" charset="0"/>
                        </a:rPr>
                        <a:t>ENGAGEMENT                    </a:t>
                      </a:r>
                      <a:endParaRPr lang="en-US" sz="1300" dirty="0">
                        <a:effectLst/>
                        <a:latin typeface="Calibri" charset="0"/>
                      </a:endParaRPr>
                    </a:p>
                    <a:p>
                      <a:pPr algn="just"/>
                      <a:r>
                        <a:rPr lang="en-US" sz="1300" b="1" dirty="0">
                          <a:solidFill>
                            <a:srgbClr val="0070C0"/>
                          </a:solidFill>
                          <a:effectLst/>
                          <a:latin typeface="Arial" charset="0"/>
                        </a:rPr>
                        <a:t>PARTNERS                      </a:t>
                      </a:r>
                      <a:endParaRPr lang="en-US" sz="1300" dirty="0">
                        <a:effectLst/>
                        <a:latin typeface="Calibri" charset="0"/>
                      </a:endParaRPr>
                    </a:p>
                    <a:p>
                      <a:pPr algn="just"/>
                      <a:r>
                        <a:rPr lang="en-US" sz="1300" b="1" dirty="0">
                          <a:solidFill>
                            <a:srgbClr val="0070C0"/>
                          </a:solidFill>
                          <a:effectLst/>
                          <a:latin typeface="Arial" charset="0"/>
                        </a:rPr>
                        <a:t>DECORATOR                     </a:t>
                      </a:r>
                      <a:endParaRPr lang="en-US" sz="1300" dirty="0">
                        <a:effectLst/>
                        <a:latin typeface="Calibri" charset="0"/>
                      </a:endParaRPr>
                    </a:p>
                    <a:p>
                      <a:pPr algn="just"/>
                      <a:r>
                        <a:rPr lang="en-US" sz="1300" b="1" dirty="0">
                          <a:solidFill>
                            <a:srgbClr val="0070C0"/>
                          </a:solidFill>
                          <a:effectLst/>
                          <a:latin typeface="Arial" charset="0"/>
                        </a:rPr>
                        <a:t>MT</a:t>
                      </a:r>
                      <a:endParaRPr lang="en-US" sz="1300" dirty="0">
                        <a:effectLst/>
                        <a:latin typeface="Calibri" charset="0"/>
                      </a:endParaRPr>
                    </a:p>
                  </a:txBody>
                  <a:tcPr marL="38356" marR="383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dirty="0">
                          <a:solidFill>
                            <a:srgbClr val="0070C0"/>
                          </a:solidFill>
                          <a:effectLst/>
                          <a:latin typeface="Arial" charset="0"/>
                        </a:rPr>
                        <a:t> </a:t>
                      </a:r>
                      <a:endParaRPr lang="en-US" sz="1300" dirty="0">
                        <a:effectLst/>
                        <a:latin typeface="Calibri" charset="0"/>
                      </a:endParaRPr>
                    </a:p>
                    <a:p>
                      <a:pPr algn="just"/>
                      <a:r>
                        <a:rPr lang="en-US" sz="1300" b="1" dirty="0">
                          <a:solidFill>
                            <a:srgbClr val="0070C0"/>
                          </a:solidFill>
                          <a:effectLst/>
                          <a:latin typeface="Arial" charset="0"/>
                        </a:rPr>
                        <a:t>56</a:t>
                      </a:r>
                      <a:endParaRPr lang="en-US" sz="1300" dirty="0">
                        <a:effectLst/>
                        <a:latin typeface="Calibri" charset="0"/>
                      </a:endParaRPr>
                    </a:p>
                    <a:p>
                      <a:pPr algn="just"/>
                      <a:r>
                        <a:rPr lang="en-US" sz="1300" b="1" dirty="0">
                          <a:solidFill>
                            <a:srgbClr val="0070C0"/>
                          </a:solidFill>
                          <a:effectLst/>
                          <a:latin typeface="Arial" charset="0"/>
                        </a:rPr>
                        <a:t>53</a:t>
                      </a:r>
                      <a:endParaRPr lang="en-US" sz="1300" dirty="0">
                        <a:effectLst/>
                        <a:latin typeface="Calibri" charset="0"/>
                      </a:endParaRPr>
                    </a:p>
                    <a:p>
                      <a:pPr algn="just"/>
                      <a:r>
                        <a:rPr lang="en-US" sz="1300" b="1" dirty="0">
                          <a:solidFill>
                            <a:srgbClr val="0070C0"/>
                          </a:solidFill>
                          <a:effectLst/>
                          <a:latin typeface="Arial" charset="0"/>
                        </a:rPr>
                        <a:t>49</a:t>
                      </a:r>
                      <a:endParaRPr lang="en-US" sz="1300" dirty="0">
                        <a:effectLst/>
                        <a:latin typeface="Calibri" charset="0"/>
                      </a:endParaRPr>
                    </a:p>
                    <a:p>
                      <a:pPr algn="just"/>
                      <a:r>
                        <a:rPr lang="en-US" sz="1300" b="1" dirty="0">
                          <a:solidFill>
                            <a:srgbClr val="0070C0"/>
                          </a:solidFill>
                          <a:effectLst/>
                          <a:latin typeface="Arial" charset="0"/>
                        </a:rPr>
                        <a:t>25</a:t>
                      </a:r>
                      <a:endParaRPr lang="en-US" sz="1300" dirty="0">
                        <a:effectLst/>
                        <a:latin typeface="Calibri" charset="0"/>
                      </a:endParaRPr>
                    </a:p>
                    <a:p>
                      <a:pPr algn="just"/>
                      <a:r>
                        <a:rPr lang="en-US" sz="1300" b="1" dirty="0">
                          <a:solidFill>
                            <a:srgbClr val="0070C0"/>
                          </a:solidFill>
                          <a:effectLst/>
                          <a:latin typeface="Arial" charset="0"/>
                        </a:rPr>
                        <a:t>25</a:t>
                      </a:r>
                      <a:endParaRPr lang="en-US" sz="1300" dirty="0">
                        <a:effectLst/>
                        <a:latin typeface="Calibri" charset="0"/>
                      </a:endParaRPr>
                    </a:p>
                    <a:p>
                      <a:pPr algn="just"/>
                      <a:r>
                        <a:rPr lang="en-US" sz="1300" b="1" dirty="0">
                          <a:solidFill>
                            <a:srgbClr val="0070C0"/>
                          </a:solidFill>
                          <a:effectLst/>
                          <a:latin typeface="Arial" charset="0"/>
                        </a:rPr>
                        <a:t>24</a:t>
                      </a:r>
                      <a:endParaRPr lang="en-US" sz="1300" dirty="0">
                        <a:effectLst/>
                        <a:latin typeface="Calibri" charset="0"/>
                      </a:endParaRPr>
                    </a:p>
                    <a:p>
                      <a:pPr algn="just"/>
                      <a:r>
                        <a:rPr lang="en-US" sz="1300" b="1" dirty="0">
                          <a:solidFill>
                            <a:srgbClr val="0070C0"/>
                          </a:solidFill>
                          <a:effectLst/>
                          <a:latin typeface="Arial" charset="0"/>
                        </a:rPr>
                        <a:t>21</a:t>
                      </a:r>
                      <a:endParaRPr lang="en-US" sz="1300" dirty="0">
                        <a:effectLst/>
                        <a:latin typeface="Calibri" charset="0"/>
                      </a:endParaRPr>
                    </a:p>
                    <a:p>
                      <a:pPr algn="just"/>
                      <a:r>
                        <a:rPr lang="en-US" sz="1300" b="1" dirty="0">
                          <a:solidFill>
                            <a:srgbClr val="0070C0"/>
                          </a:solidFill>
                          <a:effectLst/>
                          <a:latin typeface="Arial" charset="0"/>
                        </a:rPr>
                        <a:t>13</a:t>
                      </a:r>
                      <a:endParaRPr lang="en-US" sz="1300" dirty="0">
                        <a:effectLst/>
                        <a:latin typeface="Calibri" charset="0"/>
                      </a:endParaRPr>
                    </a:p>
                    <a:p>
                      <a:pPr algn="just"/>
                      <a:r>
                        <a:rPr lang="en-US" sz="1300" b="1" dirty="0">
                          <a:solidFill>
                            <a:srgbClr val="0070C0"/>
                          </a:solidFill>
                          <a:effectLst/>
                          <a:latin typeface="Arial" charset="0"/>
                        </a:rPr>
                        <a:t>13</a:t>
                      </a:r>
                      <a:endParaRPr lang="en-US" sz="1300" dirty="0">
                        <a:effectLst/>
                        <a:latin typeface="Calibri" charset="0"/>
                      </a:endParaRPr>
                    </a:p>
                    <a:p>
                      <a:pPr algn="just"/>
                      <a:r>
                        <a:rPr lang="en-US" sz="1300" b="1" dirty="0">
                          <a:solidFill>
                            <a:srgbClr val="0070C0"/>
                          </a:solidFill>
                          <a:effectLst/>
                          <a:latin typeface="Arial" charset="0"/>
                        </a:rPr>
                        <a:t>12</a:t>
                      </a:r>
                      <a:endParaRPr lang="en-US" sz="1300" dirty="0">
                        <a:effectLst/>
                        <a:latin typeface="Calibri" charset="0"/>
                      </a:endParaRPr>
                    </a:p>
                    <a:p>
                      <a:pPr algn="just"/>
                      <a:r>
                        <a:rPr lang="en-US" sz="1300" b="1" dirty="0">
                          <a:solidFill>
                            <a:srgbClr val="0070C0"/>
                          </a:solidFill>
                          <a:effectLst/>
                          <a:latin typeface="Arial" charset="0"/>
                        </a:rPr>
                        <a:t>12</a:t>
                      </a:r>
                      <a:endParaRPr lang="en-US" sz="1300" dirty="0">
                        <a:effectLst/>
                        <a:latin typeface="Calibri" charset="0"/>
                      </a:endParaRPr>
                    </a:p>
                    <a:p>
                      <a:pPr algn="just"/>
                      <a:r>
                        <a:rPr lang="en-US" sz="1300" b="1" dirty="0">
                          <a:solidFill>
                            <a:srgbClr val="0070C0"/>
                          </a:solidFill>
                          <a:effectLst/>
                          <a:latin typeface="Arial" charset="0"/>
                        </a:rPr>
                        <a:t>11</a:t>
                      </a:r>
                      <a:endParaRPr lang="en-US" sz="1300" dirty="0">
                        <a:effectLst/>
                        <a:latin typeface="Calibri" charset="0"/>
                      </a:endParaRPr>
                    </a:p>
                    <a:p>
                      <a:pPr algn="just"/>
                      <a:r>
                        <a:rPr lang="en-US" sz="1300" b="1" dirty="0">
                          <a:solidFill>
                            <a:srgbClr val="0070C0"/>
                          </a:solidFill>
                          <a:effectLst/>
                          <a:latin typeface="Arial" charset="0"/>
                        </a:rPr>
                        <a:t>10</a:t>
                      </a:r>
                      <a:endParaRPr lang="en-US" sz="1300" dirty="0">
                        <a:effectLst/>
                        <a:latin typeface="Calibri" charset="0"/>
                      </a:endParaRPr>
                    </a:p>
                    <a:p>
                      <a:pPr algn="just"/>
                      <a:r>
                        <a:rPr lang="en-US" sz="1300" b="1" dirty="0">
                          <a:solidFill>
                            <a:srgbClr val="0070C0"/>
                          </a:solidFill>
                          <a:effectLst/>
                          <a:latin typeface="Arial" charset="0"/>
                        </a:rPr>
                        <a:t>10</a:t>
                      </a:r>
                      <a:endParaRPr lang="en-US" sz="1300" dirty="0">
                        <a:effectLst/>
                        <a:latin typeface="Calibri" charset="0"/>
                      </a:endParaRPr>
                    </a:p>
                    <a:p>
                      <a:pPr algn="just"/>
                      <a:r>
                        <a:rPr lang="en-US" sz="1300" b="1" dirty="0">
                          <a:solidFill>
                            <a:srgbClr val="0070C0"/>
                          </a:solidFill>
                          <a:effectLst/>
                          <a:latin typeface="Arial" charset="0"/>
                        </a:rPr>
                        <a:t>10</a:t>
                      </a:r>
                      <a:endParaRPr lang="en-US" sz="1300" dirty="0">
                        <a:effectLst/>
                        <a:latin typeface="Calibri" charset="0"/>
                      </a:endParaRPr>
                    </a:p>
                    <a:p>
                      <a:pPr algn="just"/>
                      <a:r>
                        <a:rPr lang="en-US" sz="1300" b="1" dirty="0">
                          <a:solidFill>
                            <a:srgbClr val="0070C0"/>
                          </a:solidFill>
                          <a:effectLst/>
                          <a:latin typeface="Arial" charset="0"/>
                        </a:rPr>
                        <a:t>10</a:t>
                      </a:r>
                      <a:endParaRPr lang="en-US" sz="1300" dirty="0">
                        <a:effectLst/>
                        <a:latin typeface="Calibri" charset="0"/>
                      </a:endParaRPr>
                    </a:p>
                    <a:p>
                      <a:pPr algn="just"/>
                      <a:r>
                        <a:rPr lang="en-US" sz="1300" b="1" dirty="0">
                          <a:solidFill>
                            <a:srgbClr val="0070C0"/>
                          </a:solidFill>
                          <a:effectLst/>
                          <a:latin typeface="Arial" charset="0"/>
                        </a:rPr>
                        <a:t>10</a:t>
                      </a:r>
                      <a:endParaRPr lang="en-US" sz="1300" dirty="0">
                        <a:effectLst/>
                        <a:latin typeface="Calibri" charset="0"/>
                      </a:endParaRPr>
                    </a:p>
                    <a:p>
                      <a:pPr algn="just"/>
                      <a:r>
                        <a:rPr lang="en-US" sz="1300" b="1" dirty="0">
                          <a:solidFill>
                            <a:srgbClr val="0070C0"/>
                          </a:solidFill>
                          <a:effectLst/>
                          <a:latin typeface="Arial" charset="0"/>
                        </a:rPr>
                        <a:t>  9</a:t>
                      </a:r>
                      <a:endParaRPr lang="en-US" sz="1300" dirty="0">
                        <a:effectLst/>
                        <a:latin typeface="Calibri" charset="0"/>
                      </a:endParaRPr>
                    </a:p>
                    <a:p>
                      <a:pPr algn="just"/>
                      <a:r>
                        <a:rPr lang="en-US" sz="1300" b="1" dirty="0">
                          <a:solidFill>
                            <a:srgbClr val="0070C0"/>
                          </a:solidFill>
                          <a:effectLst/>
                          <a:latin typeface="Arial" charset="0"/>
                        </a:rPr>
                        <a:t>  9</a:t>
                      </a:r>
                      <a:endParaRPr lang="en-US" sz="1300" dirty="0">
                        <a:effectLst/>
                        <a:latin typeface="Calibri" charset="0"/>
                      </a:endParaRPr>
                    </a:p>
                    <a:p>
                      <a:pPr algn="just"/>
                      <a:r>
                        <a:rPr lang="en-US" sz="1300" b="1" dirty="0">
                          <a:solidFill>
                            <a:srgbClr val="0070C0"/>
                          </a:solidFill>
                          <a:effectLst/>
                          <a:latin typeface="Arial" charset="0"/>
                        </a:rPr>
                        <a:t>  8</a:t>
                      </a:r>
                      <a:endParaRPr lang="en-US" sz="1300" dirty="0">
                        <a:effectLst/>
                        <a:latin typeface="Calibri" charset="0"/>
                      </a:endParaRPr>
                    </a:p>
                    <a:p>
                      <a:pPr algn="just"/>
                      <a:r>
                        <a:rPr lang="en-US" sz="1300" b="1" dirty="0">
                          <a:solidFill>
                            <a:srgbClr val="0070C0"/>
                          </a:solidFill>
                          <a:effectLst/>
                          <a:latin typeface="Arial" charset="0"/>
                        </a:rPr>
                        <a:t>  8</a:t>
                      </a:r>
                      <a:endParaRPr lang="en-US" sz="1300" dirty="0">
                        <a:effectLst/>
                        <a:latin typeface="Calibri" charset="0"/>
                      </a:endParaRPr>
                    </a:p>
                    <a:p>
                      <a:pPr algn="just"/>
                      <a:r>
                        <a:rPr lang="en-US" sz="1300" b="1" dirty="0">
                          <a:solidFill>
                            <a:srgbClr val="0070C0"/>
                          </a:solidFill>
                          <a:effectLst/>
                          <a:latin typeface="Arial" charset="0"/>
                        </a:rPr>
                        <a:t>  7</a:t>
                      </a:r>
                      <a:endParaRPr lang="en-US" sz="1300" dirty="0">
                        <a:effectLst/>
                        <a:latin typeface="Calibri" charset="0"/>
                      </a:endParaRPr>
                    </a:p>
                    <a:p>
                      <a:pPr algn="just"/>
                      <a:r>
                        <a:rPr lang="en-US" sz="1300" b="1" dirty="0">
                          <a:solidFill>
                            <a:srgbClr val="0070C0"/>
                          </a:solidFill>
                          <a:effectLst/>
                          <a:latin typeface="Arial" charset="0"/>
                        </a:rPr>
                        <a:t>  7</a:t>
                      </a:r>
                      <a:endParaRPr lang="en-US" sz="1300" dirty="0">
                        <a:effectLst/>
                        <a:latin typeface="Calibri" charset="0"/>
                      </a:endParaRPr>
                    </a:p>
                    <a:p>
                      <a:pPr algn="just"/>
                      <a:r>
                        <a:rPr lang="en-US" sz="1300" b="1" dirty="0">
                          <a:solidFill>
                            <a:srgbClr val="0070C0"/>
                          </a:solidFill>
                          <a:effectLst/>
                          <a:latin typeface="Arial" charset="0"/>
                        </a:rPr>
                        <a:t>  7</a:t>
                      </a:r>
                      <a:endParaRPr lang="en-US" sz="1300" dirty="0">
                        <a:effectLst/>
                        <a:latin typeface="Calibri" charset="0"/>
                      </a:endParaRPr>
                    </a:p>
                    <a:p>
                      <a:pPr algn="just"/>
                      <a:r>
                        <a:rPr lang="en-US" sz="1300" b="1" dirty="0">
                          <a:solidFill>
                            <a:srgbClr val="0070C0"/>
                          </a:solidFill>
                          <a:effectLst/>
                          <a:latin typeface="Arial" charset="0"/>
                        </a:rPr>
                        <a:t>  7</a:t>
                      </a:r>
                      <a:endParaRPr lang="en-US" sz="1300" dirty="0">
                        <a:effectLst/>
                        <a:latin typeface="Calibri" charset="0"/>
                      </a:endParaRPr>
                    </a:p>
                    <a:p>
                      <a:pPr algn="just"/>
                      <a:r>
                        <a:rPr lang="en-US" sz="1300" b="1" dirty="0">
                          <a:solidFill>
                            <a:srgbClr val="0070C0"/>
                          </a:solidFill>
                          <a:effectLst/>
                          <a:latin typeface="Arial" charset="0"/>
                        </a:rPr>
                        <a:t>  7</a:t>
                      </a:r>
                      <a:endParaRPr lang="en-US" sz="1300" dirty="0">
                        <a:effectLst/>
                        <a:latin typeface="Calibri" charset="0"/>
                      </a:endParaRPr>
                    </a:p>
                    <a:p>
                      <a:pPr algn="just"/>
                      <a:r>
                        <a:rPr lang="en-US" sz="1300" b="1" dirty="0">
                          <a:solidFill>
                            <a:srgbClr val="0070C0"/>
                          </a:solidFill>
                          <a:effectLst/>
                          <a:latin typeface="Arial" charset="0"/>
                        </a:rPr>
                        <a:t>  7</a:t>
                      </a:r>
                      <a:endParaRPr lang="en-US" sz="1300" dirty="0">
                        <a:effectLst/>
                        <a:latin typeface="Calibri" charset="0"/>
                      </a:endParaRPr>
                    </a:p>
                  </a:txBody>
                  <a:tcPr marL="38356" marR="383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dirty="0">
                          <a:solidFill>
                            <a:srgbClr val="0070C0"/>
                          </a:solidFill>
                          <a:effectLst/>
                          <a:latin typeface="Arial" charset="0"/>
                        </a:rPr>
                        <a:t> </a:t>
                      </a:r>
                      <a:endParaRPr lang="en-US" sz="1300" dirty="0">
                        <a:effectLst/>
                        <a:latin typeface="Calibri" charset="0"/>
                      </a:endParaRPr>
                    </a:p>
                    <a:p>
                      <a:pPr algn="just"/>
                      <a:r>
                        <a:rPr lang="en-US" sz="1300" b="1" dirty="0">
                          <a:solidFill>
                            <a:srgbClr val="0070C0"/>
                          </a:solidFill>
                          <a:effectLst/>
                          <a:latin typeface="Arial" charset="0"/>
                        </a:rPr>
                        <a:t>SLAVE                         </a:t>
                      </a:r>
                      <a:endParaRPr lang="en-US" sz="1300" dirty="0">
                        <a:effectLst/>
                        <a:latin typeface="Calibri" charset="0"/>
                      </a:endParaRPr>
                    </a:p>
                    <a:p>
                      <a:pPr algn="just"/>
                      <a:r>
                        <a:rPr lang="en-US" sz="1300" b="1" dirty="0">
                          <a:solidFill>
                            <a:srgbClr val="0070C0"/>
                          </a:solidFill>
                          <a:effectLst/>
                          <a:latin typeface="Arial" charset="0"/>
                        </a:rPr>
                        <a:t>SLAVERY                       </a:t>
                      </a:r>
                      <a:endParaRPr lang="en-US" sz="1300" dirty="0">
                        <a:effectLst/>
                        <a:latin typeface="Calibri" charset="0"/>
                      </a:endParaRPr>
                    </a:p>
                    <a:p>
                      <a:pPr algn="just"/>
                      <a:r>
                        <a:rPr lang="en-US" sz="1300" b="1" dirty="0">
                          <a:solidFill>
                            <a:srgbClr val="0070C0"/>
                          </a:solidFill>
                          <a:effectLst/>
                          <a:latin typeface="Arial" charset="0"/>
                        </a:rPr>
                        <a:t>INDIANS                       </a:t>
                      </a:r>
                      <a:endParaRPr lang="en-US" sz="1300" dirty="0">
                        <a:effectLst/>
                        <a:latin typeface="Calibri" charset="0"/>
                      </a:endParaRPr>
                    </a:p>
                    <a:p>
                      <a:pPr algn="just"/>
                      <a:r>
                        <a:rPr lang="en-US" sz="1300" b="1" dirty="0">
                          <a:solidFill>
                            <a:srgbClr val="0070C0"/>
                          </a:solidFill>
                          <a:effectLst/>
                          <a:latin typeface="Arial" charset="0"/>
                        </a:rPr>
                        <a:t>SLAVES                        </a:t>
                      </a:r>
                      <a:endParaRPr lang="en-US" sz="1300" dirty="0">
                        <a:effectLst/>
                        <a:latin typeface="Calibri" charset="0"/>
                      </a:endParaRPr>
                    </a:p>
                    <a:p>
                      <a:pPr algn="just"/>
                      <a:r>
                        <a:rPr lang="en-US" sz="1300" b="1" dirty="0">
                          <a:solidFill>
                            <a:srgbClr val="0070C0"/>
                          </a:solidFill>
                          <a:effectLst/>
                          <a:latin typeface="Arial" charset="0"/>
                        </a:rPr>
                        <a:t>SPANISH                       </a:t>
                      </a:r>
                      <a:endParaRPr lang="en-US" sz="1300" dirty="0">
                        <a:effectLst/>
                        <a:latin typeface="Calibri" charset="0"/>
                      </a:endParaRPr>
                    </a:p>
                    <a:p>
                      <a:pPr algn="just"/>
                      <a:r>
                        <a:rPr lang="en-US" sz="1300" b="1" dirty="0">
                          <a:solidFill>
                            <a:srgbClr val="0070C0"/>
                          </a:solidFill>
                          <a:effectLst/>
                          <a:latin typeface="Arial" charset="0"/>
                        </a:rPr>
                        <a:t>SAILORS                       </a:t>
                      </a:r>
                      <a:endParaRPr lang="en-US" sz="1300" dirty="0">
                        <a:effectLst/>
                        <a:latin typeface="Calibri" charset="0"/>
                      </a:endParaRPr>
                    </a:p>
                    <a:p>
                      <a:pPr algn="just"/>
                      <a:r>
                        <a:rPr lang="en-US" sz="1300" b="1" dirty="0">
                          <a:solidFill>
                            <a:srgbClr val="0070C0"/>
                          </a:solidFill>
                          <a:effectLst/>
                          <a:latin typeface="Arial" charset="0"/>
                        </a:rPr>
                        <a:t>COMPROMISE                    </a:t>
                      </a:r>
                      <a:endParaRPr lang="en-US" sz="1300" dirty="0">
                        <a:effectLst/>
                        <a:latin typeface="Calibri" charset="0"/>
                      </a:endParaRPr>
                    </a:p>
                    <a:p>
                      <a:pPr algn="just"/>
                      <a:r>
                        <a:rPr lang="en-US" sz="1300" b="1" dirty="0">
                          <a:solidFill>
                            <a:srgbClr val="0070C0"/>
                          </a:solidFill>
                          <a:effectLst/>
                          <a:latin typeface="Arial" charset="0"/>
                        </a:rPr>
                        <a:t>SETTLERS                      </a:t>
                      </a:r>
                      <a:endParaRPr lang="en-US" sz="1300" dirty="0">
                        <a:effectLst/>
                        <a:latin typeface="Calibri" charset="0"/>
                      </a:endParaRPr>
                    </a:p>
                    <a:p>
                      <a:pPr algn="just"/>
                      <a:r>
                        <a:rPr lang="en-US" sz="1300" b="1" dirty="0">
                          <a:solidFill>
                            <a:srgbClr val="0070C0"/>
                          </a:solidFill>
                          <a:effectLst/>
                          <a:latin typeface="Arial" charset="0"/>
                        </a:rPr>
                        <a:t>INDEPENDENCE                  </a:t>
                      </a:r>
                      <a:endParaRPr lang="en-US" sz="1300" dirty="0">
                        <a:effectLst/>
                        <a:latin typeface="Calibri" charset="0"/>
                      </a:endParaRPr>
                    </a:p>
                    <a:p>
                      <a:pPr algn="just"/>
                      <a:r>
                        <a:rPr lang="en-US" sz="1300" b="1" dirty="0">
                          <a:solidFill>
                            <a:srgbClr val="0070C0"/>
                          </a:solidFill>
                          <a:effectLst/>
                          <a:latin typeface="Arial" charset="0"/>
                        </a:rPr>
                        <a:t>MEXICANS                      </a:t>
                      </a:r>
                      <a:endParaRPr lang="en-US" sz="1300" dirty="0">
                        <a:effectLst/>
                        <a:latin typeface="Calibri" charset="0"/>
                      </a:endParaRPr>
                    </a:p>
                    <a:p>
                      <a:pPr algn="just"/>
                      <a:r>
                        <a:rPr lang="en-US" sz="1300" b="1" dirty="0">
                          <a:solidFill>
                            <a:srgbClr val="0070C0"/>
                          </a:solidFill>
                          <a:effectLst/>
                          <a:latin typeface="Arial" charset="0"/>
                        </a:rPr>
                        <a:t>BLACKS                        </a:t>
                      </a:r>
                      <a:endParaRPr lang="en-US" sz="1300" dirty="0">
                        <a:effectLst/>
                        <a:latin typeface="Calibri" charset="0"/>
                      </a:endParaRPr>
                    </a:p>
                    <a:p>
                      <a:pPr algn="just"/>
                      <a:r>
                        <a:rPr lang="en-US" sz="1300" b="1" dirty="0">
                          <a:solidFill>
                            <a:srgbClr val="0070C0"/>
                          </a:solidFill>
                          <a:effectLst/>
                          <a:latin typeface="Arial" charset="0"/>
                        </a:rPr>
                        <a:t>CLAY                          </a:t>
                      </a:r>
                      <a:endParaRPr lang="en-US" sz="1300" dirty="0">
                        <a:effectLst/>
                        <a:latin typeface="Calibri" charset="0"/>
                      </a:endParaRPr>
                    </a:p>
                    <a:p>
                      <a:pPr algn="just"/>
                      <a:r>
                        <a:rPr lang="en-US" sz="1300" b="1" dirty="0">
                          <a:solidFill>
                            <a:srgbClr val="0070C0"/>
                          </a:solidFill>
                          <a:effectLst/>
                          <a:latin typeface="Arial" charset="0"/>
                        </a:rPr>
                        <a:t>FOUGHT                         </a:t>
                      </a:r>
                      <a:endParaRPr lang="en-US" sz="1300" dirty="0">
                        <a:effectLst/>
                        <a:latin typeface="Calibri" charset="0"/>
                      </a:endParaRPr>
                    </a:p>
                    <a:p>
                      <a:pPr algn="just"/>
                      <a:r>
                        <a:rPr lang="en-US" sz="1300" b="1" dirty="0">
                          <a:solidFill>
                            <a:srgbClr val="0070C0"/>
                          </a:solidFill>
                          <a:effectLst/>
                          <a:latin typeface="Arial" charset="0"/>
                        </a:rPr>
                        <a:t>TERRITORIES                   </a:t>
                      </a:r>
                      <a:endParaRPr lang="en-US" sz="1300" dirty="0">
                        <a:effectLst/>
                        <a:latin typeface="Calibri" charset="0"/>
                      </a:endParaRPr>
                    </a:p>
                    <a:p>
                      <a:pPr algn="just"/>
                      <a:r>
                        <a:rPr lang="en-US" sz="1300" b="1" dirty="0">
                          <a:solidFill>
                            <a:srgbClr val="0070C0"/>
                          </a:solidFill>
                          <a:effectLst/>
                          <a:latin typeface="Arial" charset="0"/>
                        </a:rPr>
                        <a:t>DECLARATION                   </a:t>
                      </a:r>
                      <a:endParaRPr lang="en-US" sz="1300" dirty="0">
                        <a:effectLst/>
                        <a:latin typeface="Calibri" charset="0"/>
                      </a:endParaRPr>
                    </a:p>
                    <a:p>
                      <a:pPr algn="just"/>
                      <a:r>
                        <a:rPr lang="en-US" sz="1300" b="1" dirty="0">
                          <a:solidFill>
                            <a:srgbClr val="0070C0"/>
                          </a:solidFill>
                          <a:effectLst/>
                          <a:latin typeface="Arial" charset="0"/>
                        </a:rPr>
                        <a:t>ARTISTS                       </a:t>
                      </a:r>
                      <a:endParaRPr lang="en-US" sz="1300" dirty="0">
                        <a:effectLst/>
                        <a:latin typeface="Calibri" charset="0"/>
                      </a:endParaRPr>
                    </a:p>
                    <a:p>
                      <a:pPr algn="just"/>
                      <a:r>
                        <a:rPr lang="en-US" sz="1300" b="1" dirty="0">
                          <a:solidFill>
                            <a:srgbClr val="0070C0"/>
                          </a:solidFill>
                          <a:effectLst/>
                          <a:latin typeface="Arial" charset="0"/>
                        </a:rPr>
                        <a:t>CHURCH                        </a:t>
                      </a:r>
                      <a:endParaRPr lang="en-US" sz="1300" dirty="0">
                        <a:effectLst/>
                        <a:latin typeface="Calibri" charset="0"/>
                      </a:endParaRPr>
                    </a:p>
                    <a:p>
                      <a:pPr algn="just"/>
                      <a:r>
                        <a:rPr lang="en-US" sz="1300" b="1" dirty="0">
                          <a:solidFill>
                            <a:srgbClr val="0070C0"/>
                          </a:solidFill>
                          <a:effectLst/>
                          <a:latin typeface="Arial" charset="0"/>
                        </a:rPr>
                        <a:t>RAILROADS                     </a:t>
                      </a:r>
                      <a:endParaRPr lang="en-US" sz="1300" dirty="0">
                        <a:effectLst/>
                        <a:latin typeface="Calibri" charset="0"/>
                      </a:endParaRPr>
                    </a:p>
                    <a:p>
                      <a:pPr algn="just"/>
                      <a:r>
                        <a:rPr lang="en-US" sz="1300" b="1" dirty="0">
                          <a:solidFill>
                            <a:srgbClr val="0070C0"/>
                          </a:solidFill>
                          <a:effectLst/>
                          <a:latin typeface="Arial" charset="0"/>
                        </a:rPr>
                        <a:t>MINERS                        </a:t>
                      </a:r>
                      <a:endParaRPr lang="en-US" sz="1300" dirty="0">
                        <a:effectLst/>
                        <a:latin typeface="Calibri" charset="0"/>
                      </a:endParaRPr>
                    </a:p>
                    <a:p>
                      <a:pPr algn="just"/>
                      <a:r>
                        <a:rPr lang="en-US" sz="1300" b="1" dirty="0">
                          <a:solidFill>
                            <a:srgbClr val="0070C0"/>
                          </a:solidFill>
                          <a:effectLst/>
                          <a:latin typeface="Arial" charset="0"/>
                        </a:rPr>
                        <a:t>CREW                          </a:t>
                      </a:r>
                      <a:endParaRPr lang="en-US" sz="1300" dirty="0">
                        <a:effectLst/>
                        <a:latin typeface="Calibri" charset="0"/>
                      </a:endParaRPr>
                    </a:p>
                    <a:p>
                      <a:pPr algn="just"/>
                      <a:r>
                        <a:rPr lang="en-US" sz="1300" b="1" dirty="0">
                          <a:solidFill>
                            <a:srgbClr val="0070C0"/>
                          </a:solidFill>
                          <a:effectLst/>
                          <a:latin typeface="Arial" charset="0"/>
                        </a:rPr>
                        <a:t>TRADERS                       </a:t>
                      </a:r>
                      <a:endParaRPr lang="en-US" sz="1300" dirty="0">
                        <a:effectLst/>
                        <a:latin typeface="Calibri" charset="0"/>
                      </a:endParaRPr>
                    </a:p>
                    <a:p>
                      <a:pPr algn="just"/>
                      <a:r>
                        <a:rPr lang="en-US" sz="1300" b="1" dirty="0">
                          <a:solidFill>
                            <a:srgbClr val="0070C0"/>
                          </a:solidFill>
                          <a:effectLst/>
                          <a:latin typeface="Arial" charset="0"/>
                        </a:rPr>
                        <a:t>TRAINS                        </a:t>
                      </a:r>
                      <a:endParaRPr lang="en-US" sz="1300" dirty="0">
                        <a:effectLst/>
                        <a:latin typeface="Calibri" charset="0"/>
                      </a:endParaRPr>
                    </a:p>
                    <a:p>
                      <a:pPr algn="just"/>
                      <a:r>
                        <a:rPr lang="en-US" sz="1300" b="1" dirty="0">
                          <a:solidFill>
                            <a:srgbClr val="0070C0"/>
                          </a:solidFill>
                          <a:effectLst/>
                          <a:latin typeface="Arial" charset="0"/>
                        </a:rPr>
                        <a:t>CIVIL                         </a:t>
                      </a:r>
                      <a:endParaRPr lang="en-US" sz="1300" dirty="0">
                        <a:effectLst/>
                        <a:latin typeface="Calibri" charset="0"/>
                      </a:endParaRPr>
                    </a:p>
                    <a:p>
                      <a:pPr algn="just"/>
                      <a:r>
                        <a:rPr lang="en-US" sz="1300" b="1" dirty="0">
                          <a:solidFill>
                            <a:srgbClr val="0070C0"/>
                          </a:solidFill>
                          <a:effectLst/>
                          <a:latin typeface="Arial" charset="0"/>
                        </a:rPr>
                        <a:t>SOUTHERNERS                   </a:t>
                      </a:r>
                      <a:endParaRPr lang="en-US" sz="1300" dirty="0">
                        <a:effectLst/>
                        <a:latin typeface="Calibri" charset="0"/>
                      </a:endParaRPr>
                    </a:p>
                    <a:p>
                      <a:pPr algn="just"/>
                      <a:r>
                        <a:rPr lang="en-US" sz="1300" b="1" dirty="0">
                          <a:solidFill>
                            <a:srgbClr val="0070C0"/>
                          </a:solidFill>
                          <a:effectLst/>
                          <a:latin typeface="Arial" charset="0"/>
                        </a:rPr>
                        <a:t>CONSTITUTION                  </a:t>
                      </a:r>
                      <a:endParaRPr lang="en-US" sz="1300" dirty="0">
                        <a:effectLst/>
                        <a:latin typeface="Calibri" charset="0"/>
                      </a:endParaRPr>
                    </a:p>
                    <a:p>
                      <a:pPr algn="just"/>
                      <a:r>
                        <a:rPr lang="en-US" sz="1300" b="1" dirty="0">
                          <a:solidFill>
                            <a:srgbClr val="0070C0"/>
                          </a:solidFill>
                          <a:effectLst/>
                          <a:latin typeface="Arial" charset="0"/>
                        </a:rPr>
                        <a:t>DEMOCRACY                     </a:t>
                      </a:r>
                      <a:endParaRPr lang="en-US" sz="1300" dirty="0">
                        <a:effectLst/>
                        <a:latin typeface="Calibri" charset="0"/>
                      </a:endParaRPr>
                    </a:p>
                    <a:p>
                      <a:pPr algn="just"/>
                      <a:r>
                        <a:rPr lang="en-US" sz="1300" b="1" dirty="0">
                          <a:solidFill>
                            <a:srgbClr val="0070C0"/>
                          </a:solidFill>
                          <a:effectLst/>
                          <a:latin typeface="Arial" charset="0"/>
                        </a:rPr>
                        <a:t>SAIL</a:t>
                      </a:r>
                      <a:endParaRPr lang="en-US" sz="1300" dirty="0">
                        <a:effectLst/>
                        <a:latin typeface="Calibri" charset="0"/>
                      </a:endParaRPr>
                    </a:p>
                  </a:txBody>
                  <a:tcPr marL="38356" marR="383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dirty="0">
                          <a:solidFill>
                            <a:srgbClr val="0070C0"/>
                          </a:solidFill>
                          <a:effectLst/>
                          <a:latin typeface="Arial" charset="0"/>
                        </a:rPr>
                        <a:t> </a:t>
                      </a:r>
                      <a:endParaRPr lang="en-US" sz="1300" dirty="0">
                        <a:effectLst/>
                        <a:latin typeface="Calibri" charset="0"/>
                      </a:endParaRPr>
                    </a:p>
                    <a:p>
                      <a:pPr algn="just"/>
                      <a:r>
                        <a:rPr lang="en-US" sz="1300" b="1" dirty="0">
                          <a:solidFill>
                            <a:srgbClr val="0070C0"/>
                          </a:solidFill>
                          <a:effectLst/>
                          <a:latin typeface="Arial" charset="0"/>
                        </a:rPr>
                        <a:t>99</a:t>
                      </a:r>
                      <a:endParaRPr lang="en-US" sz="1300" dirty="0">
                        <a:effectLst/>
                        <a:latin typeface="Calibri" charset="0"/>
                      </a:endParaRPr>
                    </a:p>
                    <a:p>
                      <a:pPr algn="just"/>
                      <a:r>
                        <a:rPr lang="en-US" sz="1300" b="1" dirty="0">
                          <a:solidFill>
                            <a:srgbClr val="0070C0"/>
                          </a:solidFill>
                          <a:effectLst/>
                          <a:latin typeface="Arial" charset="0"/>
                        </a:rPr>
                        <a:t>99</a:t>
                      </a:r>
                      <a:endParaRPr lang="en-US" sz="1300" dirty="0">
                        <a:effectLst/>
                        <a:latin typeface="Calibri" charset="0"/>
                      </a:endParaRPr>
                    </a:p>
                    <a:p>
                      <a:pPr algn="just"/>
                      <a:r>
                        <a:rPr lang="en-US" sz="1300" b="1" dirty="0">
                          <a:solidFill>
                            <a:srgbClr val="0070C0"/>
                          </a:solidFill>
                          <a:effectLst/>
                          <a:latin typeface="Arial" charset="0"/>
                        </a:rPr>
                        <a:t>69</a:t>
                      </a:r>
                      <a:endParaRPr lang="en-US" sz="1300" dirty="0">
                        <a:effectLst/>
                        <a:latin typeface="Calibri" charset="0"/>
                      </a:endParaRPr>
                    </a:p>
                    <a:p>
                      <a:pPr algn="just"/>
                      <a:r>
                        <a:rPr lang="en-US" sz="1300" b="1" dirty="0">
                          <a:solidFill>
                            <a:srgbClr val="0070C0"/>
                          </a:solidFill>
                          <a:effectLst/>
                          <a:latin typeface="Arial" charset="0"/>
                        </a:rPr>
                        <a:t>55</a:t>
                      </a:r>
                      <a:endParaRPr lang="en-US" sz="1300" dirty="0">
                        <a:effectLst/>
                        <a:latin typeface="Calibri" charset="0"/>
                      </a:endParaRPr>
                    </a:p>
                    <a:p>
                      <a:pPr algn="just"/>
                      <a:r>
                        <a:rPr lang="en-US" sz="1300" b="1" dirty="0">
                          <a:solidFill>
                            <a:srgbClr val="0070C0"/>
                          </a:solidFill>
                          <a:effectLst/>
                          <a:latin typeface="Arial" charset="0"/>
                        </a:rPr>
                        <a:t>32</a:t>
                      </a:r>
                      <a:endParaRPr lang="en-US" sz="1300" dirty="0">
                        <a:effectLst/>
                        <a:latin typeface="Calibri" charset="0"/>
                      </a:endParaRPr>
                    </a:p>
                    <a:p>
                      <a:pPr algn="just"/>
                      <a:r>
                        <a:rPr lang="en-US" sz="1300" b="1" dirty="0">
                          <a:solidFill>
                            <a:srgbClr val="0070C0"/>
                          </a:solidFill>
                          <a:effectLst/>
                          <a:latin typeface="Arial" charset="0"/>
                        </a:rPr>
                        <a:t>26</a:t>
                      </a:r>
                      <a:endParaRPr lang="en-US" sz="1300" dirty="0">
                        <a:effectLst/>
                        <a:latin typeface="Calibri" charset="0"/>
                      </a:endParaRPr>
                    </a:p>
                    <a:p>
                      <a:pPr algn="just"/>
                      <a:r>
                        <a:rPr lang="en-US" sz="1300" b="1" dirty="0">
                          <a:solidFill>
                            <a:srgbClr val="0070C0"/>
                          </a:solidFill>
                          <a:effectLst/>
                          <a:latin typeface="Arial" charset="0"/>
                        </a:rPr>
                        <a:t>24</a:t>
                      </a:r>
                      <a:endParaRPr lang="en-US" sz="1300" dirty="0">
                        <a:effectLst/>
                        <a:latin typeface="Calibri" charset="0"/>
                      </a:endParaRPr>
                    </a:p>
                    <a:p>
                      <a:pPr algn="just"/>
                      <a:r>
                        <a:rPr lang="en-US" sz="1300" b="1" dirty="0">
                          <a:solidFill>
                            <a:srgbClr val="0070C0"/>
                          </a:solidFill>
                          <a:effectLst/>
                          <a:latin typeface="Arial" charset="0"/>
                        </a:rPr>
                        <a:t>23</a:t>
                      </a:r>
                      <a:endParaRPr lang="en-US" sz="1300" dirty="0">
                        <a:effectLst/>
                        <a:latin typeface="Calibri" charset="0"/>
                      </a:endParaRPr>
                    </a:p>
                    <a:p>
                      <a:pPr algn="just"/>
                      <a:r>
                        <a:rPr lang="en-US" sz="1300" b="1" dirty="0">
                          <a:solidFill>
                            <a:srgbClr val="0070C0"/>
                          </a:solidFill>
                          <a:effectLst/>
                          <a:latin typeface="Arial" charset="0"/>
                        </a:rPr>
                        <a:t>23</a:t>
                      </a:r>
                      <a:endParaRPr lang="en-US" sz="1300" dirty="0">
                        <a:effectLst/>
                        <a:latin typeface="Calibri" charset="0"/>
                      </a:endParaRPr>
                    </a:p>
                    <a:p>
                      <a:pPr algn="just"/>
                      <a:r>
                        <a:rPr lang="en-US" sz="1300" b="1" dirty="0">
                          <a:solidFill>
                            <a:srgbClr val="0070C0"/>
                          </a:solidFill>
                          <a:effectLst/>
                          <a:latin typeface="Arial" charset="0"/>
                        </a:rPr>
                        <a:t>22</a:t>
                      </a:r>
                      <a:endParaRPr lang="en-US" sz="1300" dirty="0">
                        <a:effectLst/>
                        <a:latin typeface="Calibri" charset="0"/>
                      </a:endParaRPr>
                    </a:p>
                    <a:p>
                      <a:pPr algn="just"/>
                      <a:r>
                        <a:rPr lang="en-US" sz="1300" b="1" dirty="0">
                          <a:solidFill>
                            <a:srgbClr val="0070C0"/>
                          </a:solidFill>
                          <a:effectLst/>
                          <a:latin typeface="Arial" charset="0"/>
                        </a:rPr>
                        <a:t>21</a:t>
                      </a:r>
                      <a:endParaRPr lang="en-US" sz="1300" dirty="0">
                        <a:effectLst/>
                        <a:latin typeface="Calibri" charset="0"/>
                      </a:endParaRPr>
                    </a:p>
                    <a:p>
                      <a:pPr algn="just"/>
                      <a:r>
                        <a:rPr lang="en-US" sz="1300" b="1" dirty="0">
                          <a:solidFill>
                            <a:srgbClr val="0070C0"/>
                          </a:solidFill>
                          <a:effectLst/>
                          <a:latin typeface="Arial" charset="0"/>
                        </a:rPr>
                        <a:t>20</a:t>
                      </a:r>
                      <a:endParaRPr lang="en-US" sz="1300" dirty="0">
                        <a:effectLst/>
                        <a:latin typeface="Calibri" charset="0"/>
                      </a:endParaRPr>
                    </a:p>
                    <a:p>
                      <a:pPr algn="just"/>
                      <a:r>
                        <a:rPr lang="en-US" sz="1300" b="1" dirty="0">
                          <a:solidFill>
                            <a:srgbClr val="0070C0"/>
                          </a:solidFill>
                          <a:effectLst/>
                          <a:latin typeface="Arial" charset="0"/>
                        </a:rPr>
                        <a:t>19</a:t>
                      </a:r>
                      <a:endParaRPr lang="en-US" sz="1300" dirty="0">
                        <a:effectLst/>
                        <a:latin typeface="Calibri" charset="0"/>
                      </a:endParaRPr>
                    </a:p>
                    <a:p>
                      <a:pPr algn="just"/>
                      <a:r>
                        <a:rPr lang="en-US" sz="1300" b="1" dirty="0">
                          <a:solidFill>
                            <a:srgbClr val="0070C0"/>
                          </a:solidFill>
                          <a:effectLst/>
                          <a:latin typeface="Arial" charset="0"/>
                        </a:rPr>
                        <a:t>19</a:t>
                      </a:r>
                      <a:endParaRPr lang="en-US" sz="1300" dirty="0">
                        <a:effectLst/>
                        <a:latin typeface="Calibri" charset="0"/>
                      </a:endParaRPr>
                    </a:p>
                    <a:p>
                      <a:pPr algn="just"/>
                      <a:r>
                        <a:rPr lang="en-US" sz="1300" b="1" dirty="0">
                          <a:solidFill>
                            <a:srgbClr val="0070C0"/>
                          </a:solidFill>
                          <a:effectLst/>
                          <a:latin typeface="Arial" charset="0"/>
                        </a:rPr>
                        <a:t>17</a:t>
                      </a:r>
                      <a:endParaRPr lang="en-US" sz="1300" dirty="0">
                        <a:effectLst/>
                        <a:latin typeface="Calibri" charset="0"/>
                      </a:endParaRPr>
                    </a:p>
                    <a:p>
                      <a:pPr algn="just"/>
                      <a:r>
                        <a:rPr lang="en-US" sz="1300" b="1" dirty="0">
                          <a:solidFill>
                            <a:srgbClr val="0070C0"/>
                          </a:solidFill>
                          <a:effectLst/>
                          <a:latin typeface="Arial" charset="0"/>
                        </a:rPr>
                        <a:t>16</a:t>
                      </a:r>
                      <a:endParaRPr lang="en-US" sz="1300" dirty="0">
                        <a:effectLst/>
                        <a:latin typeface="Calibri" charset="0"/>
                      </a:endParaRPr>
                    </a:p>
                    <a:p>
                      <a:pPr algn="just"/>
                      <a:r>
                        <a:rPr lang="en-US" sz="1300" b="1" dirty="0">
                          <a:solidFill>
                            <a:srgbClr val="0070C0"/>
                          </a:solidFill>
                          <a:effectLst/>
                          <a:latin typeface="Arial" charset="0"/>
                        </a:rPr>
                        <a:t>16</a:t>
                      </a:r>
                      <a:endParaRPr lang="en-US" sz="1300" dirty="0">
                        <a:effectLst/>
                        <a:latin typeface="Calibri" charset="0"/>
                      </a:endParaRPr>
                    </a:p>
                    <a:p>
                      <a:pPr algn="just"/>
                      <a:r>
                        <a:rPr lang="en-US" sz="1300" b="1" dirty="0">
                          <a:solidFill>
                            <a:srgbClr val="0070C0"/>
                          </a:solidFill>
                          <a:effectLst/>
                          <a:latin typeface="Arial" charset="0"/>
                        </a:rPr>
                        <a:t>16</a:t>
                      </a:r>
                      <a:endParaRPr lang="en-US" sz="1300" dirty="0">
                        <a:effectLst/>
                        <a:latin typeface="Calibri" charset="0"/>
                      </a:endParaRPr>
                    </a:p>
                    <a:p>
                      <a:pPr algn="just"/>
                      <a:r>
                        <a:rPr lang="en-US" sz="1300" b="1" dirty="0">
                          <a:solidFill>
                            <a:srgbClr val="0070C0"/>
                          </a:solidFill>
                          <a:effectLst/>
                          <a:latin typeface="Arial" charset="0"/>
                        </a:rPr>
                        <a:t>16</a:t>
                      </a:r>
                      <a:endParaRPr lang="en-US" sz="1300" dirty="0">
                        <a:effectLst/>
                        <a:latin typeface="Calibri" charset="0"/>
                      </a:endParaRPr>
                    </a:p>
                    <a:p>
                      <a:pPr algn="just"/>
                      <a:r>
                        <a:rPr lang="en-US" sz="1300" b="1" dirty="0">
                          <a:solidFill>
                            <a:srgbClr val="0070C0"/>
                          </a:solidFill>
                          <a:effectLst/>
                          <a:latin typeface="Arial" charset="0"/>
                        </a:rPr>
                        <a:t>15</a:t>
                      </a:r>
                      <a:endParaRPr lang="en-US" sz="1300" dirty="0">
                        <a:effectLst/>
                        <a:latin typeface="Calibri" charset="0"/>
                      </a:endParaRPr>
                    </a:p>
                    <a:p>
                      <a:pPr algn="just"/>
                      <a:r>
                        <a:rPr lang="en-US" sz="1300" b="1" dirty="0">
                          <a:solidFill>
                            <a:srgbClr val="0070C0"/>
                          </a:solidFill>
                          <a:effectLst/>
                          <a:latin typeface="Arial" charset="0"/>
                        </a:rPr>
                        <a:t>14</a:t>
                      </a:r>
                      <a:endParaRPr lang="en-US" sz="1300" dirty="0">
                        <a:effectLst/>
                        <a:latin typeface="Calibri" charset="0"/>
                      </a:endParaRPr>
                    </a:p>
                    <a:p>
                      <a:pPr algn="just"/>
                      <a:r>
                        <a:rPr lang="en-US" sz="1300" b="1" dirty="0">
                          <a:solidFill>
                            <a:srgbClr val="0070C0"/>
                          </a:solidFill>
                          <a:effectLst/>
                          <a:latin typeface="Arial" charset="0"/>
                        </a:rPr>
                        <a:t>12</a:t>
                      </a:r>
                      <a:endParaRPr lang="en-US" sz="1300" dirty="0">
                        <a:effectLst/>
                        <a:latin typeface="Calibri" charset="0"/>
                      </a:endParaRPr>
                    </a:p>
                    <a:p>
                      <a:pPr algn="just"/>
                      <a:r>
                        <a:rPr lang="en-US" sz="1300" b="1" dirty="0">
                          <a:solidFill>
                            <a:srgbClr val="0070C0"/>
                          </a:solidFill>
                          <a:effectLst/>
                          <a:latin typeface="Arial" charset="0"/>
                        </a:rPr>
                        <a:t>12</a:t>
                      </a:r>
                      <a:endParaRPr lang="en-US" sz="1300" dirty="0">
                        <a:effectLst/>
                        <a:latin typeface="Calibri" charset="0"/>
                      </a:endParaRPr>
                    </a:p>
                    <a:p>
                      <a:pPr algn="just"/>
                      <a:r>
                        <a:rPr lang="en-US" sz="1300" b="1" dirty="0">
                          <a:solidFill>
                            <a:srgbClr val="0070C0"/>
                          </a:solidFill>
                          <a:effectLst/>
                          <a:latin typeface="Arial" charset="0"/>
                        </a:rPr>
                        <a:t>12</a:t>
                      </a:r>
                      <a:endParaRPr lang="en-US" sz="1300" dirty="0">
                        <a:effectLst/>
                        <a:latin typeface="Calibri" charset="0"/>
                      </a:endParaRPr>
                    </a:p>
                    <a:p>
                      <a:pPr algn="just"/>
                      <a:r>
                        <a:rPr lang="en-US" sz="1300" b="1" dirty="0">
                          <a:solidFill>
                            <a:srgbClr val="0070C0"/>
                          </a:solidFill>
                          <a:effectLst/>
                          <a:latin typeface="Arial" charset="0"/>
                        </a:rPr>
                        <a:t>12</a:t>
                      </a:r>
                      <a:endParaRPr lang="en-US" sz="1300" dirty="0">
                        <a:effectLst/>
                        <a:latin typeface="Calibri" charset="0"/>
                      </a:endParaRPr>
                    </a:p>
                    <a:p>
                      <a:pPr algn="just"/>
                      <a:r>
                        <a:rPr lang="en-US" sz="1300" b="1" dirty="0">
                          <a:solidFill>
                            <a:srgbClr val="0070C0"/>
                          </a:solidFill>
                          <a:effectLst/>
                          <a:latin typeface="Arial" charset="0"/>
                        </a:rPr>
                        <a:t>12</a:t>
                      </a:r>
                      <a:endParaRPr lang="en-US" sz="1300" dirty="0">
                        <a:effectLst/>
                        <a:latin typeface="Calibri" charset="0"/>
                      </a:endParaRPr>
                    </a:p>
                    <a:p>
                      <a:pPr algn="just"/>
                      <a:r>
                        <a:rPr lang="en-US" sz="1300" b="1" dirty="0">
                          <a:solidFill>
                            <a:srgbClr val="0070C0"/>
                          </a:solidFill>
                          <a:effectLst/>
                          <a:latin typeface="Arial" charset="0"/>
                        </a:rPr>
                        <a:t>12</a:t>
                      </a:r>
                      <a:endParaRPr lang="en-US" sz="1300" dirty="0">
                        <a:effectLst/>
                        <a:latin typeface="Calibri" charset="0"/>
                      </a:endParaRPr>
                    </a:p>
                  </a:txBody>
                  <a:tcPr marL="38356" marR="383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dirty="0">
                          <a:solidFill>
                            <a:srgbClr val="0070C0"/>
                          </a:solidFill>
                          <a:effectLst/>
                          <a:latin typeface="Arial" charset="0"/>
                        </a:rPr>
                        <a:t> </a:t>
                      </a:r>
                      <a:endParaRPr lang="en-US" sz="1300" dirty="0">
                        <a:effectLst/>
                        <a:latin typeface="Calibri" charset="0"/>
                      </a:endParaRPr>
                    </a:p>
                    <a:p>
                      <a:pPr algn="just"/>
                      <a:r>
                        <a:rPr lang="en-US" sz="1300" b="1" dirty="0">
                          <a:solidFill>
                            <a:srgbClr val="0070C0"/>
                          </a:solidFill>
                          <a:effectLst/>
                          <a:latin typeface="Arial" charset="0"/>
                        </a:rPr>
                        <a:t>FRACTIONS                     </a:t>
                      </a:r>
                      <a:endParaRPr lang="en-US" sz="1300" dirty="0">
                        <a:effectLst/>
                        <a:latin typeface="Calibri" charset="0"/>
                      </a:endParaRPr>
                    </a:p>
                    <a:p>
                      <a:pPr algn="just"/>
                      <a:r>
                        <a:rPr lang="en-US" sz="1300" b="1" dirty="0">
                          <a:solidFill>
                            <a:srgbClr val="0070C0"/>
                          </a:solidFill>
                          <a:effectLst/>
                          <a:latin typeface="Arial" charset="0"/>
                        </a:rPr>
                        <a:t>MULTIPLICATION                </a:t>
                      </a:r>
                      <a:endParaRPr lang="en-US" sz="1300" dirty="0">
                        <a:effectLst/>
                        <a:latin typeface="Calibri" charset="0"/>
                      </a:endParaRPr>
                    </a:p>
                    <a:p>
                      <a:pPr algn="just"/>
                      <a:r>
                        <a:rPr lang="en-US" sz="1300" b="1" dirty="0">
                          <a:solidFill>
                            <a:srgbClr val="0070C0"/>
                          </a:solidFill>
                          <a:effectLst/>
                          <a:latin typeface="Arial" charset="0"/>
                        </a:rPr>
                        <a:t>SIMPLIFY                      </a:t>
                      </a:r>
                      <a:endParaRPr lang="en-US" sz="1300" dirty="0">
                        <a:effectLst/>
                        <a:latin typeface="Calibri" charset="0"/>
                      </a:endParaRPr>
                    </a:p>
                    <a:p>
                      <a:pPr algn="just"/>
                      <a:r>
                        <a:rPr lang="en-US" sz="1300" b="1" dirty="0">
                          <a:solidFill>
                            <a:srgbClr val="0070C0"/>
                          </a:solidFill>
                          <a:effectLst/>
                          <a:latin typeface="Arial" charset="0"/>
                        </a:rPr>
                        <a:t>OPERATIONS                    </a:t>
                      </a:r>
                      <a:endParaRPr lang="en-US" sz="1300" dirty="0">
                        <a:effectLst/>
                        <a:latin typeface="Calibri" charset="0"/>
                      </a:endParaRPr>
                    </a:p>
                    <a:p>
                      <a:pPr algn="just"/>
                      <a:r>
                        <a:rPr lang="en-US" sz="1300" b="1" dirty="0">
                          <a:solidFill>
                            <a:srgbClr val="0070C0"/>
                          </a:solidFill>
                          <a:effectLst/>
                          <a:latin typeface="Arial" charset="0"/>
                        </a:rPr>
                        <a:t>ESTIMATION                    </a:t>
                      </a:r>
                      <a:endParaRPr lang="en-US" sz="1300" dirty="0">
                        <a:effectLst/>
                        <a:latin typeface="Calibri" charset="0"/>
                      </a:endParaRPr>
                    </a:p>
                    <a:p>
                      <a:pPr algn="just"/>
                      <a:r>
                        <a:rPr lang="en-US" sz="1300" b="1" dirty="0">
                          <a:solidFill>
                            <a:srgbClr val="0070C0"/>
                          </a:solidFill>
                          <a:effectLst/>
                          <a:latin typeface="Arial" charset="0"/>
                        </a:rPr>
                        <a:t>ROUNDING                      </a:t>
                      </a:r>
                      <a:endParaRPr lang="en-US" sz="1300" dirty="0">
                        <a:effectLst/>
                        <a:latin typeface="Calibri" charset="0"/>
                      </a:endParaRPr>
                    </a:p>
                    <a:p>
                      <a:pPr algn="just"/>
                      <a:r>
                        <a:rPr lang="en-US" sz="1300" b="1" dirty="0">
                          <a:solidFill>
                            <a:srgbClr val="0070C0"/>
                          </a:solidFill>
                          <a:effectLst/>
                          <a:latin typeface="Arial" charset="0"/>
                        </a:rPr>
                        <a:t>SQ                            </a:t>
                      </a:r>
                      <a:endParaRPr lang="en-US" sz="1300" dirty="0">
                        <a:effectLst/>
                        <a:latin typeface="Calibri" charset="0"/>
                      </a:endParaRPr>
                    </a:p>
                    <a:p>
                      <a:pPr algn="just"/>
                      <a:r>
                        <a:rPr lang="en-US" sz="1300" b="1" dirty="0">
                          <a:solidFill>
                            <a:srgbClr val="0070C0"/>
                          </a:solidFill>
                          <a:effectLst/>
                          <a:latin typeface="Arial" charset="0"/>
                        </a:rPr>
                        <a:t>VIDEOS                        </a:t>
                      </a:r>
                      <a:endParaRPr lang="en-US" sz="1300" dirty="0">
                        <a:effectLst/>
                        <a:latin typeface="Calibri" charset="0"/>
                      </a:endParaRPr>
                    </a:p>
                    <a:p>
                      <a:pPr algn="just"/>
                      <a:r>
                        <a:rPr lang="en-US" sz="1300" b="1" dirty="0">
                          <a:solidFill>
                            <a:srgbClr val="0070C0"/>
                          </a:solidFill>
                          <a:effectLst/>
                          <a:latin typeface="Arial" charset="0"/>
                        </a:rPr>
                        <a:t>GRAPHS                        </a:t>
                      </a:r>
                      <a:endParaRPr lang="en-US" sz="1300" dirty="0">
                        <a:effectLst/>
                        <a:latin typeface="Calibri" charset="0"/>
                      </a:endParaRPr>
                    </a:p>
                    <a:p>
                      <a:pPr algn="just"/>
                      <a:r>
                        <a:rPr lang="en-US" sz="1300" b="1" dirty="0">
                          <a:solidFill>
                            <a:srgbClr val="0070C0"/>
                          </a:solidFill>
                          <a:effectLst/>
                          <a:latin typeface="Arial" charset="0"/>
                        </a:rPr>
                        <a:t>REWRITE                       </a:t>
                      </a:r>
                      <a:endParaRPr lang="en-US" sz="1300" dirty="0">
                        <a:effectLst/>
                        <a:latin typeface="Calibri" charset="0"/>
                      </a:endParaRPr>
                    </a:p>
                    <a:p>
                      <a:pPr algn="just"/>
                      <a:r>
                        <a:rPr lang="en-US" sz="1300" b="1" dirty="0">
                          <a:solidFill>
                            <a:srgbClr val="0070C0"/>
                          </a:solidFill>
                          <a:effectLst/>
                          <a:latin typeface="Arial" charset="0"/>
                        </a:rPr>
                        <a:t>PM                            </a:t>
                      </a:r>
                      <a:endParaRPr lang="en-US" sz="1300" dirty="0">
                        <a:effectLst/>
                        <a:latin typeface="Calibri" charset="0"/>
                      </a:endParaRPr>
                    </a:p>
                    <a:p>
                      <a:pPr algn="just"/>
                      <a:r>
                        <a:rPr lang="en-US" sz="1300" b="1" dirty="0">
                          <a:solidFill>
                            <a:srgbClr val="0070C0"/>
                          </a:solidFill>
                          <a:effectLst/>
                          <a:latin typeface="Arial" charset="0"/>
                        </a:rPr>
                        <a:t>DISCOUNT                      </a:t>
                      </a:r>
                      <a:endParaRPr lang="en-US" sz="1300" dirty="0">
                        <a:effectLst/>
                        <a:latin typeface="Calibri" charset="0"/>
                      </a:endParaRPr>
                    </a:p>
                    <a:p>
                      <a:pPr algn="just"/>
                      <a:r>
                        <a:rPr lang="en-US" sz="1300" b="1" dirty="0">
                          <a:solidFill>
                            <a:srgbClr val="0070C0"/>
                          </a:solidFill>
                          <a:effectLst/>
                          <a:latin typeface="Arial" charset="0"/>
                        </a:rPr>
                        <a:t>ASKS                          </a:t>
                      </a:r>
                      <a:endParaRPr lang="en-US" sz="1300" dirty="0">
                        <a:effectLst/>
                        <a:latin typeface="Calibri" charset="0"/>
                      </a:endParaRPr>
                    </a:p>
                    <a:p>
                      <a:pPr algn="just"/>
                      <a:r>
                        <a:rPr lang="en-US" sz="1300" b="1" dirty="0">
                          <a:solidFill>
                            <a:srgbClr val="0070C0"/>
                          </a:solidFill>
                          <a:effectLst/>
                          <a:latin typeface="Arial" charset="0"/>
                        </a:rPr>
                        <a:t>MULTIPLES                     </a:t>
                      </a:r>
                      <a:endParaRPr lang="en-US" sz="1300" dirty="0">
                        <a:effectLst/>
                        <a:latin typeface="Calibri" charset="0"/>
                      </a:endParaRPr>
                    </a:p>
                    <a:p>
                      <a:pPr algn="just"/>
                      <a:r>
                        <a:rPr lang="en-US" sz="1300" b="1" dirty="0">
                          <a:solidFill>
                            <a:srgbClr val="0070C0"/>
                          </a:solidFill>
                          <a:effectLst/>
                          <a:latin typeface="Arial" charset="0"/>
                        </a:rPr>
                        <a:t>COORDINATES                   </a:t>
                      </a:r>
                      <a:endParaRPr lang="en-US" sz="1300" dirty="0">
                        <a:effectLst/>
                        <a:latin typeface="Calibri" charset="0"/>
                      </a:endParaRPr>
                    </a:p>
                    <a:p>
                      <a:pPr algn="just"/>
                      <a:r>
                        <a:rPr lang="en-US" sz="1300" b="1" dirty="0">
                          <a:solidFill>
                            <a:srgbClr val="0070C0"/>
                          </a:solidFill>
                          <a:effectLst/>
                          <a:latin typeface="Arial" charset="0"/>
                        </a:rPr>
                        <a:t>TENTHS                        </a:t>
                      </a:r>
                      <a:endParaRPr lang="en-US" sz="1300" dirty="0">
                        <a:effectLst/>
                        <a:latin typeface="Calibri" charset="0"/>
                      </a:endParaRPr>
                    </a:p>
                    <a:p>
                      <a:pPr algn="just"/>
                      <a:r>
                        <a:rPr lang="en-US" sz="1300" b="1" dirty="0">
                          <a:solidFill>
                            <a:srgbClr val="0070C0"/>
                          </a:solidFill>
                          <a:effectLst/>
                          <a:latin typeface="Arial" charset="0"/>
                        </a:rPr>
                        <a:t>SLICES                        </a:t>
                      </a:r>
                      <a:endParaRPr lang="en-US" sz="1300" dirty="0">
                        <a:effectLst/>
                        <a:latin typeface="Calibri" charset="0"/>
                      </a:endParaRPr>
                    </a:p>
                    <a:p>
                      <a:pPr algn="just"/>
                      <a:r>
                        <a:rPr lang="en-US" sz="1300" b="1" dirty="0">
                          <a:solidFill>
                            <a:srgbClr val="0070C0"/>
                          </a:solidFill>
                          <a:effectLst/>
                          <a:latin typeface="Arial" charset="0"/>
                        </a:rPr>
                        <a:t>THOUSANDTHS                   </a:t>
                      </a:r>
                      <a:endParaRPr lang="en-US" sz="1300" dirty="0">
                        <a:effectLst/>
                        <a:latin typeface="Calibri" charset="0"/>
                      </a:endParaRPr>
                    </a:p>
                    <a:p>
                      <a:pPr algn="just"/>
                      <a:r>
                        <a:rPr lang="en-US" sz="1300" b="1" dirty="0">
                          <a:solidFill>
                            <a:srgbClr val="0070C0"/>
                          </a:solidFill>
                          <a:effectLst/>
                          <a:latin typeface="Arial" charset="0"/>
                        </a:rPr>
                        <a:t>SUBSTITUTE                    </a:t>
                      </a:r>
                      <a:endParaRPr lang="en-US" sz="1300" dirty="0">
                        <a:effectLst/>
                        <a:latin typeface="Calibri" charset="0"/>
                      </a:endParaRPr>
                    </a:p>
                    <a:p>
                      <a:pPr algn="just"/>
                      <a:r>
                        <a:rPr lang="en-US" sz="1300" b="1" dirty="0">
                          <a:solidFill>
                            <a:srgbClr val="0070C0"/>
                          </a:solidFill>
                          <a:effectLst/>
                          <a:latin typeface="Arial" charset="0"/>
                        </a:rPr>
                        <a:t>CORRESPONDING                 </a:t>
                      </a:r>
                      <a:endParaRPr lang="en-US" sz="1300" dirty="0">
                        <a:effectLst/>
                        <a:latin typeface="Calibri" charset="0"/>
                      </a:endParaRPr>
                    </a:p>
                    <a:p>
                      <a:pPr algn="just"/>
                      <a:r>
                        <a:rPr lang="en-US" sz="1300" b="1" dirty="0">
                          <a:solidFill>
                            <a:srgbClr val="0070C0"/>
                          </a:solidFill>
                          <a:effectLst/>
                          <a:latin typeface="Arial" charset="0"/>
                        </a:rPr>
                        <a:t>SCORE                         </a:t>
                      </a:r>
                      <a:endParaRPr lang="en-US" sz="1300" dirty="0">
                        <a:effectLst/>
                        <a:latin typeface="Calibri" charset="0"/>
                      </a:endParaRPr>
                    </a:p>
                    <a:p>
                      <a:pPr algn="just"/>
                      <a:r>
                        <a:rPr lang="en-US" sz="1300" b="1" dirty="0">
                          <a:solidFill>
                            <a:srgbClr val="0070C0"/>
                          </a:solidFill>
                          <a:effectLst/>
                          <a:latin typeface="Arial" charset="0"/>
                        </a:rPr>
                        <a:t>WHOLES                        </a:t>
                      </a:r>
                      <a:endParaRPr lang="en-US" sz="1300" dirty="0">
                        <a:effectLst/>
                        <a:latin typeface="Calibri" charset="0"/>
                      </a:endParaRPr>
                    </a:p>
                    <a:p>
                      <a:pPr algn="just"/>
                      <a:r>
                        <a:rPr lang="en-US" sz="1300" b="1" dirty="0">
                          <a:solidFill>
                            <a:srgbClr val="0070C0"/>
                          </a:solidFill>
                          <a:effectLst/>
                          <a:latin typeface="Arial" charset="0"/>
                        </a:rPr>
                        <a:t>ESTIMATING                    </a:t>
                      </a:r>
                      <a:endParaRPr lang="en-US" sz="1300" dirty="0">
                        <a:effectLst/>
                        <a:latin typeface="Calibri" charset="0"/>
                      </a:endParaRPr>
                    </a:p>
                    <a:p>
                      <a:pPr algn="just"/>
                      <a:r>
                        <a:rPr lang="en-US" sz="1300" b="1" dirty="0">
                          <a:solidFill>
                            <a:srgbClr val="0070C0"/>
                          </a:solidFill>
                          <a:effectLst/>
                          <a:latin typeface="Arial" charset="0"/>
                        </a:rPr>
                        <a:t>PINTS                         </a:t>
                      </a:r>
                      <a:endParaRPr lang="en-US" sz="1300" dirty="0">
                        <a:effectLst/>
                        <a:latin typeface="Calibri" charset="0"/>
                      </a:endParaRPr>
                    </a:p>
                    <a:p>
                      <a:pPr algn="just"/>
                      <a:r>
                        <a:rPr lang="en-US" sz="1300" b="1" dirty="0">
                          <a:solidFill>
                            <a:srgbClr val="0070C0"/>
                          </a:solidFill>
                          <a:effectLst/>
                          <a:latin typeface="Arial" charset="0"/>
                        </a:rPr>
                        <a:t>SIMPLIFYING                   </a:t>
                      </a:r>
                      <a:endParaRPr lang="en-US" sz="1300" dirty="0">
                        <a:effectLst/>
                        <a:latin typeface="Calibri" charset="0"/>
                      </a:endParaRPr>
                    </a:p>
                    <a:p>
                      <a:pPr algn="just"/>
                      <a:r>
                        <a:rPr lang="en-US" sz="1300" b="1" dirty="0">
                          <a:solidFill>
                            <a:srgbClr val="0070C0"/>
                          </a:solidFill>
                          <a:effectLst/>
                          <a:latin typeface="Arial" charset="0"/>
                        </a:rPr>
                        <a:t>DISTRIBUTIVE                  </a:t>
                      </a:r>
                      <a:endParaRPr lang="en-US" sz="1300" dirty="0">
                        <a:effectLst/>
                        <a:latin typeface="Calibri" charset="0"/>
                      </a:endParaRPr>
                    </a:p>
                    <a:p>
                      <a:pPr algn="just"/>
                      <a:r>
                        <a:rPr lang="en-US" sz="1300" b="1" dirty="0">
                          <a:solidFill>
                            <a:srgbClr val="0070C0"/>
                          </a:solidFill>
                          <a:effectLst/>
                          <a:latin typeface="Arial" charset="0"/>
                        </a:rPr>
                        <a:t>SUPPLEMENTARY</a:t>
                      </a:r>
                      <a:endParaRPr lang="en-US" sz="1300" dirty="0">
                        <a:effectLst/>
                        <a:latin typeface="Calibri" charset="0"/>
                      </a:endParaRPr>
                    </a:p>
                  </a:txBody>
                  <a:tcPr marL="38356" marR="383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r>
                        <a:rPr lang="en-US" sz="1300" b="1" dirty="0">
                          <a:solidFill>
                            <a:srgbClr val="0070C0"/>
                          </a:solidFill>
                          <a:effectLst/>
                          <a:latin typeface="Arial" charset="0"/>
                        </a:rPr>
                        <a:t> </a:t>
                      </a:r>
                      <a:endParaRPr lang="en-US" sz="1300" dirty="0">
                        <a:effectLst/>
                        <a:latin typeface="Calibri" charset="0"/>
                      </a:endParaRPr>
                    </a:p>
                    <a:p>
                      <a:pPr algn="just"/>
                      <a:r>
                        <a:rPr lang="en-US" sz="1300" b="1" dirty="0">
                          <a:solidFill>
                            <a:srgbClr val="0070C0"/>
                          </a:solidFill>
                          <a:effectLst/>
                          <a:latin typeface="Arial" charset="0"/>
                        </a:rPr>
                        <a:t>408</a:t>
                      </a:r>
                      <a:endParaRPr lang="en-US" sz="1300" dirty="0">
                        <a:effectLst/>
                        <a:latin typeface="Calibri" charset="0"/>
                      </a:endParaRPr>
                    </a:p>
                    <a:p>
                      <a:pPr algn="just"/>
                      <a:r>
                        <a:rPr lang="en-US" sz="1300" b="1" dirty="0">
                          <a:solidFill>
                            <a:srgbClr val="0070C0"/>
                          </a:solidFill>
                          <a:effectLst/>
                          <a:latin typeface="Arial" charset="0"/>
                        </a:rPr>
                        <a:t>172</a:t>
                      </a:r>
                      <a:endParaRPr lang="en-US" sz="1300" dirty="0">
                        <a:effectLst/>
                        <a:latin typeface="Calibri" charset="0"/>
                      </a:endParaRPr>
                    </a:p>
                    <a:p>
                      <a:pPr algn="just"/>
                      <a:r>
                        <a:rPr lang="en-US" sz="1300" b="1" dirty="0">
                          <a:solidFill>
                            <a:srgbClr val="0070C0"/>
                          </a:solidFill>
                          <a:effectLst/>
                          <a:latin typeface="Arial" charset="0"/>
                        </a:rPr>
                        <a:t>135</a:t>
                      </a:r>
                      <a:endParaRPr lang="en-US" sz="1300" dirty="0">
                        <a:effectLst/>
                        <a:latin typeface="Calibri" charset="0"/>
                      </a:endParaRPr>
                    </a:p>
                    <a:p>
                      <a:pPr algn="just"/>
                      <a:r>
                        <a:rPr lang="en-US" sz="1300" b="1" dirty="0">
                          <a:solidFill>
                            <a:srgbClr val="0070C0"/>
                          </a:solidFill>
                          <a:effectLst/>
                          <a:latin typeface="Arial" charset="0"/>
                        </a:rPr>
                        <a:t>110</a:t>
                      </a:r>
                      <a:endParaRPr lang="en-US" sz="1300" dirty="0">
                        <a:effectLst/>
                        <a:latin typeface="Calibri" charset="0"/>
                      </a:endParaRPr>
                    </a:p>
                    <a:p>
                      <a:pPr algn="just"/>
                      <a:r>
                        <a:rPr lang="en-US" sz="1300" b="1" dirty="0">
                          <a:solidFill>
                            <a:srgbClr val="0070C0"/>
                          </a:solidFill>
                          <a:effectLst/>
                          <a:latin typeface="Arial" charset="0"/>
                        </a:rPr>
                        <a:t>106</a:t>
                      </a:r>
                      <a:endParaRPr lang="en-US" sz="1300" dirty="0">
                        <a:effectLst/>
                        <a:latin typeface="Calibri" charset="0"/>
                      </a:endParaRPr>
                    </a:p>
                    <a:p>
                      <a:pPr algn="just"/>
                      <a:r>
                        <a:rPr lang="en-US" sz="1300" b="1" dirty="0">
                          <a:solidFill>
                            <a:srgbClr val="0070C0"/>
                          </a:solidFill>
                          <a:effectLst/>
                          <a:latin typeface="Arial" charset="0"/>
                        </a:rPr>
                        <a:t>  92</a:t>
                      </a:r>
                      <a:endParaRPr lang="en-US" sz="1300" dirty="0">
                        <a:effectLst/>
                        <a:latin typeface="Calibri" charset="0"/>
                      </a:endParaRPr>
                    </a:p>
                    <a:p>
                      <a:pPr algn="just"/>
                      <a:r>
                        <a:rPr lang="en-US" sz="1300" b="1" dirty="0">
                          <a:solidFill>
                            <a:srgbClr val="0070C0"/>
                          </a:solidFill>
                          <a:effectLst/>
                          <a:latin typeface="Arial" charset="0"/>
                        </a:rPr>
                        <a:t>  71</a:t>
                      </a:r>
                      <a:endParaRPr lang="en-US" sz="1300" dirty="0">
                        <a:effectLst/>
                        <a:latin typeface="Calibri" charset="0"/>
                      </a:endParaRPr>
                    </a:p>
                    <a:p>
                      <a:pPr algn="just"/>
                      <a:r>
                        <a:rPr lang="en-US" sz="1300" b="1" dirty="0">
                          <a:solidFill>
                            <a:srgbClr val="0070C0"/>
                          </a:solidFill>
                          <a:effectLst/>
                          <a:latin typeface="Arial" charset="0"/>
                        </a:rPr>
                        <a:t>  68</a:t>
                      </a:r>
                      <a:endParaRPr lang="en-US" sz="1300" dirty="0">
                        <a:effectLst/>
                        <a:latin typeface="Calibri" charset="0"/>
                      </a:endParaRPr>
                    </a:p>
                    <a:p>
                      <a:pPr algn="just"/>
                      <a:r>
                        <a:rPr lang="en-US" sz="1300" b="1" dirty="0">
                          <a:solidFill>
                            <a:srgbClr val="0070C0"/>
                          </a:solidFill>
                          <a:effectLst/>
                          <a:latin typeface="Arial" charset="0"/>
                        </a:rPr>
                        <a:t>  60</a:t>
                      </a:r>
                      <a:endParaRPr lang="en-US" sz="1300" dirty="0">
                        <a:effectLst/>
                        <a:latin typeface="Calibri" charset="0"/>
                      </a:endParaRPr>
                    </a:p>
                    <a:p>
                      <a:pPr algn="just"/>
                      <a:r>
                        <a:rPr lang="en-US" sz="1300" b="1" dirty="0">
                          <a:solidFill>
                            <a:srgbClr val="0070C0"/>
                          </a:solidFill>
                          <a:effectLst/>
                          <a:latin typeface="Arial" charset="0"/>
                        </a:rPr>
                        <a:t>  58</a:t>
                      </a:r>
                      <a:endParaRPr lang="en-US" sz="1300" dirty="0">
                        <a:effectLst/>
                        <a:latin typeface="Calibri" charset="0"/>
                      </a:endParaRPr>
                    </a:p>
                    <a:p>
                      <a:pPr algn="just"/>
                      <a:r>
                        <a:rPr lang="en-US" sz="1300" b="1" dirty="0">
                          <a:solidFill>
                            <a:srgbClr val="0070C0"/>
                          </a:solidFill>
                          <a:effectLst/>
                          <a:latin typeface="Arial" charset="0"/>
                        </a:rPr>
                        <a:t>  53</a:t>
                      </a:r>
                      <a:endParaRPr lang="en-US" sz="1300" dirty="0">
                        <a:effectLst/>
                        <a:latin typeface="Calibri" charset="0"/>
                      </a:endParaRPr>
                    </a:p>
                    <a:p>
                      <a:pPr algn="just"/>
                      <a:r>
                        <a:rPr lang="en-US" sz="1300" b="1" dirty="0">
                          <a:solidFill>
                            <a:srgbClr val="0070C0"/>
                          </a:solidFill>
                          <a:effectLst/>
                          <a:latin typeface="Arial" charset="0"/>
                        </a:rPr>
                        <a:t>  50</a:t>
                      </a:r>
                      <a:endParaRPr lang="en-US" sz="1300" dirty="0">
                        <a:effectLst/>
                        <a:latin typeface="Calibri" charset="0"/>
                      </a:endParaRPr>
                    </a:p>
                    <a:p>
                      <a:pPr algn="just"/>
                      <a:r>
                        <a:rPr lang="en-US" sz="1300" b="1" dirty="0">
                          <a:solidFill>
                            <a:srgbClr val="0070C0"/>
                          </a:solidFill>
                          <a:effectLst/>
                          <a:latin typeface="Arial" charset="0"/>
                        </a:rPr>
                        <a:t>  46</a:t>
                      </a:r>
                      <a:endParaRPr lang="en-US" sz="1300" dirty="0">
                        <a:effectLst/>
                        <a:latin typeface="Calibri" charset="0"/>
                      </a:endParaRPr>
                    </a:p>
                    <a:p>
                      <a:pPr algn="just"/>
                      <a:r>
                        <a:rPr lang="en-US" sz="1300" b="1" dirty="0">
                          <a:solidFill>
                            <a:srgbClr val="0070C0"/>
                          </a:solidFill>
                          <a:effectLst/>
                          <a:latin typeface="Arial" charset="0"/>
                        </a:rPr>
                        <a:t>  44</a:t>
                      </a:r>
                      <a:endParaRPr lang="en-US" sz="1300" dirty="0">
                        <a:effectLst/>
                        <a:latin typeface="Calibri" charset="0"/>
                      </a:endParaRPr>
                    </a:p>
                    <a:p>
                      <a:pPr algn="just"/>
                      <a:r>
                        <a:rPr lang="en-US" sz="1300" b="1" dirty="0">
                          <a:solidFill>
                            <a:srgbClr val="0070C0"/>
                          </a:solidFill>
                          <a:effectLst/>
                          <a:latin typeface="Arial" charset="0"/>
                        </a:rPr>
                        <a:t>  42</a:t>
                      </a:r>
                      <a:endParaRPr lang="en-US" sz="1300" dirty="0">
                        <a:effectLst/>
                        <a:latin typeface="Calibri" charset="0"/>
                      </a:endParaRPr>
                    </a:p>
                    <a:p>
                      <a:pPr algn="just"/>
                      <a:r>
                        <a:rPr lang="en-US" sz="1300" b="1" dirty="0">
                          <a:solidFill>
                            <a:srgbClr val="0070C0"/>
                          </a:solidFill>
                          <a:effectLst/>
                          <a:latin typeface="Arial" charset="0"/>
                        </a:rPr>
                        <a:t>  40</a:t>
                      </a:r>
                      <a:endParaRPr lang="en-US" sz="1300" dirty="0">
                        <a:effectLst/>
                        <a:latin typeface="Calibri" charset="0"/>
                      </a:endParaRPr>
                    </a:p>
                    <a:p>
                      <a:pPr algn="just"/>
                      <a:r>
                        <a:rPr lang="en-US" sz="1300" b="1" dirty="0">
                          <a:solidFill>
                            <a:srgbClr val="0070C0"/>
                          </a:solidFill>
                          <a:effectLst/>
                          <a:latin typeface="Arial" charset="0"/>
                        </a:rPr>
                        <a:t>  36</a:t>
                      </a:r>
                      <a:endParaRPr lang="en-US" sz="1300" dirty="0">
                        <a:effectLst/>
                        <a:latin typeface="Calibri" charset="0"/>
                      </a:endParaRPr>
                    </a:p>
                    <a:p>
                      <a:pPr algn="just"/>
                      <a:r>
                        <a:rPr lang="en-US" sz="1300" b="1" dirty="0">
                          <a:solidFill>
                            <a:srgbClr val="0070C0"/>
                          </a:solidFill>
                          <a:effectLst/>
                          <a:latin typeface="Arial" charset="0"/>
                        </a:rPr>
                        <a:t>  35</a:t>
                      </a:r>
                      <a:endParaRPr lang="en-US" sz="1300" dirty="0">
                        <a:effectLst/>
                        <a:latin typeface="Calibri" charset="0"/>
                      </a:endParaRPr>
                    </a:p>
                    <a:p>
                      <a:pPr algn="just"/>
                      <a:r>
                        <a:rPr lang="en-US" sz="1300" b="1" dirty="0">
                          <a:solidFill>
                            <a:srgbClr val="0070C0"/>
                          </a:solidFill>
                          <a:effectLst/>
                          <a:latin typeface="Arial" charset="0"/>
                        </a:rPr>
                        <a:t>  34</a:t>
                      </a:r>
                      <a:endParaRPr lang="en-US" sz="1300" dirty="0">
                        <a:effectLst/>
                        <a:latin typeface="Calibri" charset="0"/>
                      </a:endParaRPr>
                    </a:p>
                    <a:p>
                      <a:pPr algn="just"/>
                      <a:r>
                        <a:rPr lang="en-US" sz="1300" b="1" dirty="0">
                          <a:solidFill>
                            <a:srgbClr val="0070C0"/>
                          </a:solidFill>
                          <a:effectLst/>
                          <a:latin typeface="Arial" charset="0"/>
                        </a:rPr>
                        <a:t>  32</a:t>
                      </a:r>
                      <a:endParaRPr lang="en-US" sz="1300" dirty="0">
                        <a:effectLst/>
                        <a:latin typeface="Calibri" charset="0"/>
                      </a:endParaRPr>
                    </a:p>
                    <a:p>
                      <a:pPr algn="just"/>
                      <a:r>
                        <a:rPr lang="en-US" sz="1300" b="1" dirty="0">
                          <a:solidFill>
                            <a:srgbClr val="0070C0"/>
                          </a:solidFill>
                          <a:effectLst/>
                          <a:latin typeface="Arial" charset="0"/>
                        </a:rPr>
                        <a:t>  30</a:t>
                      </a:r>
                      <a:endParaRPr lang="en-US" sz="1300" dirty="0">
                        <a:effectLst/>
                        <a:latin typeface="Calibri" charset="0"/>
                      </a:endParaRPr>
                    </a:p>
                    <a:p>
                      <a:pPr algn="just"/>
                      <a:r>
                        <a:rPr lang="en-US" sz="1300" b="1" dirty="0">
                          <a:solidFill>
                            <a:srgbClr val="0070C0"/>
                          </a:solidFill>
                          <a:effectLst/>
                          <a:latin typeface="Arial" charset="0"/>
                        </a:rPr>
                        <a:t>  30</a:t>
                      </a:r>
                      <a:endParaRPr lang="en-US" sz="1300" dirty="0">
                        <a:effectLst/>
                        <a:latin typeface="Calibri" charset="0"/>
                      </a:endParaRPr>
                    </a:p>
                    <a:p>
                      <a:pPr algn="just"/>
                      <a:r>
                        <a:rPr lang="en-US" sz="1300" b="1" dirty="0">
                          <a:solidFill>
                            <a:srgbClr val="0070C0"/>
                          </a:solidFill>
                          <a:effectLst/>
                          <a:latin typeface="Arial" charset="0"/>
                        </a:rPr>
                        <a:t>  30</a:t>
                      </a:r>
                      <a:endParaRPr lang="en-US" sz="1300" dirty="0">
                        <a:effectLst/>
                        <a:latin typeface="Calibri" charset="0"/>
                      </a:endParaRPr>
                    </a:p>
                    <a:p>
                      <a:pPr algn="just"/>
                      <a:r>
                        <a:rPr lang="en-US" sz="1300" b="1" dirty="0">
                          <a:solidFill>
                            <a:srgbClr val="0070C0"/>
                          </a:solidFill>
                          <a:effectLst/>
                          <a:latin typeface="Arial" charset="0"/>
                        </a:rPr>
                        <a:t>  27</a:t>
                      </a:r>
                      <a:endParaRPr lang="en-US" sz="1300" dirty="0">
                        <a:effectLst/>
                        <a:latin typeface="Calibri" charset="0"/>
                      </a:endParaRPr>
                    </a:p>
                    <a:p>
                      <a:pPr algn="just"/>
                      <a:r>
                        <a:rPr lang="en-US" sz="1300" b="1" dirty="0">
                          <a:solidFill>
                            <a:srgbClr val="0070C0"/>
                          </a:solidFill>
                          <a:effectLst/>
                          <a:latin typeface="Arial" charset="0"/>
                        </a:rPr>
                        <a:t>  26</a:t>
                      </a:r>
                      <a:endParaRPr lang="en-US" sz="1300" dirty="0">
                        <a:effectLst/>
                        <a:latin typeface="Calibri" charset="0"/>
                      </a:endParaRPr>
                    </a:p>
                    <a:p>
                      <a:pPr algn="just"/>
                      <a:r>
                        <a:rPr lang="en-US" sz="1300" b="1" dirty="0">
                          <a:solidFill>
                            <a:srgbClr val="0070C0"/>
                          </a:solidFill>
                          <a:effectLst/>
                          <a:latin typeface="Arial" charset="0"/>
                        </a:rPr>
                        <a:t>  25</a:t>
                      </a:r>
                      <a:endParaRPr lang="en-US" sz="1300" dirty="0">
                        <a:effectLst/>
                        <a:latin typeface="Calibri" charset="0"/>
                      </a:endParaRPr>
                    </a:p>
                    <a:p>
                      <a:pPr algn="just"/>
                      <a:r>
                        <a:rPr lang="en-US" sz="1300" b="1" dirty="0">
                          <a:solidFill>
                            <a:srgbClr val="0070C0"/>
                          </a:solidFill>
                          <a:effectLst/>
                          <a:latin typeface="Arial" charset="0"/>
                        </a:rPr>
                        <a:t>  24</a:t>
                      </a:r>
                      <a:endParaRPr lang="en-US" sz="1300" dirty="0">
                        <a:effectLst/>
                        <a:latin typeface="Calibri" charset="0"/>
                      </a:endParaRPr>
                    </a:p>
                  </a:txBody>
                  <a:tcPr marL="38356" marR="383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just"/>
                      <a:r>
                        <a:rPr lang="en-US" sz="1300" b="1" dirty="0">
                          <a:solidFill>
                            <a:srgbClr val="0070C0"/>
                          </a:solidFill>
                          <a:effectLst/>
                          <a:latin typeface="Arial" charset="0"/>
                        </a:rPr>
                        <a:t> </a:t>
                      </a:r>
                      <a:endParaRPr lang="en-US" sz="1300" dirty="0">
                        <a:effectLst/>
                        <a:latin typeface="Calibri" charset="0"/>
                      </a:endParaRPr>
                    </a:p>
                    <a:p>
                      <a:pPr algn="just"/>
                      <a:r>
                        <a:rPr lang="en-US" sz="1300" b="1" dirty="0">
                          <a:solidFill>
                            <a:srgbClr val="0070C0"/>
                          </a:solidFill>
                          <a:effectLst/>
                          <a:latin typeface="Arial" charset="0"/>
                        </a:rPr>
                        <a:t>ORGANISMS                         </a:t>
                      </a:r>
                      <a:endParaRPr lang="en-US" sz="1300" dirty="0">
                        <a:effectLst/>
                        <a:latin typeface="Calibri" charset="0"/>
                      </a:endParaRPr>
                    </a:p>
                    <a:p>
                      <a:pPr algn="just"/>
                      <a:r>
                        <a:rPr lang="en-US" sz="1300" b="1" dirty="0">
                          <a:solidFill>
                            <a:srgbClr val="0070C0"/>
                          </a:solidFill>
                          <a:effectLst/>
                          <a:latin typeface="Arial" charset="0"/>
                        </a:rPr>
                        <a:t>COMMONS                       </a:t>
                      </a:r>
                      <a:endParaRPr lang="en-US" sz="1300" dirty="0">
                        <a:effectLst/>
                        <a:latin typeface="Calibri" charset="0"/>
                      </a:endParaRPr>
                    </a:p>
                    <a:p>
                      <a:pPr algn="just"/>
                      <a:r>
                        <a:rPr lang="en-US" sz="1300" b="1" dirty="0">
                          <a:solidFill>
                            <a:srgbClr val="0070C0"/>
                          </a:solidFill>
                          <a:effectLst/>
                          <a:latin typeface="Arial" charset="0"/>
                        </a:rPr>
                        <a:t>DOMAIN                        </a:t>
                      </a:r>
                      <a:endParaRPr lang="en-US" sz="1300" dirty="0">
                        <a:effectLst/>
                        <a:latin typeface="Calibri" charset="0"/>
                      </a:endParaRPr>
                    </a:p>
                    <a:p>
                      <a:pPr algn="just"/>
                      <a:r>
                        <a:rPr lang="en-US" sz="1300" b="1" dirty="0">
                          <a:solidFill>
                            <a:srgbClr val="0070C0"/>
                          </a:solidFill>
                          <a:effectLst/>
                          <a:latin typeface="Arial" charset="0"/>
                        </a:rPr>
                        <a:t>ORGANS                        </a:t>
                      </a:r>
                      <a:endParaRPr lang="en-US" sz="1300" dirty="0">
                        <a:effectLst/>
                        <a:latin typeface="Calibri" charset="0"/>
                      </a:endParaRPr>
                    </a:p>
                    <a:p>
                      <a:pPr algn="just"/>
                      <a:r>
                        <a:rPr lang="en-US" sz="1300" b="1" dirty="0">
                          <a:solidFill>
                            <a:srgbClr val="0070C0"/>
                          </a:solidFill>
                          <a:effectLst/>
                          <a:latin typeface="Arial" charset="0"/>
                        </a:rPr>
                        <a:t>OXYGEN                        </a:t>
                      </a:r>
                      <a:endParaRPr lang="en-US" sz="1300" dirty="0">
                        <a:effectLst/>
                        <a:latin typeface="Calibri" charset="0"/>
                      </a:endParaRPr>
                    </a:p>
                    <a:p>
                      <a:pPr algn="just"/>
                      <a:r>
                        <a:rPr lang="en-US" sz="1300" b="1" dirty="0">
                          <a:solidFill>
                            <a:srgbClr val="0070C0"/>
                          </a:solidFill>
                          <a:effectLst/>
                          <a:latin typeface="Arial" charset="0"/>
                        </a:rPr>
                        <a:t>EVOLUTION                     </a:t>
                      </a:r>
                      <a:endParaRPr lang="en-US" sz="1300" dirty="0">
                        <a:effectLst/>
                        <a:latin typeface="Calibri" charset="0"/>
                      </a:endParaRPr>
                    </a:p>
                    <a:p>
                      <a:pPr algn="just"/>
                      <a:r>
                        <a:rPr lang="en-US" sz="1300" b="1" dirty="0">
                          <a:solidFill>
                            <a:srgbClr val="0070C0"/>
                          </a:solidFill>
                          <a:effectLst/>
                          <a:latin typeface="Arial" charset="0"/>
                        </a:rPr>
                        <a:t>HUMANS                        </a:t>
                      </a:r>
                      <a:endParaRPr lang="en-US" sz="1300" dirty="0">
                        <a:effectLst/>
                        <a:latin typeface="Calibri" charset="0"/>
                      </a:endParaRPr>
                    </a:p>
                    <a:p>
                      <a:pPr algn="just"/>
                      <a:r>
                        <a:rPr lang="en-US" sz="1300" b="1" dirty="0">
                          <a:solidFill>
                            <a:srgbClr val="0070C0"/>
                          </a:solidFill>
                          <a:effectLst/>
                          <a:latin typeface="Arial" charset="0"/>
                        </a:rPr>
                        <a:t>FOODS                         </a:t>
                      </a:r>
                      <a:endParaRPr lang="en-US" sz="1300" dirty="0">
                        <a:effectLst/>
                        <a:latin typeface="Calibri" charset="0"/>
                      </a:endParaRPr>
                    </a:p>
                    <a:p>
                      <a:pPr algn="just"/>
                      <a:r>
                        <a:rPr lang="en-US" sz="1300" b="1" dirty="0">
                          <a:solidFill>
                            <a:srgbClr val="0070C0"/>
                          </a:solidFill>
                          <a:effectLst/>
                          <a:latin typeface="Arial" charset="0"/>
                        </a:rPr>
                        <a:t>CYCLE                         </a:t>
                      </a:r>
                      <a:endParaRPr lang="en-US" sz="1300" dirty="0">
                        <a:effectLst/>
                        <a:latin typeface="Calibri" charset="0"/>
                      </a:endParaRPr>
                    </a:p>
                    <a:p>
                      <a:pPr algn="just"/>
                      <a:r>
                        <a:rPr lang="en-US" sz="1300" b="1" dirty="0">
                          <a:solidFill>
                            <a:srgbClr val="0070C0"/>
                          </a:solidFill>
                          <a:effectLst/>
                          <a:latin typeface="Arial" charset="0"/>
                        </a:rPr>
                        <a:t>GENETIC                       </a:t>
                      </a:r>
                      <a:endParaRPr lang="en-US" sz="1300" dirty="0">
                        <a:effectLst/>
                        <a:latin typeface="Calibri" charset="0"/>
                      </a:endParaRPr>
                    </a:p>
                    <a:p>
                      <a:pPr algn="just"/>
                      <a:r>
                        <a:rPr lang="en-US" sz="1300" b="1" dirty="0">
                          <a:solidFill>
                            <a:srgbClr val="0070C0"/>
                          </a:solidFill>
                          <a:effectLst/>
                          <a:latin typeface="Arial" charset="0"/>
                        </a:rPr>
                        <a:t>PROTEIN                       </a:t>
                      </a:r>
                      <a:endParaRPr lang="en-US" sz="1300" dirty="0">
                        <a:effectLst/>
                        <a:latin typeface="Calibri" charset="0"/>
                      </a:endParaRPr>
                    </a:p>
                    <a:p>
                      <a:pPr algn="just"/>
                      <a:r>
                        <a:rPr lang="en-US" sz="1300" b="1" dirty="0">
                          <a:solidFill>
                            <a:srgbClr val="0070C0"/>
                          </a:solidFill>
                          <a:effectLst/>
                          <a:latin typeface="Arial" charset="0"/>
                        </a:rPr>
                        <a:t>PROTEINS                      </a:t>
                      </a:r>
                      <a:endParaRPr lang="en-US" sz="1300" dirty="0">
                        <a:effectLst/>
                        <a:latin typeface="Calibri" charset="0"/>
                      </a:endParaRPr>
                    </a:p>
                    <a:p>
                      <a:pPr algn="just"/>
                      <a:r>
                        <a:rPr lang="en-US" sz="1300" b="1" dirty="0">
                          <a:solidFill>
                            <a:srgbClr val="0070C0"/>
                          </a:solidFill>
                          <a:effectLst/>
                          <a:latin typeface="Arial" charset="0"/>
                        </a:rPr>
                        <a:t>BONE                          </a:t>
                      </a:r>
                      <a:endParaRPr lang="en-US" sz="1300" dirty="0">
                        <a:effectLst/>
                        <a:latin typeface="Calibri" charset="0"/>
                      </a:endParaRPr>
                    </a:p>
                    <a:p>
                      <a:pPr algn="just"/>
                      <a:r>
                        <a:rPr lang="en-US" sz="1300" b="1" dirty="0">
                          <a:solidFill>
                            <a:srgbClr val="0070C0"/>
                          </a:solidFill>
                          <a:effectLst/>
                          <a:latin typeface="Arial" charset="0"/>
                        </a:rPr>
                        <a:t>GENE                          </a:t>
                      </a:r>
                      <a:endParaRPr lang="en-US" sz="1300" dirty="0">
                        <a:effectLst/>
                        <a:latin typeface="Calibri" charset="0"/>
                      </a:endParaRPr>
                    </a:p>
                    <a:p>
                      <a:pPr algn="just"/>
                      <a:r>
                        <a:rPr lang="en-US" sz="1300" b="1" dirty="0">
                          <a:solidFill>
                            <a:srgbClr val="0070C0"/>
                          </a:solidFill>
                          <a:effectLst/>
                          <a:latin typeface="Arial" charset="0"/>
                        </a:rPr>
                        <a:t>GOV                           </a:t>
                      </a:r>
                      <a:endParaRPr lang="en-US" sz="1300" dirty="0">
                        <a:effectLst/>
                        <a:latin typeface="Calibri" charset="0"/>
                      </a:endParaRPr>
                    </a:p>
                    <a:p>
                      <a:pPr algn="just"/>
                      <a:r>
                        <a:rPr lang="en-US" sz="1300" b="1" dirty="0">
                          <a:solidFill>
                            <a:srgbClr val="0070C0"/>
                          </a:solidFill>
                          <a:effectLst/>
                          <a:latin typeface="Arial" charset="0"/>
                        </a:rPr>
                        <a:t>STRUCTURES                    </a:t>
                      </a:r>
                      <a:endParaRPr lang="en-US" sz="1300" dirty="0">
                        <a:effectLst/>
                        <a:latin typeface="Calibri" charset="0"/>
                      </a:endParaRPr>
                    </a:p>
                    <a:p>
                      <a:pPr algn="just"/>
                      <a:r>
                        <a:rPr lang="en-US" sz="1300" b="1" dirty="0">
                          <a:solidFill>
                            <a:srgbClr val="0070C0"/>
                          </a:solidFill>
                          <a:effectLst/>
                          <a:latin typeface="Arial" charset="0"/>
                        </a:rPr>
                        <a:t>ORGAN                         </a:t>
                      </a:r>
                      <a:endParaRPr lang="en-US" sz="1300" dirty="0">
                        <a:effectLst/>
                        <a:latin typeface="Calibri" charset="0"/>
                      </a:endParaRPr>
                    </a:p>
                    <a:p>
                      <a:pPr algn="just"/>
                      <a:r>
                        <a:rPr lang="en-US" sz="1300" b="1" dirty="0">
                          <a:solidFill>
                            <a:srgbClr val="0070C0"/>
                          </a:solidFill>
                          <a:effectLst/>
                          <a:latin typeface="Arial" charset="0"/>
                        </a:rPr>
                        <a:t>SOURCES                       </a:t>
                      </a:r>
                      <a:endParaRPr lang="en-US" sz="1300" dirty="0">
                        <a:effectLst/>
                        <a:latin typeface="Calibri" charset="0"/>
                      </a:endParaRPr>
                    </a:p>
                    <a:p>
                      <a:pPr algn="just"/>
                      <a:r>
                        <a:rPr lang="en-US" sz="1300" b="1" dirty="0">
                          <a:solidFill>
                            <a:srgbClr val="0070C0"/>
                          </a:solidFill>
                          <a:effectLst/>
                          <a:latin typeface="Arial" charset="0"/>
                        </a:rPr>
                        <a:t>SELECTION                     </a:t>
                      </a:r>
                      <a:endParaRPr lang="en-US" sz="1300" dirty="0">
                        <a:effectLst/>
                        <a:latin typeface="Calibri" charset="0"/>
                      </a:endParaRPr>
                    </a:p>
                    <a:p>
                      <a:pPr algn="just"/>
                      <a:r>
                        <a:rPr lang="en-US" sz="1300" b="1" dirty="0">
                          <a:solidFill>
                            <a:srgbClr val="0070C0"/>
                          </a:solidFill>
                          <a:effectLst/>
                          <a:latin typeface="Arial" charset="0"/>
                        </a:rPr>
                        <a:t>GENES                         </a:t>
                      </a:r>
                      <a:endParaRPr lang="en-US" sz="1300" dirty="0">
                        <a:effectLst/>
                        <a:latin typeface="Calibri" charset="0"/>
                      </a:endParaRPr>
                    </a:p>
                    <a:p>
                      <a:pPr algn="just"/>
                      <a:r>
                        <a:rPr lang="en-US" sz="1300" b="1" dirty="0">
                          <a:solidFill>
                            <a:srgbClr val="0070C0"/>
                          </a:solidFill>
                          <a:effectLst/>
                          <a:latin typeface="Arial" charset="0"/>
                        </a:rPr>
                        <a:t>SUMMARY                       </a:t>
                      </a:r>
                      <a:endParaRPr lang="en-US" sz="1300" dirty="0">
                        <a:effectLst/>
                        <a:latin typeface="Calibri" charset="0"/>
                      </a:endParaRPr>
                    </a:p>
                    <a:p>
                      <a:pPr algn="just"/>
                      <a:r>
                        <a:rPr lang="en-US" sz="1300" b="1" dirty="0">
                          <a:solidFill>
                            <a:srgbClr val="0070C0"/>
                          </a:solidFill>
                          <a:effectLst/>
                          <a:latin typeface="Arial" charset="0"/>
                        </a:rPr>
                        <a:t>PRESSURE                      </a:t>
                      </a:r>
                      <a:endParaRPr lang="en-US" sz="1300" dirty="0">
                        <a:effectLst/>
                        <a:latin typeface="Calibri" charset="0"/>
                      </a:endParaRPr>
                    </a:p>
                    <a:p>
                      <a:pPr algn="just"/>
                      <a:r>
                        <a:rPr lang="en-US" sz="1300" b="1" dirty="0">
                          <a:solidFill>
                            <a:srgbClr val="0070C0"/>
                          </a:solidFill>
                          <a:effectLst/>
                          <a:latin typeface="Arial" charset="0"/>
                        </a:rPr>
                        <a:t>OBJECTIVES                    </a:t>
                      </a:r>
                      <a:endParaRPr lang="en-US" sz="1300" dirty="0">
                        <a:effectLst/>
                        <a:latin typeface="Calibri" charset="0"/>
                      </a:endParaRPr>
                    </a:p>
                    <a:p>
                      <a:pPr algn="just"/>
                      <a:r>
                        <a:rPr lang="en-US" sz="1300" b="1" dirty="0">
                          <a:solidFill>
                            <a:srgbClr val="0070C0"/>
                          </a:solidFill>
                          <a:effectLst/>
                          <a:latin typeface="Arial" charset="0"/>
                        </a:rPr>
                        <a:t>SUPPLEMENTAL                  </a:t>
                      </a:r>
                      <a:endParaRPr lang="en-US" sz="1300" dirty="0">
                        <a:effectLst/>
                        <a:latin typeface="Calibri" charset="0"/>
                      </a:endParaRPr>
                    </a:p>
                    <a:p>
                      <a:pPr algn="just"/>
                      <a:r>
                        <a:rPr lang="en-US" sz="1300" b="1" dirty="0">
                          <a:solidFill>
                            <a:srgbClr val="0070C0"/>
                          </a:solidFill>
                          <a:effectLst/>
                          <a:latin typeface="Arial" charset="0"/>
                        </a:rPr>
                        <a:t>CHEMICALS                     </a:t>
                      </a:r>
                      <a:endParaRPr lang="en-US" sz="1300" dirty="0">
                        <a:effectLst/>
                        <a:latin typeface="Calibri" charset="0"/>
                      </a:endParaRPr>
                    </a:p>
                    <a:p>
                      <a:pPr algn="just"/>
                      <a:r>
                        <a:rPr lang="en-US" sz="1300" b="1" dirty="0">
                          <a:solidFill>
                            <a:srgbClr val="0070C0"/>
                          </a:solidFill>
                          <a:effectLst/>
                          <a:latin typeface="Arial" charset="0"/>
                        </a:rPr>
                        <a:t>THEORY                        </a:t>
                      </a:r>
                    </a:p>
                    <a:p>
                      <a:pPr algn="just"/>
                      <a:r>
                        <a:rPr lang="en-US" sz="1300" b="1" dirty="0">
                          <a:solidFill>
                            <a:srgbClr val="0070C0"/>
                          </a:solidFill>
                          <a:effectLst/>
                          <a:latin typeface="Arial" charset="0"/>
                        </a:rPr>
                        <a:t>INTERNAL</a:t>
                      </a:r>
                      <a:endParaRPr lang="en-US" sz="1300" dirty="0">
                        <a:effectLst/>
                        <a:latin typeface="Calibri" charset="0"/>
                      </a:endParaRPr>
                    </a:p>
                  </a:txBody>
                  <a:tcPr marL="38356" marR="3835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US" sz="1300" b="1" dirty="0">
                          <a:solidFill>
                            <a:srgbClr val="0070C0"/>
                          </a:solidFill>
                          <a:effectLst/>
                          <a:latin typeface="Arial" charset="0"/>
                        </a:rPr>
                        <a:t> </a:t>
                      </a:r>
                      <a:endParaRPr lang="en-US" sz="1300" dirty="0">
                        <a:effectLst/>
                        <a:latin typeface="Calibri" charset="0"/>
                      </a:endParaRPr>
                    </a:p>
                    <a:p>
                      <a:pPr algn="l"/>
                      <a:r>
                        <a:rPr lang="en-US" sz="1300" b="1" dirty="0">
                          <a:solidFill>
                            <a:srgbClr val="0070C0"/>
                          </a:solidFill>
                          <a:effectLst/>
                          <a:latin typeface="Arial" charset="0"/>
                        </a:rPr>
                        <a:t>393</a:t>
                      </a:r>
                      <a:r>
                        <a:rPr lang="en-US" sz="1300" b="1" dirty="0">
                          <a:solidFill>
                            <a:srgbClr val="0070C0"/>
                          </a:solidFill>
                          <a:effectLst/>
                          <a:latin typeface="Calibri" charset="0"/>
                        </a:rPr>
                        <a:t> </a:t>
                      </a:r>
                      <a:r>
                        <a:rPr lang="en-US" sz="1300" b="1" dirty="0">
                          <a:solidFill>
                            <a:srgbClr val="0070C0"/>
                          </a:solidFill>
                          <a:effectLst/>
                          <a:latin typeface="Arial" charset="0"/>
                        </a:rPr>
                        <a:t>796</a:t>
                      </a:r>
                      <a:endParaRPr lang="en-US" sz="1300" dirty="0">
                        <a:effectLst/>
                        <a:latin typeface="Calibri" charset="0"/>
                      </a:endParaRPr>
                    </a:p>
                    <a:p>
                      <a:pPr algn="l"/>
                      <a:r>
                        <a:rPr lang="en-US" sz="1300" b="1" dirty="0">
                          <a:solidFill>
                            <a:srgbClr val="0070C0"/>
                          </a:solidFill>
                          <a:effectLst/>
                          <a:latin typeface="Arial" charset="0"/>
                        </a:rPr>
                        <a:t>342</a:t>
                      </a:r>
                      <a:endParaRPr lang="en-US" sz="1300" dirty="0">
                        <a:effectLst/>
                        <a:latin typeface="Calibri" charset="0"/>
                      </a:endParaRPr>
                    </a:p>
                    <a:p>
                      <a:pPr algn="l"/>
                      <a:r>
                        <a:rPr lang="en-US" sz="1300" b="1" dirty="0">
                          <a:solidFill>
                            <a:srgbClr val="0070C0"/>
                          </a:solidFill>
                          <a:effectLst/>
                          <a:latin typeface="Arial" charset="0"/>
                        </a:rPr>
                        <a:t>266</a:t>
                      </a:r>
                      <a:endParaRPr lang="en-US" sz="1300" dirty="0">
                        <a:effectLst/>
                        <a:latin typeface="Calibri" charset="0"/>
                      </a:endParaRPr>
                    </a:p>
                    <a:p>
                      <a:pPr algn="l"/>
                      <a:r>
                        <a:rPr lang="en-US" sz="1300" b="1" dirty="0">
                          <a:solidFill>
                            <a:srgbClr val="0070C0"/>
                          </a:solidFill>
                          <a:effectLst/>
                          <a:latin typeface="Arial" charset="0"/>
                        </a:rPr>
                        <a:t>207</a:t>
                      </a:r>
                      <a:endParaRPr lang="en-US" sz="1300" dirty="0">
                        <a:effectLst/>
                        <a:latin typeface="Calibri" charset="0"/>
                      </a:endParaRPr>
                    </a:p>
                    <a:p>
                      <a:pPr algn="l"/>
                      <a:r>
                        <a:rPr lang="en-US" sz="1300" b="1" dirty="0">
                          <a:solidFill>
                            <a:srgbClr val="0070C0"/>
                          </a:solidFill>
                          <a:effectLst/>
                          <a:latin typeface="Arial" charset="0"/>
                        </a:rPr>
                        <a:t>192</a:t>
                      </a:r>
                      <a:endParaRPr lang="en-US" sz="1300" dirty="0">
                        <a:effectLst/>
                        <a:latin typeface="Calibri" charset="0"/>
                      </a:endParaRPr>
                    </a:p>
                    <a:p>
                      <a:pPr algn="l"/>
                      <a:r>
                        <a:rPr lang="en-US" sz="1300" b="1" dirty="0">
                          <a:solidFill>
                            <a:srgbClr val="0070C0"/>
                          </a:solidFill>
                          <a:effectLst/>
                          <a:latin typeface="Arial" charset="0"/>
                        </a:rPr>
                        <a:t>167</a:t>
                      </a:r>
                      <a:endParaRPr lang="en-US" sz="1300" dirty="0">
                        <a:effectLst/>
                        <a:latin typeface="Calibri" charset="0"/>
                      </a:endParaRPr>
                    </a:p>
                    <a:p>
                      <a:pPr algn="l"/>
                      <a:r>
                        <a:rPr lang="en-US" sz="1300" b="1" dirty="0">
                          <a:solidFill>
                            <a:srgbClr val="0070C0"/>
                          </a:solidFill>
                          <a:effectLst/>
                          <a:latin typeface="Arial" charset="0"/>
                        </a:rPr>
                        <a:t>149</a:t>
                      </a:r>
                      <a:endParaRPr lang="en-US" sz="1300" dirty="0">
                        <a:effectLst/>
                        <a:latin typeface="Calibri" charset="0"/>
                      </a:endParaRPr>
                    </a:p>
                    <a:p>
                      <a:pPr algn="l"/>
                      <a:r>
                        <a:rPr lang="en-US" sz="1300" b="1" dirty="0">
                          <a:solidFill>
                            <a:srgbClr val="0070C0"/>
                          </a:solidFill>
                          <a:effectLst/>
                          <a:latin typeface="Arial" charset="0"/>
                        </a:rPr>
                        <a:t>134</a:t>
                      </a:r>
                      <a:endParaRPr lang="en-US" sz="1300" dirty="0">
                        <a:effectLst/>
                        <a:latin typeface="Calibri" charset="0"/>
                      </a:endParaRPr>
                    </a:p>
                    <a:p>
                      <a:pPr algn="l"/>
                      <a:r>
                        <a:rPr lang="en-US" sz="1300" b="1" dirty="0">
                          <a:solidFill>
                            <a:srgbClr val="0070C0"/>
                          </a:solidFill>
                          <a:effectLst/>
                          <a:latin typeface="Arial" charset="0"/>
                        </a:rPr>
                        <a:t>126</a:t>
                      </a:r>
                      <a:endParaRPr lang="en-US" sz="1300" dirty="0">
                        <a:effectLst/>
                        <a:latin typeface="Calibri" charset="0"/>
                      </a:endParaRPr>
                    </a:p>
                    <a:p>
                      <a:pPr algn="l"/>
                      <a:r>
                        <a:rPr lang="en-US" sz="1300" b="1" dirty="0">
                          <a:solidFill>
                            <a:srgbClr val="0070C0"/>
                          </a:solidFill>
                          <a:effectLst/>
                          <a:latin typeface="Arial" charset="0"/>
                        </a:rPr>
                        <a:t>124</a:t>
                      </a:r>
                      <a:endParaRPr lang="en-US" sz="1300" dirty="0">
                        <a:effectLst/>
                        <a:latin typeface="Calibri" charset="0"/>
                      </a:endParaRPr>
                    </a:p>
                    <a:p>
                      <a:pPr algn="l"/>
                      <a:r>
                        <a:rPr lang="en-US" sz="1300" b="1" dirty="0">
                          <a:solidFill>
                            <a:srgbClr val="0070C0"/>
                          </a:solidFill>
                          <a:effectLst/>
                          <a:latin typeface="Arial" charset="0"/>
                        </a:rPr>
                        <a:t>124</a:t>
                      </a:r>
                      <a:endParaRPr lang="en-US" sz="1300" dirty="0">
                        <a:effectLst/>
                        <a:latin typeface="Calibri" charset="0"/>
                      </a:endParaRPr>
                    </a:p>
                    <a:p>
                      <a:pPr algn="l"/>
                      <a:r>
                        <a:rPr lang="en-US" sz="1300" b="1" dirty="0">
                          <a:solidFill>
                            <a:srgbClr val="0070C0"/>
                          </a:solidFill>
                          <a:effectLst/>
                          <a:latin typeface="Arial" charset="0"/>
                        </a:rPr>
                        <a:t>124</a:t>
                      </a:r>
                      <a:endParaRPr lang="en-US" sz="1300" dirty="0">
                        <a:effectLst/>
                        <a:latin typeface="Calibri" charset="0"/>
                      </a:endParaRPr>
                    </a:p>
                    <a:p>
                      <a:pPr algn="l"/>
                      <a:r>
                        <a:rPr lang="en-US" sz="1300" b="1" dirty="0">
                          <a:solidFill>
                            <a:srgbClr val="0070C0"/>
                          </a:solidFill>
                          <a:effectLst/>
                          <a:latin typeface="Arial" charset="0"/>
                        </a:rPr>
                        <a:t>116</a:t>
                      </a:r>
                      <a:endParaRPr lang="en-US" sz="1300" dirty="0">
                        <a:effectLst/>
                        <a:latin typeface="Calibri" charset="0"/>
                      </a:endParaRPr>
                    </a:p>
                    <a:p>
                      <a:pPr algn="l"/>
                      <a:r>
                        <a:rPr lang="en-US" sz="1300" b="1" dirty="0">
                          <a:solidFill>
                            <a:srgbClr val="0070C0"/>
                          </a:solidFill>
                          <a:effectLst/>
                          <a:latin typeface="Arial" charset="0"/>
                        </a:rPr>
                        <a:t>108</a:t>
                      </a:r>
                      <a:endParaRPr lang="en-US" sz="1300" dirty="0">
                        <a:effectLst/>
                        <a:latin typeface="Calibri" charset="0"/>
                      </a:endParaRPr>
                    </a:p>
                    <a:p>
                      <a:pPr algn="l"/>
                      <a:r>
                        <a:rPr lang="en-US" sz="1300" b="1" dirty="0">
                          <a:solidFill>
                            <a:srgbClr val="0070C0"/>
                          </a:solidFill>
                          <a:effectLst/>
                          <a:latin typeface="Arial" charset="0"/>
                        </a:rPr>
                        <a:t>104</a:t>
                      </a:r>
                      <a:endParaRPr lang="en-US" sz="1300" dirty="0">
                        <a:effectLst/>
                        <a:latin typeface="Calibri" charset="0"/>
                      </a:endParaRPr>
                    </a:p>
                    <a:p>
                      <a:pPr algn="l"/>
                      <a:r>
                        <a:rPr lang="en-US" sz="1300" b="1" dirty="0">
                          <a:solidFill>
                            <a:srgbClr val="0070C0"/>
                          </a:solidFill>
                          <a:effectLst/>
                          <a:latin typeface="Arial" charset="0"/>
                        </a:rPr>
                        <a:t>102</a:t>
                      </a:r>
                      <a:endParaRPr lang="en-US" sz="1300" dirty="0">
                        <a:effectLst/>
                        <a:latin typeface="Calibri" charset="0"/>
                      </a:endParaRPr>
                    </a:p>
                    <a:p>
                      <a:pPr algn="l"/>
                      <a:r>
                        <a:rPr lang="en-US" sz="1300" b="1" dirty="0">
                          <a:solidFill>
                            <a:srgbClr val="0070C0"/>
                          </a:solidFill>
                          <a:effectLst/>
                          <a:latin typeface="Arial" charset="0"/>
                        </a:rPr>
                        <a:t>  99</a:t>
                      </a:r>
                      <a:endParaRPr lang="en-US" sz="1300" dirty="0">
                        <a:effectLst/>
                        <a:latin typeface="Calibri" charset="0"/>
                      </a:endParaRPr>
                    </a:p>
                    <a:p>
                      <a:pPr algn="l"/>
                      <a:r>
                        <a:rPr lang="en-US" sz="1300" b="1" dirty="0">
                          <a:solidFill>
                            <a:srgbClr val="0070C0"/>
                          </a:solidFill>
                          <a:effectLst/>
                          <a:latin typeface="Arial" charset="0"/>
                        </a:rPr>
                        <a:t>  92</a:t>
                      </a:r>
                      <a:endParaRPr lang="en-US" sz="1300" dirty="0">
                        <a:effectLst/>
                        <a:latin typeface="Calibri" charset="0"/>
                      </a:endParaRPr>
                    </a:p>
                    <a:p>
                      <a:pPr algn="l"/>
                      <a:r>
                        <a:rPr lang="en-US" sz="1300" b="1" dirty="0">
                          <a:solidFill>
                            <a:srgbClr val="0070C0"/>
                          </a:solidFill>
                          <a:effectLst/>
                          <a:latin typeface="Arial" charset="0"/>
                        </a:rPr>
                        <a:t>  90</a:t>
                      </a:r>
                      <a:endParaRPr lang="en-US" sz="1300" dirty="0">
                        <a:effectLst/>
                        <a:latin typeface="Calibri" charset="0"/>
                      </a:endParaRPr>
                    </a:p>
                    <a:p>
                      <a:pPr algn="l"/>
                      <a:r>
                        <a:rPr lang="en-US" sz="1300" b="1" dirty="0">
                          <a:solidFill>
                            <a:srgbClr val="0070C0"/>
                          </a:solidFill>
                          <a:effectLst/>
                          <a:latin typeface="Arial" charset="0"/>
                        </a:rPr>
                        <a:t>  90</a:t>
                      </a:r>
                      <a:endParaRPr lang="en-US" sz="1300" dirty="0">
                        <a:effectLst/>
                        <a:latin typeface="Calibri" charset="0"/>
                      </a:endParaRPr>
                    </a:p>
                    <a:p>
                      <a:pPr algn="l"/>
                      <a:r>
                        <a:rPr lang="en-US" sz="1300" b="1" dirty="0">
                          <a:solidFill>
                            <a:srgbClr val="0070C0"/>
                          </a:solidFill>
                          <a:effectLst/>
                          <a:latin typeface="Arial" charset="0"/>
                        </a:rPr>
                        <a:t>  87</a:t>
                      </a:r>
                      <a:endParaRPr lang="en-US" sz="1300" dirty="0">
                        <a:effectLst/>
                        <a:latin typeface="Calibri" charset="0"/>
                      </a:endParaRPr>
                    </a:p>
                    <a:p>
                      <a:pPr algn="l"/>
                      <a:r>
                        <a:rPr lang="en-US" sz="1300" b="1" dirty="0">
                          <a:solidFill>
                            <a:srgbClr val="0070C0"/>
                          </a:solidFill>
                          <a:effectLst/>
                          <a:latin typeface="Arial" charset="0"/>
                        </a:rPr>
                        <a:t>  85</a:t>
                      </a:r>
                      <a:endParaRPr lang="en-US" sz="1300" dirty="0">
                        <a:effectLst/>
                        <a:latin typeface="Calibri" charset="0"/>
                      </a:endParaRPr>
                    </a:p>
                    <a:p>
                      <a:pPr algn="l"/>
                      <a:r>
                        <a:rPr lang="en-US" sz="1300" b="1" dirty="0">
                          <a:solidFill>
                            <a:srgbClr val="0070C0"/>
                          </a:solidFill>
                          <a:effectLst/>
                          <a:latin typeface="Arial" charset="0"/>
                        </a:rPr>
                        <a:t>  85</a:t>
                      </a:r>
                      <a:endParaRPr lang="en-US" sz="1300" dirty="0">
                        <a:effectLst/>
                        <a:latin typeface="Calibri" charset="0"/>
                      </a:endParaRPr>
                    </a:p>
                    <a:p>
                      <a:pPr algn="l"/>
                      <a:r>
                        <a:rPr lang="en-US" sz="1300" b="1" dirty="0">
                          <a:solidFill>
                            <a:srgbClr val="0070C0"/>
                          </a:solidFill>
                          <a:effectLst/>
                          <a:latin typeface="Arial" charset="0"/>
                        </a:rPr>
                        <a:t>  83</a:t>
                      </a:r>
                      <a:endParaRPr lang="en-US" sz="1300" dirty="0">
                        <a:effectLst/>
                        <a:latin typeface="Calibri" charset="0"/>
                      </a:endParaRPr>
                    </a:p>
                    <a:p>
                      <a:pPr algn="l"/>
                      <a:r>
                        <a:rPr lang="en-US" sz="1300" b="1" dirty="0">
                          <a:solidFill>
                            <a:srgbClr val="0070C0"/>
                          </a:solidFill>
                          <a:effectLst/>
                          <a:latin typeface="Arial" charset="0"/>
                        </a:rPr>
                        <a:t>  82</a:t>
                      </a:r>
                      <a:endParaRPr lang="en-US" sz="1300" dirty="0">
                        <a:effectLst/>
                        <a:latin typeface="Calibri" charset="0"/>
                      </a:endParaRPr>
                    </a:p>
                    <a:p>
                      <a:pPr algn="l"/>
                      <a:r>
                        <a:rPr lang="en-US" sz="1300" b="1" dirty="0">
                          <a:solidFill>
                            <a:srgbClr val="0070C0"/>
                          </a:solidFill>
                          <a:effectLst/>
                          <a:latin typeface="Arial" charset="0"/>
                        </a:rPr>
                        <a:t>  81</a:t>
                      </a:r>
                      <a:endParaRPr lang="en-US" sz="1300" dirty="0">
                        <a:effectLst/>
                        <a:latin typeface="Calibri" charset="0"/>
                      </a:endParaRPr>
                    </a:p>
                    <a:p>
                      <a:pPr algn="l"/>
                      <a:r>
                        <a:rPr lang="en-US" sz="1300" b="1" dirty="0">
                          <a:solidFill>
                            <a:srgbClr val="0070C0"/>
                          </a:solidFill>
                          <a:effectLst/>
                          <a:latin typeface="Arial" charset="0"/>
                        </a:rPr>
                        <a:t>  </a:t>
                      </a:r>
                      <a:endParaRPr lang="en-US" sz="1300" dirty="0">
                        <a:effectLst/>
                        <a:latin typeface="Calibri" charset="0"/>
                      </a:endParaRPr>
                    </a:p>
                  </a:txBody>
                  <a:tcPr marL="38356" marR="3835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2741980" y="6424194"/>
            <a:ext cx="3389133" cy="338554"/>
          </a:xfrm>
          <a:prstGeom prst="rect">
            <a:avLst/>
          </a:prstGeom>
          <a:noFill/>
        </p:spPr>
        <p:txBody>
          <a:bodyPr wrap="none" rtlCol="0">
            <a:spAutoFit/>
          </a:bodyPr>
          <a:lstStyle/>
          <a:p>
            <a:r>
              <a:rPr lang="en-US" sz="1600" b="1" dirty="0">
                <a:solidFill>
                  <a:prstClr val="white"/>
                </a:solidFill>
              </a:rPr>
              <a:t>Adapted from Gardner (2013, pp. 76) </a:t>
            </a:r>
            <a:endParaRPr lang="en-US" sz="1600" dirty="0">
              <a:solidFill>
                <a:prstClr val="white"/>
              </a:solidFill>
            </a:endParaRPr>
          </a:p>
        </p:txBody>
      </p:sp>
      <p:sp>
        <p:nvSpPr>
          <p:cNvPr id="4" name="TextBox 3"/>
          <p:cNvSpPr txBox="1"/>
          <p:nvPr/>
        </p:nvSpPr>
        <p:spPr>
          <a:xfrm>
            <a:off x="1600200" y="40452"/>
            <a:ext cx="6586034" cy="369332"/>
          </a:xfrm>
          <a:prstGeom prst="rect">
            <a:avLst/>
          </a:prstGeom>
          <a:noFill/>
        </p:spPr>
        <p:txBody>
          <a:bodyPr wrap="none" rtlCol="0">
            <a:spAutoFit/>
          </a:bodyPr>
          <a:lstStyle/>
          <a:p>
            <a:r>
              <a:rPr lang="en-US" b="1" dirty="0">
                <a:solidFill>
                  <a:prstClr val="white"/>
                </a:solidFill>
              </a:rPr>
              <a:t>Examples of General (Core) Vocabulary in Four Different Disciplines</a:t>
            </a:r>
          </a:p>
        </p:txBody>
      </p:sp>
    </p:spTree>
    <p:extLst>
      <p:ext uri="{BB962C8B-B14F-4D97-AF65-F5344CB8AC3E}">
        <p14:creationId xmlns:p14="http://schemas.microsoft.com/office/powerpoint/2010/main" val="2058046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4800" y="533400"/>
          <a:ext cx="8534399" cy="5867400"/>
        </p:xfrm>
        <a:graphic>
          <a:graphicData uri="http://schemas.openxmlformats.org/drawingml/2006/table">
            <a:tbl>
              <a:tblPr firstRow="1" firstCol="1" bandRow="1"/>
              <a:tblGrid>
                <a:gridCol w="1946689">
                  <a:extLst>
                    <a:ext uri="{9D8B030D-6E8A-4147-A177-3AD203B41FA5}">
                      <a16:colId xmlns:a16="http://schemas.microsoft.com/office/drawing/2014/main" val="20000"/>
                    </a:ext>
                  </a:extLst>
                </a:gridCol>
                <a:gridCol w="2003115">
                  <a:extLst>
                    <a:ext uri="{9D8B030D-6E8A-4147-A177-3AD203B41FA5}">
                      <a16:colId xmlns:a16="http://schemas.microsoft.com/office/drawing/2014/main" val="20001"/>
                    </a:ext>
                  </a:extLst>
                </a:gridCol>
                <a:gridCol w="2278192">
                  <a:extLst>
                    <a:ext uri="{9D8B030D-6E8A-4147-A177-3AD203B41FA5}">
                      <a16:colId xmlns:a16="http://schemas.microsoft.com/office/drawing/2014/main" val="20002"/>
                    </a:ext>
                  </a:extLst>
                </a:gridCol>
                <a:gridCol w="2306403">
                  <a:extLst>
                    <a:ext uri="{9D8B030D-6E8A-4147-A177-3AD203B41FA5}">
                      <a16:colId xmlns:a16="http://schemas.microsoft.com/office/drawing/2014/main" val="20003"/>
                    </a:ext>
                  </a:extLst>
                </a:gridCol>
              </a:tblGrid>
              <a:tr h="94161">
                <a:tc>
                  <a:txBody>
                    <a:bodyPr/>
                    <a:lstStyle/>
                    <a:p>
                      <a:pPr algn="just"/>
                      <a:r>
                        <a:rPr lang="en-US" sz="1300" b="1" cap="all">
                          <a:effectLst/>
                          <a:latin typeface="Arial" charset="0"/>
                        </a:rPr>
                        <a:t>FICTION</a:t>
                      </a:r>
                      <a:endParaRPr lang="en-US" sz="1300">
                        <a:effectLst/>
                        <a:latin typeface="Calibri" charset="0"/>
                      </a:endParaRPr>
                    </a:p>
                  </a:txBody>
                  <a:tcPr marL="34288" marR="34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cap="all">
                          <a:effectLst/>
                          <a:latin typeface="Arial" charset="0"/>
                        </a:rPr>
                        <a:t>AM HISTORY</a:t>
                      </a:r>
                      <a:endParaRPr lang="en-US" sz="1300">
                        <a:effectLst/>
                        <a:latin typeface="Calibri" charset="0"/>
                      </a:endParaRPr>
                    </a:p>
                  </a:txBody>
                  <a:tcPr marL="34288" marR="34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cap="all">
                          <a:effectLst/>
                          <a:latin typeface="Arial" charset="0"/>
                        </a:rPr>
                        <a:t>MATHEMATICS</a:t>
                      </a:r>
                      <a:endParaRPr lang="en-US" sz="1300">
                        <a:effectLst/>
                        <a:latin typeface="Calibri" charset="0"/>
                      </a:endParaRPr>
                    </a:p>
                  </a:txBody>
                  <a:tcPr marL="34288" marR="34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300" b="1" cap="all">
                          <a:effectLst/>
                          <a:latin typeface="Arial" charset="0"/>
                        </a:rPr>
                        <a:t>LIFE SCIENCE </a:t>
                      </a:r>
                      <a:endParaRPr lang="en-US" sz="1300">
                        <a:effectLst/>
                        <a:latin typeface="Calibri" charset="0"/>
                      </a:endParaRPr>
                    </a:p>
                  </a:txBody>
                  <a:tcPr marL="34288" marR="34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498605">
                <a:tc>
                  <a:txBody>
                    <a:bodyPr/>
                    <a:lstStyle/>
                    <a:p>
                      <a:pPr algn="just"/>
                      <a:r>
                        <a:rPr lang="en-US" sz="1200" b="1" u="none" strike="noStrike" cap="all" dirty="0">
                          <a:solidFill>
                            <a:srgbClr val="385623"/>
                          </a:solidFill>
                          <a:effectLst/>
                          <a:latin typeface="Arial" charset="0"/>
                        </a:rPr>
                        <a:t> </a:t>
                      </a:r>
                      <a:endParaRPr lang="en-US" sz="1200" dirty="0">
                        <a:effectLst/>
                        <a:latin typeface="Calibri" charset="0"/>
                      </a:endParaRPr>
                    </a:p>
                    <a:p>
                      <a:pPr algn="just"/>
                      <a:r>
                        <a:rPr lang="en-US" sz="1200" b="1" u="sng" cap="all" dirty="0">
                          <a:solidFill>
                            <a:srgbClr val="000000"/>
                          </a:solidFill>
                          <a:effectLst/>
                          <a:latin typeface="Arial" charset="0"/>
                        </a:rPr>
                        <a:t>2-Word </a:t>
                      </a:r>
                      <a:r>
                        <a:rPr lang="en-US" sz="1200" b="1" u="sng" cap="all" dirty="0" err="1">
                          <a:solidFill>
                            <a:srgbClr val="000000"/>
                          </a:solidFill>
                          <a:effectLst/>
                          <a:latin typeface="Arial" charset="0"/>
                        </a:rPr>
                        <a:t>PHrases</a:t>
                      </a:r>
                      <a:endParaRPr lang="en-US" sz="1200" dirty="0">
                        <a:effectLst/>
                        <a:latin typeface="Calibri" charset="0"/>
                      </a:endParaRPr>
                    </a:p>
                    <a:p>
                      <a:pPr algn="just"/>
                      <a:r>
                        <a:rPr lang="en-US" sz="1200" b="1" cap="all" dirty="0" err="1">
                          <a:solidFill>
                            <a:srgbClr val="385623"/>
                          </a:solidFill>
                          <a:effectLst/>
                          <a:latin typeface="Arial" charset="0"/>
                        </a:rPr>
                        <a:t>otis</a:t>
                      </a:r>
                      <a:r>
                        <a:rPr lang="en-US" sz="1200" b="1" cap="all" dirty="0">
                          <a:solidFill>
                            <a:srgbClr val="385623"/>
                          </a:solidFill>
                          <a:effectLst/>
                          <a:latin typeface="Arial" charset="0"/>
                        </a:rPr>
                        <a:t> amber 97</a:t>
                      </a:r>
                      <a:endParaRPr lang="en-US" sz="1200" dirty="0">
                        <a:effectLst/>
                        <a:latin typeface="Calibri" charset="0"/>
                      </a:endParaRPr>
                    </a:p>
                    <a:p>
                      <a:pPr algn="just"/>
                      <a:r>
                        <a:rPr lang="en-US" sz="1200" b="1" cap="all" dirty="0" err="1">
                          <a:solidFill>
                            <a:srgbClr val="385623"/>
                          </a:solidFill>
                          <a:effectLst/>
                          <a:latin typeface="Arial" charset="0"/>
                        </a:rPr>
                        <a:t>sam</a:t>
                      </a:r>
                      <a:r>
                        <a:rPr lang="en-US" sz="1200" b="1" cap="all" dirty="0">
                          <a:solidFill>
                            <a:srgbClr val="385623"/>
                          </a:solidFill>
                          <a:effectLst/>
                          <a:latin typeface="Arial" charset="0"/>
                        </a:rPr>
                        <a:t> </a:t>
                      </a:r>
                      <a:r>
                        <a:rPr lang="en-US" sz="1200" b="1" cap="all" dirty="0" err="1">
                          <a:solidFill>
                            <a:srgbClr val="385623"/>
                          </a:solidFill>
                          <a:effectLst/>
                          <a:latin typeface="Arial" charset="0"/>
                        </a:rPr>
                        <a:t>westing</a:t>
                      </a:r>
                      <a:r>
                        <a:rPr lang="en-US" sz="1200" b="1" cap="all" dirty="0">
                          <a:solidFill>
                            <a:srgbClr val="385623"/>
                          </a:solidFill>
                          <a:effectLst/>
                          <a:latin typeface="Arial" charset="0"/>
                        </a:rPr>
                        <a:t> 92</a:t>
                      </a:r>
                      <a:endParaRPr lang="en-US" sz="1200" dirty="0">
                        <a:effectLst/>
                        <a:latin typeface="Calibri" charset="0"/>
                      </a:endParaRPr>
                    </a:p>
                    <a:p>
                      <a:pPr algn="just"/>
                      <a:r>
                        <a:rPr lang="en-US" sz="1200" b="1" cap="all" dirty="0">
                          <a:solidFill>
                            <a:srgbClr val="385623"/>
                          </a:solidFill>
                          <a:effectLst/>
                          <a:latin typeface="Arial" charset="0"/>
                        </a:rPr>
                        <a:t>flora </a:t>
                      </a:r>
                      <a:r>
                        <a:rPr lang="en-US" sz="1200" b="1" cap="all" dirty="0" err="1">
                          <a:solidFill>
                            <a:srgbClr val="385623"/>
                          </a:solidFill>
                          <a:effectLst/>
                          <a:latin typeface="Arial" charset="0"/>
                        </a:rPr>
                        <a:t>baumbach</a:t>
                      </a:r>
                      <a:r>
                        <a:rPr lang="en-US" sz="1200" b="1" cap="all" dirty="0">
                          <a:solidFill>
                            <a:srgbClr val="385623"/>
                          </a:solidFill>
                          <a:effectLst/>
                          <a:latin typeface="Arial" charset="0"/>
                        </a:rPr>
                        <a:t> 72</a:t>
                      </a:r>
                      <a:endParaRPr lang="en-US" sz="1200" dirty="0">
                        <a:effectLst/>
                        <a:latin typeface="Calibri" charset="0"/>
                      </a:endParaRPr>
                    </a:p>
                    <a:p>
                      <a:pPr algn="just"/>
                      <a:r>
                        <a:rPr lang="en-US" sz="1200" b="1" cap="all" dirty="0" err="1">
                          <a:solidFill>
                            <a:srgbClr val="385623"/>
                          </a:solidFill>
                          <a:effectLst/>
                          <a:latin typeface="Arial" charset="0"/>
                        </a:rPr>
                        <a:t>sydelle</a:t>
                      </a:r>
                      <a:r>
                        <a:rPr lang="en-US" sz="1200" b="1" cap="all" dirty="0">
                          <a:solidFill>
                            <a:srgbClr val="385623"/>
                          </a:solidFill>
                          <a:effectLst/>
                          <a:latin typeface="Arial" charset="0"/>
                        </a:rPr>
                        <a:t> </a:t>
                      </a:r>
                      <a:r>
                        <a:rPr lang="en-US" sz="1200" b="1" cap="all" dirty="0" err="1">
                          <a:solidFill>
                            <a:srgbClr val="385623"/>
                          </a:solidFill>
                          <a:effectLst/>
                          <a:latin typeface="Arial" charset="0"/>
                        </a:rPr>
                        <a:t>pulaski</a:t>
                      </a:r>
                      <a:r>
                        <a:rPr lang="en-US" sz="1200" b="1" cap="all" dirty="0">
                          <a:solidFill>
                            <a:srgbClr val="385623"/>
                          </a:solidFill>
                          <a:effectLst/>
                          <a:latin typeface="Arial" charset="0"/>
                        </a:rPr>
                        <a:t> 71</a:t>
                      </a:r>
                      <a:endParaRPr lang="en-US" sz="1200" dirty="0">
                        <a:effectLst/>
                        <a:latin typeface="Calibri" charset="0"/>
                      </a:endParaRPr>
                    </a:p>
                    <a:p>
                      <a:pPr algn="just"/>
                      <a:r>
                        <a:rPr lang="en-US" sz="1200" b="1" cap="all" dirty="0">
                          <a:solidFill>
                            <a:srgbClr val="385623"/>
                          </a:solidFill>
                          <a:effectLst/>
                          <a:latin typeface="Arial" charset="0"/>
                        </a:rPr>
                        <a:t>judge ford 66</a:t>
                      </a:r>
                      <a:endParaRPr lang="en-US" sz="1200" dirty="0">
                        <a:effectLst/>
                        <a:latin typeface="Calibri" charset="0"/>
                      </a:endParaRPr>
                    </a:p>
                    <a:p>
                      <a:pPr algn="just"/>
                      <a:r>
                        <a:rPr lang="en-US" sz="1200" b="1" cap="all" dirty="0" err="1">
                          <a:solidFill>
                            <a:srgbClr val="385623"/>
                          </a:solidFill>
                          <a:effectLst/>
                          <a:latin typeface="Arial" charset="0"/>
                        </a:rPr>
                        <a:t>mr</a:t>
                      </a:r>
                      <a:r>
                        <a:rPr lang="en-US" sz="1200" b="1" cap="all" dirty="0">
                          <a:solidFill>
                            <a:srgbClr val="385623"/>
                          </a:solidFill>
                          <a:effectLst/>
                          <a:latin typeface="Arial" charset="0"/>
                        </a:rPr>
                        <a:t> </a:t>
                      </a:r>
                      <a:r>
                        <a:rPr lang="en-US" sz="1200" b="1" cap="all" dirty="0" err="1">
                          <a:solidFill>
                            <a:srgbClr val="385623"/>
                          </a:solidFill>
                          <a:effectLst/>
                          <a:latin typeface="Arial" charset="0"/>
                        </a:rPr>
                        <a:t>hoo</a:t>
                      </a:r>
                      <a:r>
                        <a:rPr lang="en-US" sz="1200" b="1" cap="all" dirty="0">
                          <a:solidFill>
                            <a:srgbClr val="385623"/>
                          </a:solidFill>
                          <a:effectLst/>
                          <a:latin typeface="Arial" charset="0"/>
                        </a:rPr>
                        <a:t> 65</a:t>
                      </a:r>
                      <a:endParaRPr lang="en-US" sz="1200" dirty="0">
                        <a:effectLst/>
                        <a:latin typeface="Calibri" charset="0"/>
                      </a:endParaRPr>
                    </a:p>
                    <a:p>
                      <a:pPr algn="just"/>
                      <a:r>
                        <a:rPr lang="en-US" sz="1200" b="1" cap="all" dirty="0">
                          <a:solidFill>
                            <a:srgbClr val="385623"/>
                          </a:solidFill>
                          <a:effectLst/>
                          <a:latin typeface="Arial" charset="0"/>
                        </a:rPr>
                        <a:t>sunset towers 52</a:t>
                      </a:r>
                      <a:endParaRPr lang="en-US" sz="1200" dirty="0">
                        <a:effectLst/>
                        <a:latin typeface="Calibri" charset="0"/>
                      </a:endParaRPr>
                    </a:p>
                    <a:p>
                      <a:pPr algn="just"/>
                      <a:r>
                        <a:rPr lang="en-US" sz="1200" b="1" cap="all" dirty="0" err="1">
                          <a:solidFill>
                            <a:srgbClr val="385623"/>
                          </a:solidFill>
                          <a:effectLst/>
                          <a:latin typeface="Arial" charset="0"/>
                        </a:rPr>
                        <a:t>westing</a:t>
                      </a:r>
                      <a:r>
                        <a:rPr lang="en-US" sz="1200" b="1" cap="all" dirty="0">
                          <a:solidFill>
                            <a:srgbClr val="385623"/>
                          </a:solidFill>
                          <a:effectLst/>
                          <a:latin typeface="Arial" charset="0"/>
                        </a:rPr>
                        <a:t> house 48</a:t>
                      </a:r>
                      <a:endParaRPr lang="en-US" sz="1200" dirty="0">
                        <a:effectLst/>
                        <a:latin typeface="Calibri" charset="0"/>
                      </a:endParaRPr>
                    </a:p>
                    <a:p>
                      <a:pPr algn="just"/>
                      <a:r>
                        <a:rPr lang="en-US" sz="1200" b="1" cap="all" dirty="0" err="1">
                          <a:solidFill>
                            <a:srgbClr val="385623"/>
                          </a:solidFill>
                          <a:effectLst/>
                          <a:latin typeface="Arial" charset="0"/>
                        </a:rPr>
                        <a:t>denton</a:t>
                      </a:r>
                      <a:r>
                        <a:rPr lang="en-US" sz="1200" b="1" cap="all" dirty="0">
                          <a:solidFill>
                            <a:srgbClr val="385623"/>
                          </a:solidFill>
                          <a:effectLst/>
                          <a:latin typeface="Arial" charset="0"/>
                        </a:rPr>
                        <a:t> </a:t>
                      </a:r>
                      <a:r>
                        <a:rPr lang="en-US" sz="1200" b="1" cap="all" dirty="0" err="1">
                          <a:solidFill>
                            <a:srgbClr val="385623"/>
                          </a:solidFill>
                          <a:effectLst/>
                          <a:latin typeface="Arial" charset="0"/>
                        </a:rPr>
                        <a:t>deere</a:t>
                      </a:r>
                      <a:r>
                        <a:rPr lang="en-US" sz="1200" b="1" cap="all" dirty="0">
                          <a:solidFill>
                            <a:srgbClr val="385623"/>
                          </a:solidFill>
                          <a:effectLst/>
                          <a:latin typeface="Arial" charset="0"/>
                        </a:rPr>
                        <a:t> 45</a:t>
                      </a:r>
                      <a:endParaRPr lang="en-US" sz="1200" dirty="0">
                        <a:effectLst/>
                        <a:latin typeface="Calibri" charset="0"/>
                      </a:endParaRPr>
                    </a:p>
                    <a:p>
                      <a:pPr algn="just"/>
                      <a:r>
                        <a:rPr lang="en-US" sz="1200" b="1" cap="all" dirty="0">
                          <a:solidFill>
                            <a:srgbClr val="385623"/>
                          </a:solidFill>
                          <a:effectLst/>
                          <a:latin typeface="Arial" charset="0"/>
                        </a:rPr>
                        <a:t>grace </a:t>
                      </a:r>
                      <a:r>
                        <a:rPr lang="en-US" sz="1200" b="1" cap="all" dirty="0" err="1">
                          <a:solidFill>
                            <a:srgbClr val="385623"/>
                          </a:solidFill>
                          <a:effectLst/>
                          <a:latin typeface="Arial" charset="0"/>
                        </a:rPr>
                        <a:t>wexler</a:t>
                      </a:r>
                      <a:r>
                        <a:rPr lang="en-US" sz="1200" b="1" cap="all" dirty="0">
                          <a:solidFill>
                            <a:srgbClr val="385623"/>
                          </a:solidFill>
                          <a:effectLst/>
                          <a:latin typeface="Arial" charset="0"/>
                        </a:rPr>
                        <a:t> 35</a:t>
                      </a:r>
                      <a:endParaRPr lang="en-US" sz="1200" dirty="0">
                        <a:effectLst/>
                        <a:latin typeface="Calibri" charset="0"/>
                      </a:endParaRPr>
                    </a:p>
                    <a:p>
                      <a:pPr algn="just"/>
                      <a:r>
                        <a:rPr lang="en-US" sz="1200" b="1" cap="all" dirty="0">
                          <a:solidFill>
                            <a:srgbClr val="385623"/>
                          </a:solidFill>
                          <a:effectLst/>
                          <a:latin typeface="Arial" charset="0"/>
                        </a:rPr>
                        <a:t>Barney </a:t>
                      </a:r>
                      <a:r>
                        <a:rPr lang="en-US" sz="1200" b="1" cap="all" dirty="0" err="1">
                          <a:solidFill>
                            <a:srgbClr val="385623"/>
                          </a:solidFill>
                          <a:effectLst/>
                          <a:latin typeface="Arial" charset="0"/>
                        </a:rPr>
                        <a:t>northrup</a:t>
                      </a:r>
                      <a:r>
                        <a:rPr lang="en-US" sz="1200" b="1" cap="all" dirty="0">
                          <a:solidFill>
                            <a:srgbClr val="385623"/>
                          </a:solidFill>
                          <a:effectLst/>
                          <a:latin typeface="Arial" charset="0"/>
                        </a:rPr>
                        <a:t> 33</a:t>
                      </a:r>
                      <a:endParaRPr lang="en-US" sz="1200" dirty="0">
                        <a:effectLst/>
                        <a:latin typeface="Calibri" charset="0"/>
                      </a:endParaRPr>
                    </a:p>
                    <a:p>
                      <a:pPr algn="just"/>
                      <a:r>
                        <a:rPr lang="en-US" sz="1200" b="1" cap="all" dirty="0">
                          <a:solidFill>
                            <a:srgbClr val="385623"/>
                          </a:solidFill>
                          <a:effectLst/>
                          <a:latin typeface="Arial" charset="0"/>
                        </a:rPr>
                        <a:t>coffee shop 25</a:t>
                      </a:r>
                      <a:endParaRPr lang="en-US" sz="1200" dirty="0">
                        <a:effectLst/>
                        <a:latin typeface="Calibri" charset="0"/>
                      </a:endParaRPr>
                    </a:p>
                    <a:p>
                      <a:pPr algn="just"/>
                      <a:r>
                        <a:rPr lang="en-US" sz="1200" b="1" cap="all" dirty="0" err="1">
                          <a:solidFill>
                            <a:srgbClr val="385623"/>
                          </a:solidFill>
                          <a:effectLst/>
                          <a:latin typeface="Arial" charset="0"/>
                        </a:rPr>
                        <a:t>jake</a:t>
                      </a:r>
                      <a:r>
                        <a:rPr lang="en-US" sz="1200" b="1" cap="all" dirty="0">
                          <a:solidFill>
                            <a:srgbClr val="385623"/>
                          </a:solidFill>
                          <a:effectLst/>
                          <a:latin typeface="Arial" charset="0"/>
                        </a:rPr>
                        <a:t> </a:t>
                      </a:r>
                      <a:r>
                        <a:rPr lang="en-US" sz="1200" b="1" cap="all" dirty="0" err="1">
                          <a:solidFill>
                            <a:srgbClr val="385623"/>
                          </a:solidFill>
                          <a:effectLst/>
                          <a:latin typeface="Arial" charset="0"/>
                        </a:rPr>
                        <a:t>wexler</a:t>
                      </a:r>
                      <a:r>
                        <a:rPr lang="en-US" sz="1200" b="1" cap="all" dirty="0">
                          <a:solidFill>
                            <a:srgbClr val="385623"/>
                          </a:solidFill>
                          <a:effectLst/>
                          <a:latin typeface="Arial" charset="0"/>
                        </a:rPr>
                        <a:t> 25</a:t>
                      </a:r>
                      <a:endParaRPr lang="en-US" sz="1200" dirty="0">
                        <a:effectLst/>
                        <a:latin typeface="Calibri" charset="0"/>
                      </a:endParaRPr>
                    </a:p>
                    <a:p>
                      <a:pPr algn="just"/>
                      <a:r>
                        <a:rPr lang="en-US" sz="1200" b="1" cap="all" dirty="0" err="1">
                          <a:solidFill>
                            <a:srgbClr val="385623"/>
                          </a:solidFill>
                          <a:effectLst/>
                          <a:latin typeface="Arial" charset="0"/>
                        </a:rPr>
                        <a:t>westing</a:t>
                      </a:r>
                      <a:r>
                        <a:rPr lang="en-US" sz="1200" b="1" cap="all" dirty="0">
                          <a:solidFill>
                            <a:srgbClr val="385623"/>
                          </a:solidFill>
                          <a:effectLst/>
                          <a:latin typeface="Arial" charset="0"/>
                        </a:rPr>
                        <a:t> paper 25</a:t>
                      </a:r>
                      <a:endParaRPr lang="en-US" sz="1200" dirty="0">
                        <a:effectLst/>
                        <a:latin typeface="Calibri" charset="0"/>
                      </a:endParaRPr>
                    </a:p>
                    <a:p>
                      <a:pPr algn="just"/>
                      <a:r>
                        <a:rPr lang="en-US" sz="1200" b="1" cap="all" dirty="0" err="1">
                          <a:solidFill>
                            <a:srgbClr val="385623"/>
                          </a:solidFill>
                          <a:effectLst/>
                          <a:latin typeface="Arial" charset="0"/>
                        </a:rPr>
                        <a:t>mr</a:t>
                      </a:r>
                      <a:r>
                        <a:rPr lang="en-US" sz="1200" b="1" cap="all" dirty="0">
                          <a:solidFill>
                            <a:srgbClr val="385623"/>
                          </a:solidFill>
                          <a:effectLst/>
                          <a:latin typeface="Arial" charset="0"/>
                        </a:rPr>
                        <a:t> </a:t>
                      </a:r>
                      <a:r>
                        <a:rPr lang="en-US" sz="1200" b="1" cap="all" dirty="0" err="1">
                          <a:solidFill>
                            <a:srgbClr val="385623"/>
                          </a:solidFill>
                          <a:effectLst/>
                          <a:latin typeface="Arial" charset="0"/>
                        </a:rPr>
                        <a:t>mcsouthers</a:t>
                      </a:r>
                      <a:r>
                        <a:rPr lang="en-US" sz="1200" b="1" cap="all" dirty="0">
                          <a:solidFill>
                            <a:srgbClr val="385623"/>
                          </a:solidFill>
                          <a:effectLst/>
                          <a:latin typeface="Arial" charset="0"/>
                        </a:rPr>
                        <a:t> 24</a:t>
                      </a:r>
                      <a:endParaRPr lang="en-US" sz="1200" dirty="0">
                        <a:effectLst/>
                        <a:latin typeface="Calibri" charset="0"/>
                      </a:endParaRPr>
                    </a:p>
                    <a:p>
                      <a:pPr algn="just"/>
                      <a:r>
                        <a:rPr lang="en-US" sz="1200" b="1" cap="all" dirty="0">
                          <a:solidFill>
                            <a:srgbClr val="385623"/>
                          </a:solidFill>
                          <a:effectLst/>
                          <a:latin typeface="Arial" charset="0"/>
                        </a:rPr>
                        <a:t>all right 23</a:t>
                      </a:r>
                      <a:endParaRPr lang="en-US" sz="1200" dirty="0">
                        <a:effectLst/>
                        <a:latin typeface="Calibri" charset="0"/>
                      </a:endParaRPr>
                    </a:p>
                    <a:p>
                      <a:pPr algn="just"/>
                      <a:r>
                        <a:rPr lang="en-US" sz="1200" b="1" cap="all" dirty="0" err="1">
                          <a:solidFill>
                            <a:srgbClr val="385623"/>
                          </a:solidFill>
                          <a:effectLst/>
                          <a:latin typeface="Arial" charset="0"/>
                        </a:rPr>
                        <a:t>doug</a:t>
                      </a:r>
                      <a:r>
                        <a:rPr lang="en-US" sz="1200" b="1" cap="all" dirty="0">
                          <a:solidFill>
                            <a:srgbClr val="385623"/>
                          </a:solidFill>
                          <a:effectLst/>
                          <a:latin typeface="Arial" charset="0"/>
                        </a:rPr>
                        <a:t> </a:t>
                      </a:r>
                      <a:r>
                        <a:rPr lang="en-US" sz="1200" b="1" cap="all" dirty="0" err="1">
                          <a:solidFill>
                            <a:srgbClr val="385623"/>
                          </a:solidFill>
                          <a:effectLst/>
                          <a:latin typeface="Arial" charset="0"/>
                        </a:rPr>
                        <a:t>hoo</a:t>
                      </a:r>
                      <a:r>
                        <a:rPr lang="en-US" sz="1200" b="1" cap="all" dirty="0">
                          <a:solidFill>
                            <a:srgbClr val="385623"/>
                          </a:solidFill>
                          <a:effectLst/>
                          <a:latin typeface="Arial" charset="0"/>
                        </a:rPr>
                        <a:t> 23</a:t>
                      </a:r>
                      <a:endParaRPr lang="en-US" sz="1200" dirty="0">
                        <a:effectLst/>
                        <a:latin typeface="Calibri" charset="0"/>
                      </a:endParaRPr>
                    </a:p>
                    <a:p>
                      <a:pPr algn="just"/>
                      <a:r>
                        <a:rPr lang="en-US" sz="1200" b="1" cap="all" dirty="0">
                          <a:solidFill>
                            <a:srgbClr val="385623"/>
                          </a:solidFill>
                          <a:effectLst/>
                          <a:latin typeface="Arial" charset="0"/>
                        </a:rPr>
                        <a:t>thank you 23</a:t>
                      </a:r>
                      <a:endParaRPr lang="en-US" sz="1200" dirty="0">
                        <a:effectLst/>
                        <a:latin typeface="Calibri" charset="0"/>
                      </a:endParaRPr>
                    </a:p>
                    <a:p>
                      <a:pPr algn="just"/>
                      <a:r>
                        <a:rPr lang="en-US" sz="1200" b="1" cap="all" dirty="0">
                          <a:solidFill>
                            <a:srgbClr val="385623"/>
                          </a:solidFill>
                          <a:effectLst/>
                          <a:latin typeface="Arial" charset="0"/>
                        </a:rPr>
                        <a:t>delivery boy 22</a:t>
                      </a:r>
                      <a:endParaRPr lang="en-US" sz="1200" dirty="0">
                        <a:effectLst/>
                        <a:latin typeface="Calibri" charset="0"/>
                      </a:endParaRPr>
                    </a:p>
                    <a:p>
                      <a:pPr algn="just"/>
                      <a:r>
                        <a:rPr lang="en-US" sz="1200" b="1" cap="all" dirty="0">
                          <a:solidFill>
                            <a:srgbClr val="385623"/>
                          </a:solidFill>
                          <a:effectLst/>
                          <a:latin typeface="Arial" charset="0"/>
                        </a:rPr>
                        <a:t>grace </a:t>
                      </a:r>
                      <a:r>
                        <a:rPr lang="en-US" sz="1200" b="1" cap="all" dirty="0" err="1">
                          <a:solidFill>
                            <a:srgbClr val="385623"/>
                          </a:solidFill>
                          <a:effectLst/>
                          <a:latin typeface="Arial" charset="0"/>
                        </a:rPr>
                        <a:t>windsor</a:t>
                      </a:r>
                      <a:r>
                        <a:rPr lang="en-US" sz="1200" b="1" cap="all" dirty="0">
                          <a:solidFill>
                            <a:srgbClr val="385623"/>
                          </a:solidFill>
                          <a:effectLst/>
                          <a:latin typeface="Arial" charset="0"/>
                        </a:rPr>
                        <a:t> 22</a:t>
                      </a:r>
                      <a:endParaRPr lang="en-US" sz="1200" dirty="0">
                        <a:effectLst/>
                        <a:latin typeface="Calibri" charset="0"/>
                      </a:endParaRPr>
                    </a:p>
                    <a:p>
                      <a:pPr algn="just"/>
                      <a:r>
                        <a:rPr lang="en-US" sz="1200" b="1" cap="all" dirty="0" err="1">
                          <a:solidFill>
                            <a:srgbClr val="385623"/>
                          </a:solidFill>
                          <a:effectLst/>
                          <a:latin typeface="Arial" charset="0"/>
                        </a:rPr>
                        <a:t>mrs</a:t>
                      </a:r>
                      <a:r>
                        <a:rPr lang="en-US" sz="1200" b="1" cap="all" dirty="0">
                          <a:solidFill>
                            <a:srgbClr val="385623"/>
                          </a:solidFill>
                          <a:effectLst/>
                          <a:latin typeface="Arial" charset="0"/>
                        </a:rPr>
                        <a:t> </a:t>
                      </a:r>
                      <a:r>
                        <a:rPr lang="en-US" sz="1200" b="1" cap="all" dirty="0" err="1">
                          <a:solidFill>
                            <a:srgbClr val="385623"/>
                          </a:solidFill>
                          <a:effectLst/>
                          <a:latin typeface="Arial" charset="0"/>
                        </a:rPr>
                        <a:t>wexler</a:t>
                      </a:r>
                      <a:r>
                        <a:rPr lang="en-US" sz="1200" b="1" cap="all" dirty="0">
                          <a:solidFill>
                            <a:srgbClr val="385623"/>
                          </a:solidFill>
                          <a:effectLst/>
                          <a:latin typeface="Arial" charset="0"/>
                        </a:rPr>
                        <a:t> 22</a:t>
                      </a:r>
                      <a:endParaRPr lang="en-US" sz="1200" dirty="0">
                        <a:effectLst/>
                        <a:latin typeface="Calibri" charset="0"/>
                      </a:endParaRPr>
                    </a:p>
                    <a:p>
                      <a:pPr algn="just"/>
                      <a:r>
                        <a:rPr lang="en-US" sz="1200" b="1" cap="all" dirty="0" err="1">
                          <a:solidFill>
                            <a:srgbClr val="385623"/>
                          </a:solidFill>
                          <a:effectLst/>
                          <a:latin typeface="Arial" charset="0"/>
                        </a:rPr>
                        <a:t>windsor</a:t>
                      </a:r>
                      <a:r>
                        <a:rPr lang="en-US" sz="1200" b="1" cap="all" dirty="0">
                          <a:solidFill>
                            <a:srgbClr val="385623"/>
                          </a:solidFill>
                          <a:effectLst/>
                          <a:latin typeface="Arial" charset="0"/>
                        </a:rPr>
                        <a:t> </a:t>
                      </a:r>
                      <a:r>
                        <a:rPr lang="en-US" sz="1200" b="1" cap="all" dirty="0" err="1">
                          <a:solidFill>
                            <a:srgbClr val="385623"/>
                          </a:solidFill>
                          <a:effectLst/>
                          <a:latin typeface="Arial" charset="0"/>
                        </a:rPr>
                        <a:t>wexler</a:t>
                      </a:r>
                      <a:r>
                        <a:rPr lang="en-US" sz="1200" b="1" cap="all" dirty="0">
                          <a:solidFill>
                            <a:srgbClr val="385623"/>
                          </a:solidFill>
                          <a:effectLst/>
                          <a:latin typeface="Arial" charset="0"/>
                        </a:rPr>
                        <a:t> 22</a:t>
                      </a:r>
                      <a:endParaRPr lang="en-US" sz="1200" dirty="0">
                        <a:effectLst/>
                        <a:latin typeface="Calibri" charset="0"/>
                      </a:endParaRPr>
                    </a:p>
                    <a:p>
                      <a:pPr algn="just"/>
                      <a:r>
                        <a:rPr lang="en-US" sz="1200" b="1" cap="all" dirty="0" err="1">
                          <a:solidFill>
                            <a:srgbClr val="385623"/>
                          </a:solidFill>
                          <a:effectLst/>
                          <a:latin typeface="Arial" charset="0"/>
                        </a:rPr>
                        <a:t>ed</a:t>
                      </a:r>
                      <a:r>
                        <a:rPr lang="en-US" sz="1200" b="1" cap="all" dirty="0">
                          <a:solidFill>
                            <a:srgbClr val="385623"/>
                          </a:solidFill>
                          <a:effectLst/>
                          <a:latin typeface="Arial" charset="0"/>
                        </a:rPr>
                        <a:t> plum 20</a:t>
                      </a:r>
                      <a:endParaRPr lang="en-US" sz="1200" dirty="0">
                        <a:effectLst/>
                        <a:latin typeface="Calibri" charset="0"/>
                      </a:endParaRPr>
                    </a:p>
                    <a:p>
                      <a:pPr algn="just"/>
                      <a:r>
                        <a:rPr lang="en-US" sz="1200" b="1" cap="all" dirty="0">
                          <a:solidFill>
                            <a:srgbClr val="385623"/>
                          </a:solidFill>
                          <a:effectLst/>
                          <a:latin typeface="Arial" charset="0"/>
                        </a:rPr>
                        <a:t>uncle </a:t>
                      </a:r>
                      <a:r>
                        <a:rPr lang="en-US" sz="1200" b="1" cap="all" dirty="0" err="1">
                          <a:solidFill>
                            <a:srgbClr val="385623"/>
                          </a:solidFill>
                          <a:effectLst/>
                          <a:latin typeface="Arial" charset="0"/>
                        </a:rPr>
                        <a:t>sam</a:t>
                      </a:r>
                      <a:r>
                        <a:rPr lang="en-US" sz="1200" b="1" cap="all" dirty="0">
                          <a:solidFill>
                            <a:srgbClr val="385623"/>
                          </a:solidFill>
                          <a:effectLst/>
                          <a:latin typeface="Arial" charset="0"/>
                        </a:rPr>
                        <a:t> 17</a:t>
                      </a:r>
                      <a:endParaRPr lang="en-US" sz="1200" dirty="0">
                        <a:effectLst/>
                        <a:latin typeface="Calibri" charset="0"/>
                      </a:endParaRPr>
                    </a:p>
                    <a:p>
                      <a:pPr algn="just"/>
                      <a:r>
                        <a:rPr lang="en-US" sz="1200" b="1" cap="all" dirty="0" err="1">
                          <a:solidFill>
                            <a:srgbClr val="385623"/>
                          </a:solidFill>
                          <a:effectLst/>
                          <a:latin typeface="Arial" charset="0"/>
                        </a:rPr>
                        <a:t>mrs</a:t>
                      </a:r>
                      <a:r>
                        <a:rPr lang="en-US" sz="1200" b="1" cap="all" dirty="0">
                          <a:solidFill>
                            <a:srgbClr val="385623"/>
                          </a:solidFill>
                          <a:effectLst/>
                          <a:latin typeface="Arial" charset="0"/>
                        </a:rPr>
                        <a:t> </a:t>
                      </a:r>
                      <a:r>
                        <a:rPr lang="en-US" sz="1200" b="1" cap="all" dirty="0" err="1">
                          <a:solidFill>
                            <a:srgbClr val="385623"/>
                          </a:solidFill>
                          <a:effectLst/>
                          <a:latin typeface="Arial" charset="0"/>
                        </a:rPr>
                        <a:t>westing</a:t>
                      </a:r>
                      <a:r>
                        <a:rPr lang="en-US" sz="1200" b="1" cap="all" dirty="0">
                          <a:solidFill>
                            <a:srgbClr val="385623"/>
                          </a:solidFill>
                          <a:effectLst/>
                          <a:latin typeface="Arial" charset="0"/>
                        </a:rPr>
                        <a:t> 16</a:t>
                      </a:r>
                      <a:endParaRPr lang="en-US" sz="1200" dirty="0">
                        <a:effectLst/>
                        <a:latin typeface="Calibri" charset="0"/>
                      </a:endParaRPr>
                    </a:p>
                    <a:p>
                      <a:pPr algn="just"/>
                      <a:r>
                        <a:rPr lang="en-US" sz="1200" b="1" cap="all" dirty="0">
                          <a:solidFill>
                            <a:srgbClr val="385623"/>
                          </a:solidFill>
                          <a:effectLst/>
                          <a:latin typeface="Arial" charset="0"/>
                        </a:rPr>
                        <a:t>paper products 16</a:t>
                      </a:r>
                      <a:endParaRPr lang="en-US" sz="1200" dirty="0">
                        <a:effectLst/>
                        <a:latin typeface="Calibri" charset="0"/>
                      </a:endParaRPr>
                    </a:p>
                    <a:p>
                      <a:pPr algn="just"/>
                      <a:r>
                        <a:rPr lang="en-US" sz="1200" b="1" cap="all" dirty="0">
                          <a:solidFill>
                            <a:srgbClr val="385623"/>
                          </a:solidFill>
                          <a:effectLst/>
                          <a:latin typeface="Arial" charset="0"/>
                        </a:rPr>
                        <a:t>sandy </a:t>
                      </a:r>
                      <a:r>
                        <a:rPr lang="en-US" sz="1200" b="1" cap="all" dirty="0" err="1">
                          <a:solidFill>
                            <a:srgbClr val="385623"/>
                          </a:solidFill>
                          <a:effectLst/>
                          <a:latin typeface="Arial" charset="0"/>
                        </a:rPr>
                        <a:t>mcsouthers</a:t>
                      </a:r>
                      <a:r>
                        <a:rPr lang="en-US" sz="1200" b="1" cap="all" dirty="0">
                          <a:solidFill>
                            <a:srgbClr val="385623"/>
                          </a:solidFill>
                          <a:effectLst/>
                          <a:latin typeface="Arial" charset="0"/>
                        </a:rPr>
                        <a:t> 16</a:t>
                      </a:r>
                      <a:endParaRPr lang="en-US" sz="1200" dirty="0">
                        <a:effectLst/>
                        <a:latin typeface="Calibri" charset="0"/>
                      </a:endParaRPr>
                    </a:p>
                    <a:p>
                      <a:pPr algn="just"/>
                      <a:r>
                        <a:rPr lang="en-US" sz="1200" b="1" cap="all" dirty="0">
                          <a:solidFill>
                            <a:srgbClr val="385623"/>
                          </a:solidFill>
                          <a:effectLst/>
                          <a:latin typeface="Arial" charset="0"/>
                        </a:rPr>
                        <a:t>stock market 16</a:t>
                      </a:r>
                      <a:endParaRPr lang="en-US" sz="1200" dirty="0">
                        <a:effectLst/>
                        <a:latin typeface="Calibri" charset="0"/>
                      </a:endParaRPr>
                    </a:p>
                    <a:p>
                      <a:pPr algn="just"/>
                      <a:r>
                        <a:rPr lang="en-US" sz="1200" b="1" cap="all" dirty="0">
                          <a:solidFill>
                            <a:srgbClr val="385623"/>
                          </a:solidFill>
                          <a:effectLst/>
                          <a:latin typeface="Arial" charset="0"/>
                        </a:rPr>
                        <a:t>of course 15</a:t>
                      </a:r>
                      <a:endParaRPr lang="en-US" sz="1200" dirty="0">
                        <a:effectLst/>
                        <a:latin typeface="Calibri" charset="0"/>
                      </a:endParaRPr>
                    </a:p>
                  </a:txBody>
                  <a:tcPr marL="34288" marR="34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200" b="1" u="none" strike="noStrike" cap="all" dirty="0">
                          <a:solidFill>
                            <a:srgbClr val="385623"/>
                          </a:solidFill>
                          <a:effectLst/>
                          <a:latin typeface="Arial" charset="0"/>
                        </a:rPr>
                        <a:t> </a:t>
                      </a:r>
                      <a:endParaRPr lang="en-US" sz="1200" dirty="0">
                        <a:effectLst/>
                        <a:latin typeface="Calibri" charset="0"/>
                      </a:endParaRPr>
                    </a:p>
                    <a:p>
                      <a:pPr algn="just"/>
                      <a:r>
                        <a:rPr lang="en-US" sz="1200" b="1" u="sng" cap="all" dirty="0">
                          <a:solidFill>
                            <a:srgbClr val="000000"/>
                          </a:solidFill>
                          <a:effectLst/>
                          <a:latin typeface="Arial" charset="0"/>
                        </a:rPr>
                        <a:t>2-WORD PHRASES</a:t>
                      </a:r>
                      <a:endParaRPr lang="en-US" sz="1200" dirty="0">
                        <a:effectLst/>
                        <a:latin typeface="Calibri" charset="0"/>
                      </a:endParaRPr>
                    </a:p>
                    <a:p>
                      <a:pPr algn="just"/>
                      <a:r>
                        <a:rPr lang="en-US" sz="1200" b="1" cap="all" dirty="0">
                          <a:solidFill>
                            <a:srgbClr val="385623"/>
                          </a:solidFill>
                          <a:effectLst/>
                          <a:latin typeface="Arial" charset="0"/>
                        </a:rPr>
                        <a:t>united states 90</a:t>
                      </a:r>
                      <a:endParaRPr lang="en-US" sz="1200" dirty="0">
                        <a:effectLst/>
                        <a:latin typeface="Calibri" charset="0"/>
                      </a:endParaRPr>
                    </a:p>
                    <a:p>
                      <a:pPr algn="just"/>
                      <a:r>
                        <a:rPr lang="en-US" sz="1200" b="1" cap="all" dirty="0">
                          <a:solidFill>
                            <a:srgbClr val="385623"/>
                          </a:solidFill>
                          <a:effectLst/>
                          <a:latin typeface="Arial" charset="0"/>
                        </a:rPr>
                        <a:t>new </a:t>
                      </a:r>
                      <a:r>
                        <a:rPr lang="en-US" sz="1200" b="1" cap="all" dirty="0" err="1">
                          <a:solidFill>
                            <a:srgbClr val="385623"/>
                          </a:solidFill>
                          <a:effectLst/>
                          <a:latin typeface="Arial" charset="0"/>
                        </a:rPr>
                        <a:t>york</a:t>
                      </a:r>
                      <a:r>
                        <a:rPr lang="en-US" sz="1200" b="1" cap="all" dirty="0">
                          <a:solidFill>
                            <a:srgbClr val="385623"/>
                          </a:solidFill>
                          <a:effectLst/>
                          <a:latin typeface="Arial" charset="0"/>
                        </a:rPr>
                        <a:t> 49</a:t>
                      </a:r>
                      <a:endParaRPr lang="en-US" sz="1200" dirty="0">
                        <a:effectLst/>
                        <a:latin typeface="Calibri" charset="0"/>
                      </a:endParaRPr>
                    </a:p>
                    <a:p>
                      <a:pPr algn="just"/>
                      <a:r>
                        <a:rPr lang="en-US" sz="1200" b="1" cap="all" dirty="0">
                          <a:solidFill>
                            <a:srgbClr val="385623"/>
                          </a:solidFill>
                          <a:effectLst/>
                          <a:latin typeface="Arial" charset="0"/>
                        </a:rPr>
                        <a:t>san </a:t>
                      </a:r>
                      <a:r>
                        <a:rPr lang="en-US" sz="1200" b="1" cap="all" dirty="0" err="1">
                          <a:solidFill>
                            <a:srgbClr val="385623"/>
                          </a:solidFill>
                          <a:effectLst/>
                          <a:latin typeface="Arial" charset="0"/>
                        </a:rPr>
                        <a:t>francisco</a:t>
                      </a:r>
                      <a:r>
                        <a:rPr lang="en-US" sz="1200" b="1" cap="all" dirty="0">
                          <a:solidFill>
                            <a:srgbClr val="385623"/>
                          </a:solidFill>
                          <a:effectLst/>
                          <a:latin typeface="Arial" charset="0"/>
                        </a:rPr>
                        <a:t> 22</a:t>
                      </a:r>
                      <a:endParaRPr lang="en-US" sz="1200" dirty="0">
                        <a:effectLst/>
                        <a:latin typeface="Calibri" charset="0"/>
                      </a:endParaRPr>
                    </a:p>
                    <a:p>
                      <a:pPr algn="just"/>
                      <a:r>
                        <a:rPr lang="en-US" sz="1200" b="1" cap="all" dirty="0">
                          <a:solidFill>
                            <a:srgbClr val="385623"/>
                          </a:solidFill>
                          <a:effectLst/>
                          <a:latin typeface="Arial" charset="0"/>
                        </a:rPr>
                        <a:t>mountain men 21</a:t>
                      </a:r>
                      <a:endParaRPr lang="en-US" sz="1200" dirty="0">
                        <a:effectLst/>
                        <a:latin typeface="Calibri" charset="0"/>
                      </a:endParaRPr>
                    </a:p>
                    <a:p>
                      <a:pPr algn="just"/>
                      <a:r>
                        <a:rPr lang="en-US" sz="1200" b="1" cap="all" dirty="0">
                          <a:solidFill>
                            <a:srgbClr val="385623"/>
                          </a:solidFill>
                          <a:effectLst/>
                          <a:latin typeface="Arial" charset="0"/>
                        </a:rPr>
                        <a:t>the union 21</a:t>
                      </a:r>
                      <a:endParaRPr lang="en-US" sz="1200" dirty="0">
                        <a:effectLst/>
                        <a:latin typeface="Calibri" charset="0"/>
                      </a:endParaRPr>
                    </a:p>
                    <a:p>
                      <a:pPr algn="just"/>
                      <a:r>
                        <a:rPr lang="en-US" sz="1200" b="1" cap="all" dirty="0">
                          <a:solidFill>
                            <a:srgbClr val="385623"/>
                          </a:solidFill>
                          <a:effectLst/>
                          <a:latin typeface="Arial" charset="0"/>
                        </a:rPr>
                        <a:t>pony express 18</a:t>
                      </a:r>
                      <a:endParaRPr lang="en-US" sz="1200" dirty="0">
                        <a:effectLst/>
                        <a:latin typeface="Calibri" charset="0"/>
                      </a:endParaRPr>
                    </a:p>
                    <a:p>
                      <a:pPr algn="just"/>
                      <a:r>
                        <a:rPr lang="en-US" sz="1200" b="1" cap="all" dirty="0">
                          <a:solidFill>
                            <a:srgbClr val="385623"/>
                          </a:solidFill>
                          <a:effectLst/>
                          <a:latin typeface="Arial" charset="0"/>
                        </a:rPr>
                        <a:t>new </a:t>
                      </a:r>
                      <a:r>
                        <a:rPr lang="en-US" sz="1200" b="1" cap="all" dirty="0" err="1">
                          <a:solidFill>
                            <a:srgbClr val="385623"/>
                          </a:solidFill>
                          <a:effectLst/>
                          <a:latin typeface="Arial" charset="0"/>
                        </a:rPr>
                        <a:t>england</a:t>
                      </a:r>
                      <a:r>
                        <a:rPr lang="en-US" sz="1200" b="1" cap="all" dirty="0">
                          <a:solidFill>
                            <a:srgbClr val="385623"/>
                          </a:solidFill>
                          <a:effectLst/>
                          <a:latin typeface="Arial" charset="0"/>
                        </a:rPr>
                        <a:t> 17</a:t>
                      </a:r>
                      <a:endParaRPr lang="en-US" sz="1200" dirty="0">
                        <a:effectLst/>
                        <a:latin typeface="Calibri" charset="0"/>
                      </a:endParaRPr>
                    </a:p>
                    <a:p>
                      <a:pPr algn="just"/>
                      <a:r>
                        <a:rPr lang="en-US" sz="1200" b="1" cap="all" dirty="0" err="1">
                          <a:solidFill>
                            <a:srgbClr val="385623"/>
                          </a:solidFill>
                          <a:effectLst/>
                          <a:latin typeface="Arial" charset="0"/>
                        </a:rPr>
                        <a:t>st</a:t>
                      </a:r>
                      <a:r>
                        <a:rPr lang="en-US" sz="1200" b="1" cap="all" dirty="0">
                          <a:solidFill>
                            <a:srgbClr val="385623"/>
                          </a:solidFill>
                          <a:effectLst/>
                          <a:latin typeface="Arial" charset="0"/>
                        </a:rPr>
                        <a:t> </a:t>
                      </a:r>
                      <a:r>
                        <a:rPr lang="en-US" sz="1200" b="1" cap="all" dirty="0" err="1">
                          <a:solidFill>
                            <a:srgbClr val="385623"/>
                          </a:solidFill>
                          <a:effectLst/>
                          <a:latin typeface="Arial" charset="0"/>
                        </a:rPr>
                        <a:t>louis</a:t>
                      </a:r>
                      <a:r>
                        <a:rPr lang="en-US" sz="1200" b="1" cap="all" dirty="0">
                          <a:solidFill>
                            <a:srgbClr val="385623"/>
                          </a:solidFill>
                          <a:effectLst/>
                          <a:latin typeface="Arial" charset="0"/>
                        </a:rPr>
                        <a:t> 17</a:t>
                      </a:r>
                      <a:endParaRPr lang="en-US" sz="1200" dirty="0">
                        <a:effectLst/>
                        <a:latin typeface="Calibri" charset="0"/>
                      </a:endParaRPr>
                    </a:p>
                    <a:p>
                      <a:pPr algn="just"/>
                      <a:r>
                        <a:rPr lang="en-US" sz="1200" b="1" cap="all" dirty="0">
                          <a:solidFill>
                            <a:srgbClr val="385623"/>
                          </a:solidFill>
                          <a:effectLst/>
                          <a:latin typeface="Arial" charset="0"/>
                        </a:rPr>
                        <a:t>years later 17</a:t>
                      </a:r>
                      <a:endParaRPr lang="en-US" sz="1200" dirty="0">
                        <a:effectLst/>
                        <a:latin typeface="Calibri" charset="0"/>
                      </a:endParaRPr>
                    </a:p>
                    <a:p>
                      <a:pPr algn="just"/>
                      <a:r>
                        <a:rPr lang="en-US" sz="1200" b="1" cap="all" dirty="0">
                          <a:solidFill>
                            <a:srgbClr val="385623"/>
                          </a:solidFill>
                          <a:effectLst/>
                          <a:latin typeface="Arial" charset="0"/>
                        </a:rPr>
                        <a:t>supreme court 16</a:t>
                      </a:r>
                      <a:endParaRPr lang="en-US" sz="1200" dirty="0">
                        <a:effectLst/>
                        <a:latin typeface="Calibri" charset="0"/>
                      </a:endParaRPr>
                    </a:p>
                    <a:p>
                      <a:pPr algn="just"/>
                      <a:r>
                        <a:rPr lang="en-US" sz="1200" b="1" cap="all" dirty="0" err="1">
                          <a:solidFill>
                            <a:srgbClr val="385623"/>
                          </a:solidFill>
                          <a:effectLst/>
                          <a:latin typeface="Arial" charset="0"/>
                        </a:rPr>
                        <a:t>abraham</a:t>
                      </a:r>
                      <a:r>
                        <a:rPr lang="en-US" sz="1200" b="1" cap="all" dirty="0">
                          <a:solidFill>
                            <a:srgbClr val="385623"/>
                          </a:solidFill>
                          <a:effectLst/>
                          <a:latin typeface="Arial" charset="0"/>
                        </a:rPr>
                        <a:t> </a:t>
                      </a:r>
                      <a:r>
                        <a:rPr lang="en-US" sz="1200" b="1" cap="all" dirty="0" err="1">
                          <a:solidFill>
                            <a:srgbClr val="385623"/>
                          </a:solidFill>
                          <a:effectLst/>
                          <a:latin typeface="Arial" charset="0"/>
                        </a:rPr>
                        <a:t>lincoln</a:t>
                      </a:r>
                      <a:r>
                        <a:rPr lang="en-US" sz="1200" b="1" cap="all" dirty="0">
                          <a:solidFill>
                            <a:srgbClr val="385623"/>
                          </a:solidFill>
                          <a:effectLst/>
                          <a:latin typeface="Arial" charset="0"/>
                        </a:rPr>
                        <a:t> 15</a:t>
                      </a:r>
                      <a:endParaRPr lang="en-US" sz="1200" dirty="0">
                        <a:effectLst/>
                        <a:latin typeface="Calibri" charset="0"/>
                      </a:endParaRPr>
                    </a:p>
                    <a:p>
                      <a:pPr algn="just"/>
                      <a:r>
                        <a:rPr lang="en-US" sz="1200" b="1" cap="all" dirty="0">
                          <a:solidFill>
                            <a:srgbClr val="385623"/>
                          </a:solidFill>
                          <a:effectLst/>
                          <a:latin typeface="Arial" charset="0"/>
                        </a:rPr>
                        <a:t>new </a:t>
                      </a:r>
                      <a:r>
                        <a:rPr lang="en-US" sz="1200" b="1" cap="all" dirty="0" err="1">
                          <a:solidFill>
                            <a:srgbClr val="385623"/>
                          </a:solidFill>
                          <a:effectLst/>
                          <a:latin typeface="Arial" charset="0"/>
                        </a:rPr>
                        <a:t>mexico</a:t>
                      </a:r>
                      <a:r>
                        <a:rPr lang="en-US" sz="1200" b="1" cap="all" dirty="0">
                          <a:solidFill>
                            <a:srgbClr val="385623"/>
                          </a:solidFill>
                          <a:effectLst/>
                          <a:latin typeface="Arial" charset="0"/>
                        </a:rPr>
                        <a:t> 15</a:t>
                      </a:r>
                      <a:endParaRPr lang="en-US" sz="1200" dirty="0">
                        <a:effectLst/>
                        <a:latin typeface="Calibri" charset="0"/>
                      </a:endParaRPr>
                    </a:p>
                    <a:p>
                      <a:pPr algn="just"/>
                      <a:r>
                        <a:rPr lang="en-US" sz="1200" b="1" cap="all" dirty="0">
                          <a:solidFill>
                            <a:srgbClr val="385623"/>
                          </a:solidFill>
                          <a:effectLst/>
                          <a:latin typeface="Arial" charset="0"/>
                        </a:rPr>
                        <a:t>a lot 14</a:t>
                      </a:r>
                      <a:endParaRPr lang="en-US" sz="1200" dirty="0">
                        <a:effectLst/>
                        <a:latin typeface="Calibri" charset="0"/>
                      </a:endParaRPr>
                    </a:p>
                    <a:p>
                      <a:pPr algn="just"/>
                      <a:r>
                        <a:rPr lang="en-US" sz="1200" b="1" cap="all" dirty="0">
                          <a:solidFill>
                            <a:srgbClr val="385623"/>
                          </a:solidFill>
                          <a:effectLst/>
                          <a:latin typeface="Arial" charset="0"/>
                        </a:rPr>
                        <a:t>as well 14</a:t>
                      </a:r>
                      <a:endParaRPr lang="en-US" sz="1200" dirty="0">
                        <a:effectLst/>
                        <a:latin typeface="Calibri" charset="0"/>
                      </a:endParaRPr>
                    </a:p>
                    <a:p>
                      <a:pPr algn="just"/>
                      <a:r>
                        <a:rPr lang="en-US" sz="1200" b="1" cap="all" dirty="0">
                          <a:solidFill>
                            <a:srgbClr val="385623"/>
                          </a:solidFill>
                          <a:effectLst/>
                          <a:latin typeface="Arial" charset="0"/>
                        </a:rPr>
                        <a:t>rock island 14</a:t>
                      </a:r>
                      <a:endParaRPr lang="en-US" sz="1200" dirty="0">
                        <a:effectLst/>
                        <a:latin typeface="Calibri" charset="0"/>
                      </a:endParaRPr>
                    </a:p>
                    <a:p>
                      <a:pPr algn="just"/>
                      <a:r>
                        <a:rPr lang="en-US" sz="1200" b="1" cap="all" dirty="0">
                          <a:solidFill>
                            <a:srgbClr val="385623"/>
                          </a:solidFill>
                          <a:effectLst/>
                          <a:latin typeface="Arial" charset="0"/>
                        </a:rPr>
                        <a:t>salt lake 14</a:t>
                      </a:r>
                      <a:endParaRPr lang="en-US" sz="1200" dirty="0">
                        <a:effectLst/>
                        <a:latin typeface="Calibri" charset="0"/>
                      </a:endParaRPr>
                    </a:p>
                    <a:p>
                      <a:pPr algn="just"/>
                      <a:r>
                        <a:rPr lang="en-US" sz="1100" b="1" cap="all" dirty="0">
                          <a:solidFill>
                            <a:srgbClr val="385623"/>
                          </a:solidFill>
                          <a:effectLst/>
                          <a:latin typeface="Arial" charset="0"/>
                        </a:rPr>
                        <a:t>Missouri</a:t>
                      </a:r>
                      <a:r>
                        <a:rPr lang="en-US" sz="1100" b="1" cap="all" baseline="0" dirty="0">
                          <a:solidFill>
                            <a:srgbClr val="385623"/>
                          </a:solidFill>
                          <a:effectLst/>
                          <a:latin typeface="Arial" charset="0"/>
                        </a:rPr>
                        <a:t> </a:t>
                      </a:r>
                      <a:r>
                        <a:rPr lang="en-US" sz="1100" b="1" cap="all" dirty="0">
                          <a:solidFill>
                            <a:srgbClr val="385623"/>
                          </a:solidFill>
                          <a:effectLst/>
                          <a:latin typeface="Arial" charset="0"/>
                        </a:rPr>
                        <a:t>compromise 13</a:t>
                      </a:r>
                      <a:endParaRPr lang="en-US" sz="1100" dirty="0">
                        <a:effectLst/>
                        <a:latin typeface="Calibri" charset="0"/>
                      </a:endParaRPr>
                    </a:p>
                    <a:p>
                      <a:pPr algn="just"/>
                      <a:r>
                        <a:rPr lang="en-US" sz="1200" b="1" cap="all" dirty="0" err="1">
                          <a:solidFill>
                            <a:srgbClr val="385623"/>
                          </a:solidFill>
                          <a:effectLst/>
                          <a:latin typeface="Arial" charset="0"/>
                        </a:rPr>
                        <a:t>andrew</a:t>
                      </a:r>
                      <a:r>
                        <a:rPr lang="en-US" sz="1200" b="1" cap="all" dirty="0">
                          <a:solidFill>
                            <a:srgbClr val="385623"/>
                          </a:solidFill>
                          <a:effectLst/>
                          <a:latin typeface="Arial" charset="0"/>
                        </a:rPr>
                        <a:t> </a:t>
                      </a:r>
                      <a:r>
                        <a:rPr lang="en-US" sz="1200" b="1" cap="all" dirty="0" err="1">
                          <a:solidFill>
                            <a:srgbClr val="385623"/>
                          </a:solidFill>
                          <a:effectLst/>
                          <a:latin typeface="Arial" charset="0"/>
                        </a:rPr>
                        <a:t>jackson</a:t>
                      </a:r>
                      <a:r>
                        <a:rPr lang="en-US" sz="1200" b="1" cap="all" dirty="0">
                          <a:solidFill>
                            <a:srgbClr val="385623"/>
                          </a:solidFill>
                          <a:effectLst/>
                          <a:latin typeface="Arial" charset="0"/>
                        </a:rPr>
                        <a:t> 12</a:t>
                      </a:r>
                      <a:endParaRPr lang="en-US" sz="1200" dirty="0">
                        <a:effectLst/>
                        <a:latin typeface="Calibri" charset="0"/>
                      </a:endParaRPr>
                    </a:p>
                    <a:p>
                      <a:pPr algn="just"/>
                      <a:r>
                        <a:rPr lang="en-US" sz="1200" b="1" cap="all" dirty="0">
                          <a:solidFill>
                            <a:srgbClr val="385623"/>
                          </a:solidFill>
                          <a:effectLst/>
                          <a:latin typeface="Arial" charset="0"/>
                        </a:rPr>
                        <a:t>wagon train 12</a:t>
                      </a:r>
                      <a:endParaRPr lang="en-US" sz="1200" dirty="0">
                        <a:effectLst/>
                        <a:latin typeface="Calibri" charset="0"/>
                      </a:endParaRPr>
                    </a:p>
                    <a:p>
                      <a:pPr algn="just"/>
                      <a:r>
                        <a:rPr lang="en-US" sz="1200" b="1" cap="all" dirty="0">
                          <a:solidFill>
                            <a:srgbClr val="385623"/>
                          </a:solidFill>
                          <a:effectLst/>
                          <a:latin typeface="Arial" charset="0"/>
                        </a:rPr>
                        <a:t>women's rights 12</a:t>
                      </a:r>
                      <a:endParaRPr lang="en-US" sz="1200" dirty="0">
                        <a:effectLst/>
                        <a:latin typeface="Calibri" charset="0"/>
                      </a:endParaRPr>
                    </a:p>
                    <a:p>
                      <a:pPr algn="just"/>
                      <a:r>
                        <a:rPr lang="en-US" sz="1200" b="1" cap="all" dirty="0">
                          <a:solidFill>
                            <a:srgbClr val="385623"/>
                          </a:solidFill>
                          <a:effectLst/>
                          <a:latin typeface="Arial" charset="0"/>
                        </a:rPr>
                        <a:t>native </a:t>
                      </a:r>
                      <a:r>
                        <a:rPr lang="en-US" sz="1200" b="1" cap="all" dirty="0" err="1">
                          <a:solidFill>
                            <a:srgbClr val="385623"/>
                          </a:solidFill>
                          <a:effectLst/>
                          <a:latin typeface="Arial" charset="0"/>
                        </a:rPr>
                        <a:t>americans</a:t>
                      </a:r>
                      <a:r>
                        <a:rPr lang="en-US" sz="1200" b="1" cap="all" dirty="0">
                          <a:solidFill>
                            <a:srgbClr val="385623"/>
                          </a:solidFill>
                          <a:effectLst/>
                          <a:latin typeface="Arial" charset="0"/>
                        </a:rPr>
                        <a:t> 11</a:t>
                      </a:r>
                      <a:endParaRPr lang="en-US" sz="1200" dirty="0">
                        <a:effectLst/>
                        <a:latin typeface="Calibri" charset="0"/>
                      </a:endParaRPr>
                    </a:p>
                    <a:p>
                      <a:pPr algn="just"/>
                      <a:r>
                        <a:rPr lang="en-US" sz="1200" b="1" cap="all" dirty="0" err="1">
                          <a:solidFill>
                            <a:srgbClr val="385623"/>
                          </a:solidFill>
                          <a:effectLst/>
                          <a:latin typeface="Arial" charset="0"/>
                        </a:rPr>
                        <a:t>santa</a:t>
                      </a:r>
                      <a:r>
                        <a:rPr lang="en-US" sz="1200" b="1" cap="all" dirty="0">
                          <a:solidFill>
                            <a:srgbClr val="385623"/>
                          </a:solidFill>
                          <a:effectLst/>
                          <a:latin typeface="Arial" charset="0"/>
                        </a:rPr>
                        <a:t> </a:t>
                      </a:r>
                      <a:r>
                        <a:rPr lang="en-US" sz="1200" b="1" cap="all" dirty="0" err="1">
                          <a:solidFill>
                            <a:srgbClr val="385623"/>
                          </a:solidFill>
                          <a:effectLst/>
                          <a:latin typeface="Arial" charset="0"/>
                        </a:rPr>
                        <a:t>anna</a:t>
                      </a:r>
                      <a:r>
                        <a:rPr lang="en-US" sz="1200" b="1" cap="all" dirty="0">
                          <a:solidFill>
                            <a:srgbClr val="385623"/>
                          </a:solidFill>
                          <a:effectLst/>
                          <a:latin typeface="Arial" charset="0"/>
                        </a:rPr>
                        <a:t> 11</a:t>
                      </a:r>
                      <a:endParaRPr lang="en-US" sz="1200" dirty="0">
                        <a:effectLst/>
                        <a:latin typeface="Calibri" charset="0"/>
                      </a:endParaRPr>
                    </a:p>
                    <a:p>
                      <a:pPr algn="just"/>
                      <a:r>
                        <a:rPr lang="en-US" sz="1200" b="1" cap="all" dirty="0">
                          <a:solidFill>
                            <a:srgbClr val="385623"/>
                          </a:solidFill>
                          <a:effectLst/>
                          <a:latin typeface="Arial" charset="0"/>
                        </a:rPr>
                        <a:t>south pass 11</a:t>
                      </a:r>
                      <a:endParaRPr lang="en-US" sz="1200" dirty="0">
                        <a:effectLst/>
                        <a:latin typeface="Calibri" charset="0"/>
                      </a:endParaRPr>
                    </a:p>
                    <a:p>
                      <a:pPr algn="just"/>
                      <a:r>
                        <a:rPr lang="en-US" sz="1200" b="1" cap="all" dirty="0">
                          <a:solidFill>
                            <a:srgbClr val="385623"/>
                          </a:solidFill>
                          <a:effectLst/>
                          <a:latin typeface="Arial" charset="0"/>
                        </a:rPr>
                        <a:t>civil war 10</a:t>
                      </a:r>
                      <a:endParaRPr lang="en-US" sz="1200" dirty="0">
                        <a:effectLst/>
                        <a:latin typeface="Calibri" charset="0"/>
                      </a:endParaRPr>
                    </a:p>
                    <a:p>
                      <a:pPr algn="just"/>
                      <a:r>
                        <a:rPr lang="en-US" sz="1200" b="1" cap="all" dirty="0">
                          <a:solidFill>
                            <a:srgbClr val="385623"/>
                          </a:solidFill>
                          <a:effectLst/>
                          <a:latin typeface="Arial" charset="0"/>
                        </a:rPr>
                        <a:t>free states 10</a:t>
                      </a:r>
                      <a:endParaRPr lang="en-US" sz="1200" dirty="0">
                        <a:effectLst/>
                        <a:latin typeface="Calibri" charset="0"/>
                      </a:endParaRPr>
                    </a:p>
                    <a:p>
                      <a:pPr algn="just"/>
                      <a:r>
                        <a:rPr lang="en-US" sz="1200" b="1" cap="all" dirty="0">
                          <a:solidFill>
                            <a:srgbClr val="385623"/>
                          </a:solidFill>
                          <a:effectLst/>
                          <a:latin typeface="Arial" charset="0"/>
                        </a:rPr>
                        <a:t>pacific ocean 10</a:t>
                      </a:r>
                      <a:endParaRPr lang="en-US" sz="1200" dirty="0">
                        <a:effectLst/>
                        <a:latin typeface="Calibri" charset="0"/>
                      </a:endParaRPr>
                    </a:p>
                    <a:p>
                      <a:pPr algn="just"/>
                      <a:r>
                        <a:rPr lang="en-US" sz="1200" b="1" cap="all" dirty="0">
                          <a:solidFill>
                            <a:srgbClr val="385623"/>
                          </a:solidFill>
                          <a:effectLst/>
                          <a:latin typeface="Arial" charset="0"/>
                        </a:rPr>
                        <a:t>president </a:t>
                      </a:r>
                      <a:r>
                        <a:rPr lang="en-US" sz="1200" b="1" cap="all" dirty="0" err="1">
                          <a:solidFill>
                            <a:srgbClr val="385623"/>
                          </a:solidFill>
                          <a:effectLst/>
                          <a:latin typeface="Arial" charset="0"/>
                        </a:rPr>
                        <a:t>polk</a:t>
                      </a:r>
                      <a:r>
                        <a:rPr lang="en-US" sz="1200" b="1" cap="all" dirty="0">
                          <a:solidFill>
                            <a:srgbClr val="385623"/>
                          </a:solidFill>
                          <a:effectLst/>
                          <a:latin typeface="Arial" charset="0"/>
                        </a:rPr>
                        <a:t> 10</a:t>
                      </a:r>
                      <a:endParaRPr lang="en-US" sz="1200" dirty="0">
                        <a:effectLst/>
                        <a:latin typeface="Calibri" charset="0"/>
                      </a:endParaRPr>
                    </a:p>
                    <a:p>
                      <a:pPr algn="just"/>
                      <a:r>
                        <a:rPr lang="en-US" sz="1200" b="1" cap="all" dirty="0">
                          <a:solidFill>
                            <a:srgbClr val="385623"/>
                          </a:solidFill>
                          <a:effectLst/>
                          <a:latin typeface="Arial" charset="0"/>
                        </a:rPr>
                        <a:t>slave state 10</a:t>
                      </a:r>
                      <a:endParaRPr lang="en-US" sz="1200" dirty="0">
                        <a:effectLst/>
                        <a:latin typeface="Calibri" charset="0"/>
                      </a:endParaRPr>
                    </a:p>
                    <a:p>
                      <a:pPr algn="just"/>
                      <a:r>
                        <a:rPr lang="en-US" sz="1200" b="1" cap="all" dirty="0">
                          <a:solidFill>
                            <a:srgbClr val="385623"/>
                          </a:solidFill>
                          <a:effectLst/>
                          <a:latin typeface="Arial" charset="0"/>
                        </a:rPr>
                        <a:t>manifest destiny 9</a:t>
                      </a:r>
                      <a:endParaRPr lang="en-US" sz="1200" dirty="0">
                        <a:effectLst/>
                        <a:latin typeface="Calibri" charset="0"/>
                      </a:endParaRPr>
                    </a:p>
                  </a:txBody>
                  <a:tcPr marL="34288" marR="34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200" b="1" u="none" strike="noStrike" cap="all" dirty="0">
                          <a:solidFill>
                            <a:srgbClr val="385623"/>
                          </a:solidFill>
                          <a:effectLst/>
                          <a:latin typeface="Arial" charset="0"/>
                        </a:rPr>
                        <a:t> </a:t>
                      </a:r>
                      <a:endParaRPr lang="en-US" sz="1200" dirty="0">
                        <a:effectLst/>
                        <a:latin typeface="Calibri" charset="0"/>
                      </a:endParaRPr>
                    </a:p>
                    <a:p>
                      <a:pPr algn="just"/>
                      <a:r>
                        <a:rPr lang="en-US" sz="1200" b="1" u="sng" cap="all" dirty="0">
                          <a:solidFill>
                            <a:srgbClr val="000000"/>
                          </a:solidFill>
                          <a:effectLst/>
                          <a:latin typeface="Arial" charset="0"/>
                        </a:rPr>
                        <a:t>2-WORD PHRASES</a:t>
                      </a:r>
                      <a:endParaRPr lang="en-US" sz="1200" dirty="0">
                        <a:effectLst/>
                        <a:latin typeface="Calibri" charset="0"/>
                      </a:endParaRPr>
                    </a:p>
                    <a:p>
                      <a:pPr algn="just"/>
                      <a:r>
                        <a:rPr lang="en-US" sz="1200" b="1" cap="all" dirty="0">
                          <a:solidFill>
                            <a:srgbClr val="385623"/>
                          </a:solidFill>
                          <a:effectLst/>
                          <a:latin typeface="Arial" charset="0"/>
                        </a:rPr>
                        <a:t>look at 478</a:t>
                      </a:r>
                      <a:endParaRPr lang="en-US" sz="1200" dirty="0">
                        <a:effectLst/>
                        <a:latin typeface="Calibri" charset="0"/>
                      </a:endParaRPr>
                    </a:p>
                    <a:p>
                      <a:pPr algn="just"/>
                      <a:r>
                        <a:rPr lang="en-US" sz="1200" b="1" cap="all" dirty="0">
                          <a:solidFill>
                            <a:srgbClr val="385623"/>
                          </a:solidFill>
                          <a:effectLst/>
                          <a:latin typeface="Arial" charset="0"/>
                        </a:rPr>
                        <a:t>figure out 368</a:t>
                      </a:r>
                      <a:endParaRPr lang="en-US" sz="1200" dirty="0">
                        <a:effectLst/>
                        <a:latin typeface="Calibri" charset="0"/>
                      </a:endParaRPr>
                    </a:p>
                    <a:p>
                      <a:pPr algn="just"/>
                      <a:r>
                        <a:rPr lang="en-US" sz="1200" b="1" cap="all" dirty="0">
                          <a:solidFill>
                            <a:srgbClr val="385623"/>
                          </a:solidFill>
                          <a:effectLst/>
                          <a:latin typeface="Arial" charset="0"/>
                        </a:rPr>
                        <a:t>how many 306</a:t>
                      </a:r>
                      <a:endParaRPr lang="en-US" sz="1200" dirty="0">
                        <a:effectLst/>
                        <a:latin typeface="Calibri" charset="0"/>
                      </a:endParaRPr>
                    </a:p>
                    <a:p>
                      <a:pPr algn="just"/>
                      <a:r>
                        <a:rPr lang="en-US" sz="1200" b="1" cap="all" dirty="0">
                          <a:solidFill>
                            <a:srgbClr val="385623"/>
                          </a:solidFill>
                          <a:effectLst/>
                          <a:latin typeface="Arial" charset="0"/>
                        </a:rPr>
                        <a:t>how much 170</a:t>
                      </a:r>
                      <a:endParaRPr lang="en-US" sz="1200" dirty="0">
                        <a:effectLst/>
                        <a:latin typeface="Calibri" charset="0"/>
                      </a:endParaRPr>
                    </a:p>
                    <a:p>
                      <a:pPr algn="just"/>
                      <a:r>
                        <a:rPr lang="en-US" sz="1200" b="1" cap="all" dirty="0">
                          <a:solidFill>
                            <a:srgbClr val="385623"/>
                          </a:solidFill>
                          <a:effectLst/>
                          <a:latin typeface="Arial" charset="0"/>
                        </a:rPr>
                        <a:t>think about 151</a:t>
                      </a:r>
                      <a:endParaRPr lang="en-US" sz="1200" dirty="0">
                        <a:effectLst/>
                        <a:latin typeface="Calibri" charset="0"/>
                      </a:endParaRPr>
                    </a:p>
                    <a:p>
                      <a:pPr algn="just"/>
                      <a:r>
                        <a:rPr lang="en-US" sz="1200" b="1" cap="all" dirty="0">
                          <a:solidFill>
                            <a:srgbClr val="385623"/>
                          </a:solidFill>
                          <a:effectLst/>
                          <a:latin typeface="Arial" charset="0"/>
                        </a:rPr>
                        <a:t>whole numbers 135</a:t>
                      </a:r>
                      <a:endParaRPr lang="en-US" sz="1200" dirty="0">
                        <a:effectLst/>
                        <a:latin typeface="Calibri" charset="0"/>
                      </a:endParaRPr>
                    </a:p>
                    <a:p>
                      <a:pPr algn="just"/>
                      <a:r>
                        <a:rPr lang="en-US" sz="1200" b="1" cap="all" dirty="0">
                          <a:solidFill>
                            <a:srgbClr val="385623"/>
                          </a:solidFill>
                          <a:effectLst/>
                          <a:latin typeface="Arial" charset="0"/>
                        </a:rPr>
                        <a:t>equal to 129</a:t>
                      </a:r>
                      <a:endParaRPr lang="en-US" sz="1200" dirty="0">
                        <a:effectLst/>
                        <a:latin typeface="Calibri" charset="0"/>
                      </a:endParaRPr>
                    </a:p>
                    <a:p>
                      <a:pPr algn="just"/>
                      <a:r>
                        <a:rPr lang="en-US" sz="1200" b="1" cap="all" dirty="0">
                          <a:solidFill>
                            <a:srgbClr val="385623"/>
                          </a:solidFill>
                          <a:effectLst/>
                          <a:latin typeface="Arial" charset="0"/>
                        </a:rPr>
                        <a:t>real life 126</a:t>
                      </a:r>
                      <a:endParaRPr lang="en-US" sz="1200" dirty="0">
                        <a:effectLst/>
                        <a:latin typeface="Calibri" charset="0"/>
                      </a:endParaRPr>
                    </a:p>
                    <a:p>
                      <a:pPr algn="just"/>
                      <a:r>
                        <a:rPr lang="en-US" sz="1200" b="1" cap="all" dirty="0">
                          <a:solidFill>
                            <a:srgbClr val="385623"/>
                          </a:solidFill>
                          <a:effectLst/>
                          <a:latin typeface="Arial" charset="0"/>
                        </a:rPr>
                        <a:t>mixed numbers 124</a:t>
                      </a:r>
                      <a:endParaRPr lang="en-US" sz="1200" dirty="0">
                        <a:effectLst/>
                        <a:latin typeface="Calibri" charset="0"/>
                      </a:endParaRPr>
                    </a:p>
                    <a:p>
                      <a:pPr algn="just"/>
                      <a:r>
                        <a:rPr lang="en-US" sz="1200" b="1" cap="all" dirty="0">
                          <a:solidFill>
                            <a:srgbClr val="385623"/>
                          </a:solidFill>
                          <a:effectLst/>
                          <a:latin typeface="Arial" charset="0"/>
                        </a:rPr>
                        <a:t>whole number 122</a:t>
                      </a:r>
                      <a:endParaRPr lang="en-US" sz="1200" dirty="0">
                        <a:effectLst/>
                        <a:latin typeface="Calibri" charset="0"/>
                      </a:endParaRPr>
                    </a:p>
                    <a:p>
                      <a:pPr algn="just"/>
                      <a:r>
                        <a:rPr lang="en-US" sz="1200" b="1" cap="all" dirty="0">
                          <a:solidFill>
                            <a:srgbClr val="385623"/>
                          </a:solidFill>
                          <a:effectLst/>
                          <a:latin typeface="Arial" charset="0"/>
                        </a:rPr>
                        <a:t>mixed number 109</a:t>
                      </a:r>
                      <a:endParaRPr lang="en-US" sz="1200" dirty="0">
                        <a:effectLst/>
                        <a:latin typeface="Calibri" charset="0"/>
                      </a:endParaRPr>
                    </a:p>
                    <a:p>
                      <a:pPr algn="just"/>
                      <a:r>
                        <a:rPr lang="en-US" sz="1200" b="1" cap="all" dirty="0">
                          <a:solidFill>
                            <a:srgbClr val="385623"/>
                          </a:solidFill>
                          <a:effectLst/>
                          <a:latin typeface="Arial" charset="0"/>
                        </a:rPr>
                        <a:t>decimal point 104</a:t>
                      </a:r>
                      <a:endParaRPr lang="en-US" sz="1200" dirty="0">
                        <a:effectLst/>
                        <a:latin typeface="Calibri" charset="0"/>
                      </a:endParaRPr>
                    </a:p>
                    <a:p>
                      <a:pPr algn="just"/>
                      <a:r>
                        <a:rPr lang="en-US" sz="1200" b="1" cap="all" dirty="0">
                          <a:solidFill>
                            <a:srgbClr val="385623"/>
                          </a:solidFill>
                          <a:effectLst/>
                          <a:latin typeface="Arial" charset="0"/>
                        </a:rPr>
                        <a:t>practice directions 95</a:t>
                      </a:r>
                      <a:endParaRPr lang="en-US" sz="1200" dirty="0">
                        <a:effectLst/>
                        <a:latin typeface="Calibri" charset="0"/>
                      </a:endParaRPr>
                    </a:p>
                    <a:p>
                      <a:pPr algn="just"/>
                      <a:r>
                        <a:rPr lang="en-US" sz="1200" b="1" cap="all" dirty="0">
                          <a:solidFill>
                            <a:srgbClr val="385623"/>
                          </a:solidFill>
                          <a:effectLst/>
                          <a:latin typeface="Arial" charset="0"/>
                        </a:rPr>
                        <a:t>teaching time 94</a:t>
                      </a:r>
                      <a:endParaRPr lang="en-US" sz="1200" dirty="0">
                        <a:effectLst/>
                        <a:latin typeface="Calibri" charset="0"/>
                      </a:endParaRPr>
                    </a:p>
                    <a:p>
                      <a:pPr algn="just"/>
                      <a:r>
                        <a:rPr lang="en-US" sz="1200" b="1" cap="all" dirty="0">
                          <a:solidFill>
                            <a:srgbClr val="385623"/>
                          </a:solidFill>
                          <a:effectLst/>
                          <a:latin typeface="Arial" charset="0"/>
                        </a:rPr>
                        <a:t>ice cream 91</a:t>
                      </a:r>
                      <a:endParaRPr lang="en-US" sz="1200" dirty="0">
                        <a:effectLst/>
                        <a:latin typeface="Calibri" charset="0"/>
                      </a:endParaRPr>
                    </a:p>
                    <a:p>
                      <a:pPr algn="just"/>
                      <a:r>
                        <a:rPr lang="en-US" sz="1100" b="1" cap="all" dirty="0">
                          <a:solidFill>
                            <a:srgbClr val="385623"/>
                          </a:solidFill>
                          <a:effectLst/>
                          <a:latin typeface="Arial" charset="0"/>
                        </a:rPr>
                        <a:t>technology integration 87</a:t>
                      </a:r>
                      <a:endParaRPr lang="en-US" sz="1100" dirty="0">
                        <a:effectLst/>
                        <a:latin typeface="Calibri" charset="0"/>
                      </a:endParaRPr>
                    </a:p>
                    <a:p>
                      <a:pPr algn="just"/>
                      <a:r>
                        <a:rPr lang="en-US" sz="1200" b="1" cap="all" dirty="0">
                          <a:solidFill>
                            <a:srgbClr val="385623"/>
                          </a:solidFill>
                          <a:effectLst/>
                          <a:latin typeface="Arial" charset="0"/>
                        </a:rPr>
                        <a:t>mental math 75</a:t>
                      </a:r>
                      <a:endParaRPr lang="en-US" sz="1200" dirty="0">
                        <a:effectLst/>
                        <a:latin typeface="Calibri" charset="0"/>
                      </a:endParaRPr>
                    </a:p>
                    <a:p>
                      <a:pPr algn="just"/>
                      <a:r>
                        <a:rPr lang="en-US" sz="1200" b="1" cap="all" dirty="0">
                          <a:solidFill>
                            <a:srgbClr val="385623"/>
                          </a:solidFill>
                          <a:effectLst/>
                          <a:latin typeface="Arial" charset="0"/>
                        </a:rPr>
                        <a:t>place value 73</a:t>
                      </a:r>
                      <a:endParaRPr lang="en-US" sz="1200" dirty="0">
                        <a:effectLst/>
                        <a:latin typeface="Calibri" charset="0"/>
                      </a:endParaRPr>
                    </a:p>
                    <a:p>
                      <a:pPr algn="just"/>
                      <a:r>
                        <a:rPr lang="en-US" sz="1200" b="1" cap="all" dirty="0">
                          <a:solidFill>
                            <a:srgbClr val="385623"/>
                          </a:solidFill>
                          <a:effectLst/>
                          <a:latin typeface="Arial" charset="0"/>
                        </a:rPr>
                        <a:t>less than 72</a:t>
                      </a:r>
                      <a:endParaRPr lang="en-US" sz="1200" dirty="0">
                        <a:effectLst/>
                        <a:latin typeface="Calibri" charset="0"/>
                      </a:endParaRPr>
                    </a:p>
                    <a:p>
                      <a:pPr algn="just"/>
                      <a:r>
                        <a:rPr lang="en-US" sz="1200" b="1" cap="all" dirty="0">
                          <a:solidFill>
                            <a:srgbClr val="385623"/>
                          </a:solidFill>
                          <a:effectLst/>
                          <a:latin typeface="Arial" charset="0"/>
                        </a:rPr>
                        <a:t>surface area 71</a:t>
                      </a:r>
                      <a:endParaRPr lang="en-US" sz="1200" dirty="0">
                        <a:effectLst/>
                        <a:latin typeface="Calibri" charset="0"/>
                      </a:endParaRPr>
                    </a:p>
                    <a:p>
                      <a:pPr algn="just"/>
                      <a:r>
                        <a:rPr lang="en-US" sz="1200" b="1" cap="all" dirty="0">
                          <a:solidFill>
                            <a:srgbClr val="385623"/>
                          </a:solidFill>
                          <a:effectLst/>
                          <a:latin typeface="Arial" charset="0"/>
                        </a:rPr>
                        <a:t>number line 66</a:t>
                      </a:r>
                      <a:endParaRPr lang="en-US" sz="1200" dirty="0">
                        <a:effectLst/>
                        <a:latin typeface="Calibri" charset="0"/>
                      </a:endParaRPr>
                    </a:p>
                    <a:p>
                      <a:pPr algn="just"/>
                      <a:r>
                        <a:rPr lang="en-US" sz="1200" b="1" cap="all" dirty="0">
                          <a:solidFill>
                            <a:srgbClr val="385623"/>
                          </a:solidFill>
                          <a:effectLst/>
                          <a:latin typeface="Arial" charset="0"/>
                        </a:rPr>
                        <a:t>coordinate grid 65</a:t>
                      </a:r>
                      <a:endParaRPr lang="en-US" sz="1200" dirty="0">
                        <a:effectLst/>
                        <a:latin typeface="Calibri" charset="0"/>
                      </a:endParaRPr>
                    </a:p>
                    <a:p>
                      <a:pPr algn="just"/>
                      <a:r>
                        <a:rPr lang="en-US" sz="1200" b="1" cap="all" dirty="0">
                          <a:solidFill>
                            <a:srgbClr val="385623"/>
                          </a:solidFill>
                          <a:effectLst/>
                          <a:latin typeface="Arial" charset="0"/>
                        </a:rPr>
                        <a:t>work on 65</a:t>
                      </a:r>
                      <a:endParaRPr lang="en-US" sz="1200" dirty="0">
                        <a:effectLst/>
                        <a:latin typeface="Calibri" charset="0"/>
                      </a:endParaRPr>
                    </a:p>
                    <a:p>
                      <a:pPr algn="just"/>
                      <a:r>
                        <a:rPr lang="en-US" sz="1200" b="1" cap="all" dirty="0">
                          <a:solidFill>
                            <a:srgbClr val="385623"/>
                          </a:solidFill>
                          <a:effectLst/>
                          <a:latin typeface="Arial" charset="0"/>
                        </a:rPr>
                        <a:t>greater than 64</a:t>
                      </a:r>
                      <a:endParaRPr lang="en-US" sz="1200" dirty="0">
                        <a:effectLst/>
                        <a:latin typeface="Calibri" charset="0"/>
                      </a:endParaRPr>
                    </a:p>
                    <a:p>
                      <a:pPr algn="just"/>
                      <a:r>
                        <a:rPr lang="en-US" sz="1200" b="1" cap="all" dirty="0">
                          <a:solidFill>
                            <a:srgbClr val="385623"/>
                          </a:solidFill>
                          <a:effectLst/>
                          <a:latin typeface="Arial" charset="0"/>
                        </a:rPr>
                        <a:t>looking at 59</a:t>
                      </a:r>
                      <a:endParaRPr lang="en-US" sz="1200" dirty="0">
                        <a:effectLst/>
                        <a:latin typeface="Calibri" charset="0"/>
                      </a:endParaRPr>
                    </a:p>
                    <a:p>
                      <a:pPr algn="just"/>
                      <a:r>
                        <a:rPr lang="en-US" sz="1200" b="1" cap="all" dirty="0">
                          <a:solidFill>
                            <a:srgbClr val="385623"/>
                          </a:solidFill>
                          <a:effectLst/>
                          <a:latin typeface="Arial" charset="0"/>
                        </a:rPr>
                        <a:t>uncle </a:t>
                      </a:r>
                      <a:r>
                        <a:rPr lang="en-US" sz="1200" b="1" cap="all" dirty="0" err="1">
                          <a:solidFill>
                            <a:srgbClr val="385623"/>
                          </a:solidFill>
                          <a:effectLst/>
                          <a:latin typeface="Arial" charset="0"/>
                        </a:rPr>
                        <a:t>larry</a:t>
                      </a:r>
                      <a:r>
                        <a:rPr lang="en-US" sz="1200" b="1" cap="all" dirty="0">
                          <a:solidFill>
                            <a:srgbClr val="385623"/>
                          </a:solidFill>
                          <a:effectLst/>
                          <a:latin typeface="Arial" charset="0"/>
                        </a:rPr>
                        <a:t> 56</a:t>
                      </a:r>
                      <a:endParaRPr lang="en-US" sz="1200" dirty="0">
                        <a:effectLst/>
                        <a:latin typeface="Calibri" charset="0"/>
                      </a:endParaRPr>
                    </a:p>
                    <a:p>
                      <a:pPr algn="just"/>
                      <a:r>
                        <a:rPr lang="en-US" sz="1200" b="1" cap="all" dirty="0">
                          <a:solidFill>
                            <a:srgbClr val="385623"/>
                          </a:solidFill>
                          <a:effectLst/>
                          <a:latin typeface="Arial" charset="0"/>
                        </a:rPr>
                        <a:t>circle graph 55</a:t>
                      </a:r>
                      <a:endParaRPr lang="en-US" sz="1200" dirty="0">
                        <a:effectLst/>
                        <a:latin typeface="Calibri" charset="0"/>
                      </a:endParaRPr>
                    </a:p>
                    <a:p>
                      <a:pPr algn="just"/>
                      <a:r>
                        <a:rPr lang="en-US" sz="1200" b="1" cap="all" dirty="0">
                          <a:solidFill>
                            <a:srgbClr val="385623"/>
                          </a:solidFill>
                          <a:effectLst/>
                          <a:latin typeface="Arial" charset="0"/>
                        </a:rPr>
                        <a:t>simplest form 54</a:t>
                      </a:r>
                      <a:endParaRPr lang="en-US" sz="1200" dirty="0">
                        <a:effectLst/>
                        <a:latin typeface="Calibri" charset="0"/>
                      </a:endParaRPr>
                    </a:p>
                    <a:p>
                      <a:pPr algn="just"/>
                      <a:r>
                        <a:rPr lang="en-US" sz="1200" b="1" cap="all" dirty="0">
                          <a:solidFill>
                            <a:srgbClr val="385623"/>
                          </a:solidFill>
                          <a:effectLst/>
                          <a:latin typeface="Arial" charset="0"/>
                        </a:rPr>
                        <a:t>common denominator 52</a:t>
                      </a:r>
                      <a:endParaRPr lang="en-US" sz="1200" dirty="0">
                        <a:effectLst/>
                        <a:latin typeface="Calibri" charset="0"/>
                      </a:endParaRPr>
                    </a:p>
                  </a:txBody>
                  <a:tcPr marL="34288" marR="34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n-US" sz="1200" b="1" u="none" strike="noStrike" cap="all" dirty="0">
                          <a:solidFill>
                            <a:srgbClr val="385623"/>
                          </a:solidFill>
                          <a:effectLst/>
                          <a:latin typeface="Arial" charset="0"/>
                        </a:rPr>
                        <a:t> </a:t>
                      </a:r>
                      <a:endParaRPr lang="en-US" sz="1200" dirty="0">
                        <a:effectLst/>
                        <a:latin typeface="Calibri" charset="0"/>
                      </a:endParaRPr>
                    </a:p>
                    <a:p>
                      <a:pPr algn="just"/>
                      <a:r>
                        <a:rPr lang="en-US" sz="1200" b="1" u="sng" cap="all" dirty="0">
                          <a:solidFill>
                            <a:srgbClr val="000000"/>
                          </a:solidFill>
                          <a:effectLst/>
                          <a:latin typeface="Arial" charset="0"/>
                        </a:rPr>
                        <a:t>2-WORD PHRASES</a:t>
                      </a:r>
                      <a:endParaRPr lang="en-US" sz="1200" dirty="0">
                        <a:effectLst/>
                        <a:latin typeface="Calibri" charset="0"/>
                      </a:endParaRPr>
                    </a:p>
                    <a:p>
                      <a:pPr algn="just"/>
                      <a:r>
                        <a:rPr lang="en-US" sz="1200" b="1" cap="all" dirty="0">
                          <a:solidFill>
                            <a:srgbClr val="385623"/>
                          </a:solidFill>
                          <a:effectLst/>
                          <a:latin typeface="Arial" charset="0"/>
                        </a:rPr>
                        <a:t>such as 411</a:t>
                      </a:r>
                      <a:endParaRPr lang="en-US" sz="1200" dirty="0">
                        <a:effectLst/>
                        <a:latin typeface="Calibri" charset="0"/>
                      </a:endParaRPr>
                    </a:p>
                    <a:p>
                      <a:pPr algn="just"/>
                      <a:r>
                        <a:rPr lang="en-US" sz="1200" b="1" cap="all" dirty="0">
                          <a:solidFill>
                            <a:srgbClr val="385623"/>
                          </a:solidFill>
                          <a:effectLst/>
                          <a:latin typeface="Arial" charset="0"/>
                        </a:rPr>
                        <a:t>for example 267</a:t>
                      </a:r>
                      <a:endParaRPr lang="en-US" sz="1200" dirty="0">
                        <a:effectLst/>
                        <a:latin typeface="Calibri" charset="0"/>
                      </a:endParaRPr>
                    </a:p>
                    <a:p>
                      <a:pPr algn="just"/>
                      <a:r>
                        <a:rPr lang="en-US" sz="1200" b="1" cap="all" dirty="0">
                          <a:solidFill>
                            <a:srgbClr val="385623"/>
                          </a:solidFill>
                          <a:effectLst/>
                          <a:latin typeface="Arial" charset="0"/>
                        </a:rPr>
                        <a:t>public domain 247</a:t>
                      </a:r>
                      <a:endParaRPr lang="en-US" sz="1200" dirty="0">
                        <a:effectLst/>
                        <a:latin typeface="Calibri" charset="0"/>
                      </a:endParaRPr>
                    </a:p>
                    <a:p>
                      <a:pPr algn="just"/>
                      <a:r>
                        <a:rPr lang="en-US" sz="1200" b="1" cap="all" dirty="0">
                          <a:solidFill>
                            <a:srgbClr val="385623"/>
                          </a:solidFill>
                          <a:effectLst/>
                          <a:latin typeface="Arial" charset="0"/>
                        </a:rPr>
                        <a:t>wiki image 236</a:t>
                      </a:r>
                      <a:endParaRPr lang="en-US" sz="1200" dirty="0">
                        <a:effectLst/>
                        <a:latin typeface="Calibri" charset="0"/>
                      </a:endParaRPr>
                    </a:p>
                    <a:p>
                      <a:pPr algn="just"/>
                      <a:r>
                        <a:rPr lang="en-US" sz="1200" b="1" cap="all" dirty="0">
                          <a:solidFill>
                            <a:srgbClr val="385623"/>
                          </a:solidFill>
                          <a:effectLst/>
                          <a:latin typeface="Arial" charset="0"/>
                        </a:rPr>
                        <a:t>wiki file 203</a:t>
                      </a:r>
                      <a:endParaRPr lang="en-US" sz="1200" dirty="0">
                        <a:effectLst/>
                        <a:latin typeface="Calibri" charset="0"/>
                      </a:endParaRPr>
                    </a:p>
                    <a:p>
                      <a:pPr algn="just"/>
                      <a:r>
                        <a:rPr lang="en-US" sz="1200" b="1" cap="all" dirty="0">
                          <a:solidFill>
                            <a:srgbClr val="385623"/>
                          </a:solidFill>
                          <a:effectLst/>
                          <a:latin typeface="Arial" charset="0"/>
                        </a:rPr>
                        <a:t>nervous system 154</a:t>
                      </a:r>
                      <a:endParaRPr lang="en-US" sz="1200" dirty="0">
                        <a:effectLst/>
                        <a:latin typeface="Calibri" charset="0"/>
                      </a:endParaRPr>
                    </a:p>
                    <a:p>
                      <a:pPr algn="just"/>
                      <a:r>
                        <a:rPr lang="en-US" sz="1200" b="1" cap="all" dirty="0">
                          <a:solidFill>
                            <a:srgbClr val="385623"/>
                          </a:solidFill>
                          <a:effectLst/>
                          <a:latin typeface="Arial" charset="0"/>
                        </a:rPr>
                        <a:t>blood cells 114</a:t>
                      </a:r>
                      <a:endParaRPr lang="en-US" sz="1200" dirty="0">
                        <a:effectLst/>
                        <a:latin typeface="Calibri" charset="0"/>
                      </a:endParaRPr>
                    </a:p>
                    <a:p>
                      <a:pPr algn="just"/>
                      <a:r>
                        <a:rPr lang="en-US" sz="1200" b="1" cap="all" dirty="0">
                          <a:solidFill>
                            <a:srgbClr val="385623"/>
                          </a:solidFill>
                          <a:effectLst/>
                          <a:latin typeface="Arial" charset="0"/>
                        </a:rPr>
                        <a:t>carbon dioxide 112</a:t>
                      </a:r>
                      <a:endParaRPr lang="en-US" sz="1200" dirty="0">
                        <a:effectLst/>
                        <a:latin typeface="Calibri" charset="0"/>
                      </a:endParaRPr>
                    </a:p>
                    <a:p>
                      <a:pPr algn="just"/>
                      <a:r>
                        <a:rPr lang="en-US" sz="1200" b="1" cap="all" dirty="0">
                          <a:solidFill>
                            <a:srgbClr val="385623"/>
                          </a:solidFill>
                          <a:effectLst/>
                          <a:latin typeface="Arial" charset="0"/>
                        </a:rPr>
                        <a:t>lesson objectives 85</a:t>
                      </a:r>
                      <a:endParaRPr lang="en-US" sz="1200" dirty="0">
                        <a:effectLst/>
                        <a:latin typeface="Calibri" charset="0"/>
                      </a:endParaRPr>
                    </a:p>
                    <a:p>
                      <a:pPr algn="just"/>
                      <a:r>
                        <a:rPr lang="en-US" sz="1200" b="1" cap="all" dirty="0">
                          <a:solidFill>
                            <a:srgbClr val="385623"/>
                          </a:solidFill>
                          <a:effectLst/>
                          <a:latin typeface="Arial" charset="0"/>
                        </a:rPr>
                        <a:t>lesson summary 85</a:t>
                      </a:r>
                      <a:endParaRPr lang="en-US" sz="1200" dirty="0">
                        <a:effectLst/>
                        <a:latin typeface="Calibri" charset="0"/>
                      </a:endParaRPr>
                    </a:p>
                    <a:p>
                      <a:pPr algn="just"/>
                      <a:r>
                        <a:rPr lang="en-US" sz="1200" b="1" cap="all" dirty="0">
                          <a:solidFill>
                            <a:srgbClr val="385623"/>
                          </a:solidFill>
                          <a:effectLst/>
                          <a:latin typeface="Arial" charset="0"/>
                        </a:rPr>
                        <a:t>review questions 85</a:t>
                      </a:r>
                      <a:endParaRPr lang="en-US" sz="1200" dirty="0">
                        <a:effectLst/>
                        <a:latin typeface="Calibri" charset="0"/>
                      </a:endParaRPr>
                    </a:p>
                    <a:p>
                      <a:pPr algn="just"/>
                      <a:r>
                        <a:rPr lang="en-US" sz="1200" b="1" cap="all" dirty="0">
                          <a:solidFill>
                            <a:srgbClr val="385623"/>
                          </a:solidFill>
                          <a:effectLst/>
                          <a:latin typeface="Arial" charset="0"/>
                        </a:rPr>
                        <a:t>reading supplemental 83</a:t>
                      </a:r>
                      <a:endParaRPr lang="en-US" sz="1200" dirty="0">
                        <a:effectLst/>
                        <a:latin typeface="Calibri" charset="0"/>
                      </a:endParaRPr>
                    </a:p>
                    <a:p>
                      <a:pPr algn="just"/>
                      <a:r>
                        <a:rPr lang="en-US" sz="1200" b="1" cap="all" dirty="0">
                          <a:solidFill>
                            <a:srgbClr val="385623"/>
                          </a:solidFill>
                          <a:effectLst/>
                          <a:latin typeface="Arial" charset="0"/>
                        </a:rPr>
                        <a:t>blood vessels 81</a:t>
                      </a:r>
                      <a:endParaRPr lang="en-US" sz="1200" dirty="0">
                        <a:effectLst/>
                        <a:latin typeface="Calibri" charset="0"/>
                      </a:endParaRPr>
                    </a:p>
                    <a:p>
                      <a:pPr algn="just"/>
                      <a:r>
                        <a:rPr lang="en-US" sz="1200" b="1" cap="all" dirty="0">
                          <a:solidFill>
                            <a:srgbClr val="385623"/>
                          </a:solidFill>
                          <a:effectLst/>
                          <a:latin typeface="Arial" charset="0"/>
                        </a:rPr>
                        <a:t>digestive system 69</a:t>
                      </a:r>
                      <a:endParaRPr lang="en-US" sz="1200" dirty="0">
                        <a:effectLst/>
                        <a:latin typeface="Calibri" charset="0"/>
                      </a:endParaRPr>
                    </a:p>
                    <a:p>
                      <a:pPr algn="just"/>
                      <a:r>
                        <a:rPr lang="en-US" sz="1200" b="1" cap="all" dirty="0">
                          <a:solidFill>
                            <a:srgbClr val="385623"/>
                          </a:solidFill>
                          <a:effectLst/>
                          <a:latin typeface="Arial" charset="0"/>
                        </a:rPr>
                        <a:t>natural selection 68</a:t>
                      </a:r>
                      <a:endParaRPr lang="en-US" sz="1200" dirty="0">
                        <a:effectLst/>
                        <a:latin typeface="Calibri" charset="0"/>
                      </a:endParaRPr>
                    </a:p>
                    <a:p>
                      <a:pPr algn="just"/>
                      <a:r>
                        <a:rPr lang="en-US" sz="1200" b="1" cap="all" dirty="0">
                          <a:solidFill>
                            <a:srgbClr val="385623"/>
                          </a:solidFill>
                          <a:effectLst/>
                          <a:latin typeface="Arial" charset="0"/>
                        </a:rPr>
                        <a:t>immune system 67</a:t>
                      </a:r>
                      <a:endParaRPr lang="en-US" sz="1200" dirty="0">
                        <a:effectLst/>
                        <a:latin typeface="Calibri" charset="0"/>
                      </a:endParaRPr>
                    </a:p>
                    <a:p>
                      <a:pPr algn="just"/>
                      <a:r>
                        <a:rPr lang="en-US" sz="1100" b="1" cap="all" dirty="0">
                          <a:solidFill>
                            <a:srgbClr val="385623"/>
                          </a:solidFill>
                          <a:effectLst/>
                          <a:latin typeface="Arial" charset="0"/>
                        </a:rPr>
                        <a:t>cardiovascular system 60</a:t>
                      </a:r>
                      <a:endParaRPr lang="en-US" sz="1100" dirty="0">
                        <a:effectLst/>
                        <a:latin typeface="Calibri" charset="0"/>
                      </a:endParaRPr>
                    </a:p>
                    <a:p>
                      <a:pPr algn="just"/>
                      <a:r>
                        <a:rPr lang="en-US" sz="1200" b="1" cap="all" dirty="0">
                          <a:solidFill>
                            <a:srgbClr val="385623"/>
                          </a:solidFill>
                          <a:effectLst/>
                          <a:latin typeface="Arial" charset="0"/>
                        </a:rPr>
                        <a:t>living things 57</a:t>
                      </a:r>
                      <a:endParaRPr lang="en-US" sz="1200" dirty="0">
                        <a:effectLst/>
                        <a:latin typeface="Calibri" charset="0"/>
                      </a:endParaRPr>
                    </a:p>
                    <a:p>
                      <a:pPr algn="just"/>
                      <a:r>
                        <a:rPr lang="en-US" sz="1200" b="1" cap="all" dirty="0">
                          <a:solidFill>
                            <a:srgbClr val="385623"/>
                          </a:solidFill>
                          <a:effectLst/>
                          <a:latin typeface="Arial" charset="0"/>
                        </a:rPr>
                        <a:t>amino acids 56</a:t>
                      </a:r>
                      <a:endParaRPr lang="en-US" sz="1200" dirty="0">
                        <a:effectLst/>
                        <a:latin typeface="Calibri" charset="0"/>
                      </a:endParaRPr>
                    </a:p>
                    <a:p>
                      <a:pPr algn="just"/>
                      <a:r>
                        <a:rPr lang="en-US" sz="1200" b="1" cap="all" dirty="0">
                          <a:solidFill>
                            <a:srgbClr val="385623"/>
                          </a:solidFill>
                          <a:effectLst/>
                          <a:latin typeface="Arial" charset="0"/>
                        </a:rPr>
                        <a:t>respiratory system 55</a:t>
                      </a:r>
                      <a:endParaRPr lang="en-US" sz="1200" dirty="0">
                        <a:effectLst/>
                        <a:latin typeface="Calibri" charset="0"/>
                      </a:endParaRPr>
                    </a:p>
                    <a:p>
                      <a:pPr algn="just"/>
                      <a:r>
                        <a:rPr lang="en-US" sz="1200" b="1" cap="all" dirty="0">
                          <a:solidFill>
                            <a:srgbClr val="385623"/>
                          </a:solidFill>
                          <a:effectLst/>
                          <a:latin typeface="Arial" charset="0"/>
                        </a:rPr>
                        <a:t>cellular respiration 52</a:t>
                      </a:r>
                      <a:endParaRPr lang="en-US" sz="1200" dirty="0">
                        <a:effectLst/>
                        <a:latin typeface="Calibri" charset="0"/>
                      </a:endParaRPr>
                    </a:p>
                    <a:p>
                      <a:pPr algn="just"/>
                      <a:r>
                        <a:rPr lang="en-US" sz="1200" b="1" cap="all" dirty="0">
                          <a:solidFill>
                            <a:srgbClr val="385623"/>
                          </a:solidFill>
                          <a:effectLst/>
                          <a:latin typeface="Arial" charset="0"/>
                        </a:rPr>
                        <a:t>reproductive system 49</a:t>
                      </a:r>
                      <a:endParaRPr lang="en-US" sz="1200" dirty="0">
                        <a:effectLst/>
                        <a:latin typeface="Calibri" charset="0"/>
                      </a:endParaRPr>
                    </a:p>
                    <a:p>
                      <a:pPr algn="just"/>
                      <a:r>
                        <a:rPr lang="en-US" sz="1200" b="1" cap="all" dirty="0">
                          <a:solidFill>
                            <a:srgbClr val="385623"/>
                          </a:solidFill>
                          <a:effectLst/>
                          <a:latin typeface="Arial" charset="0"/>
                        </a:rPr>
                        <a:t>blood pressure 38</a:t>
                      </a:r>
                      <a:endParaRPr lang="en-US" sz="1200" dirty="0">
                        <a:effectLst/>
                        <a:latin typeface="Calibri" charset="0"/>
                      </a:endParaRPr>
                    </a:p>
                    <a:p>
                      <a:pPr algn="just"/>
                      <a:r>
                        <a:rPr lang="en-US" sz="1200" b="1" cap="all" dirty="0">
                          <a:solidFill>
                            <a:srgbClr val="385623"/>
                          </a:solidFill>
                          <a:effectLst/>
                          <a:latin typeface="Arial" charset="0"/>
                        </a:rPr>
                        <a:t>living organisms 38</a:t>
                      </a:r>
                      <a:endParaRPr lang="en-US" sz="1200" dirty="0">
                        <a:effectLst/>
                        <a:latin typeface="Calibri" charset="0"/>
                      </a:endParaRPr>
                    </a:p>
                    <a:p>
                      <a:pPr algn="just"/>
                      <a:r>
                        <a:rPr lang="en-US" sz="1200" b="1" cap="all" dirty="0">
                          <a:solidFill>
                            <a:srgbClr val="385623"/>
                          </a:solidFill>
                          <a:effectLst/>
                          <a:latin typeface="Arial" charset="0"/>
                        </a:rPr>
                        <a:t>cell division 36</a:t>
                      </a:r>
                      <a:endParaRPr lang="en-US" sz="1200" dirty="0">
                        <a:effectLst/>
                        <a:latin typeface="Calibri" charset="0"/>
                      </a:endParaRPr>
                    </a:p>
                    <a:p>
                      <a:pPr algn="just"/>
                      <a:r>
                        <a:rPr lang="en-US" sz="1200" b="1" cap="all" dirty="0">
                          <a:solidFill>
                            <a:srgbClr val="385623"/>
                          </a:solidFill>
                          <a:effectLst/>
                          <a:latin typeface="Arial" charset="0"/>
                        </a:rPr>
                        <a:t>eukaryotic cells 36</a:t>
                      </a:r>
                      <a:endParaRPr lang="en-US" sz="1200" dirty="0">
                        <a:effectLst/>
                        <a:latin typeface="Calibri" charset="0"/>
                      </a:endParaRPr>
                    </a:p>
                    <a:p>
                      <a:pPr algn="just"/>
                      <a:r>
                        <a:rPr lang="en-US" sz="1200" b="1" cap="all" dirty="0">
                          <a:solidFill>
                            <a:srgbClr val="385623"/>
                          </a:solidFill>
                          <a:effectLst/>
                          <a:latin typeface="Arial" charset="0"/>
                        </a:rPr>
                        <a:t>look at 36</a:t>
                      </a:r>
                      <a:endParaRPr lang="en-US" sz="1200" dirty="0">
                        <a:effectLst/>
                        <a:latin typeface="Calibri" charset="0"/>
                      </a:endParaRPr>
                    </a:p>
                    <a:p>
                      <a:pPr algn="just"/>
                      <a:r>
                        <a:rPr lang="en-US" sz="1200" b="1" cap="all" dirty="0">
                          <a:solidFill>
                            <a:srgbClr val="385623"/>
                          </a:solidFill>
                          <a:effectLst/>
                          <a:latin typeface="Arial" charset="0"/>
                        </a:rPr>
                        <a:t>think about 36</a:t>
                      </a:r>
                      <a:endParaRPr lang="en-US" sz="1200" dirty="0">
                        <a:effectLst/>
                        <a:latin typeface="Calibri" charset="0"/>
                      </a:endParaRPr>
                    </a:p>
                    <a:p>
                      <a:pPr algn="just"/>
                      <a:r>
                        <a:rPr lang="en-US" sz="1200" b="1" cap="all" dirty="0">
                          <a:solidFill>
                            <a:srgbClr val="385623"/>
                          </a:solidFill>
                          <a:effectLst/>
                          <a:latin typeface="Arial" charset="0"/>
                        </a:rPr>
                        <a:t>air pollution 35</a:t>
                      </a:r>
                      <a:endParaRPr lang="en-US" sz="1200" dirty="0">
                        <a:effectLst/>
                        <a:latin typeface="Calibri" charset="0"/>
                      </a:endParaRPr>
                    </a:p>
                  </a:txBody>
                  <a:tcPr marL="34288" marR="34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1981200" y="25400"/>
            <a:ext cx="4816960" cy="369332"/>
          </a:xfrm>
          <a:prstGeom prst="rect">
            <a:avLst/>
          </a:prstGeom>
          <a:noFill/>
        </p:spPr>
        <p:txBody>
          <a:bodyPr wrap="none" rtlCol="0">
            <a:spAutoFit/>
          </a:bodyPr>
          <a:lstStyle/>
          <a:p>
            <a:r>
              <a:rPr lang="en-US" b="1" dirty="0">
                <a:solidFill>
                  <a:prstClr val="white"/>
                </a:solidFill>
              </a:rPr>
              <a:t>Examples </a:t>
            </a:r>
            <a:r>
              <a:rPr lang="en-US" b="1">
                <a:solidFill>
                  <a:prstClr val="white"/>
                </a:solidFill>
              </a:rPr>
              <a:t>of Phrases in </a:t>
            </a:r>
            <a:r>
              <a:rPr lang="en-US" b="1" dirty="0">
                <a:solidFill>
                  <a:prstClr val="white"/>
                </a:solidFill>
              </a:rPr>
              <a:t>Four Different Disciplines</a:t>
            </a:r>
          </a:p>
        </p:txBody>
      </p:sp>
      <p:sp>
        <p:nvSpPr>
          <p:cNvPr id="4" name="TextBox 3"/>
          <p:cNvSpPr txBox="1"/>
          <p:nvPr/>
        </p:nvSpPr>
        <p:spPr>
          <a:xfrm>
            <a:off x="2741980" y="6424194"/>
            <a:ext cx="3660041" cy="338554"/>
          </a:xfrm>
          <a:prstGeom prst="rect">
            <a:avLst/>
          </a:prstGeom>
          <a:noFill/>
        </p:spPr>
        <p:txBody>
          <a:bodyPr wrap="none" rtlCol="0">
            <a:spAutoFit/>
          </a:bodyPr>
          <a:lstStyle/>
          <a:p>
            <a:r>
              <a:rPr lang="en-US" sz="1600" b="1" dirty="0">
                <a:solidFill>
                  <a:prstClr val="white"/>
                </a:solidFill>
              </a:rPr>
              <a:t>Adapted from Gardner (2013, pp. 78-79) </a:t>
            </a:r>
            <a:endParaRPr lang="en-US" sz="1600" dirty="0">
              <a:solidFill>
                <a:prstClr val="white"/>
              </a:solidFill>
            </a:endParaRPr>
          </a:p>
        </p:txBody>
      </p:sp>
    </p:spTree>
    <p:extLst>
      <p:ext uri="{BB962C8B-B14F-4D97-AF65-F5344CB8AC3E}">
        <p14:creationId xmlns:p14="http://schemas.microsoft.com/office/powerpoint/2010/main" val="6371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990600" y="2209800"/>
            <a:ext cx="7696200" cy="2523768"/>
          </a:xfrm>
          <a:prstGeom prst="rect">
            <a:avLst/>
          </a:prstGeom>
          <a:noFill/>
        </p:spPr>
        <p:txBody>
          <a:bodyPr wrap="square" rtlCol="0">
            <a:spAutoFit/>
          </a:bodyPr>
          <a:lstStyle/>
          <a:p>
            <a:r>
              <a:rPr lang="en-US" altLang="en-US" sz="2800" dirty="0">
                <a:solidFill>
                  <a:prstClr val="black"/>
                </a:solidFill>
              </a:rPr>
              <a:t>“…deal with information about social or interpersonal relationships and everyday problem solving, content about which adults and children tend to know quite a bit…” (Cote, Goldman, &amp; Saul, 1998, p.6) </a:t>
            </a:r>
          </a:p>
          <a:p>
            <a:endParaRPr lang="en-US" dirty="0">
              <a:solidFill>
                <a:prstClr val="black"/>
              </a:solidFill>
            </a:endParaRPr>
          </a:p>
        </p:txBody>
      </p:sp>
      <p:sp>
        <p:nvSpPr>
          <p:cNvPr id="3" name="TextBox 2"/>
          <p:cNvSpPr txBox="1"/>
          <p:nvPr/>
        </p:nvSpPr>
        <p:spPr>
          <a:xfrm>
            <a:off x="2971800" y="1143000"/>
            <a:ext cx="2530116" cy="584775"/>
          </a:xfrm>
          <a:prstGeom prst="rect">
            <a:avLst/>
          </a:prstGeom>
          <a:noFill/>
        </p:spPr>
        <p:txBody>
          <a:bodyPr wrap="none" rtlCol="0">
            <a:spAutoFit/>
          </a:bodyPr>
          <a:lstStyle/>
          <a:p>
            <a:r>
              <a:rPr lang="en-US" sz="3200" dirty="0">
                <a:solidFill>
                  <a:prstClr val="black"/>
                </a:solidFill>
              </a:rPr>
              <a:t>Fictional Texts</a:t>
            </a:r>
          </a:p>
        </p:txBody>
      </p:sp>
    </p:spTree>
    <p:extLst>
      <p:ext uri="{BB962C8B-B14F-4D97-AF65-F5344CB8AC3E}">
        <p14:creationId xmlns:p14="http://schemas.microsoft.com/office/powerpoint/2010/main" val="128889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2400" dirty="0">
                <a:solidFill>
                  <a:schemeClr val="bg1"/>
                </a:solidFill>
              </a:rPr>
              <a:t>Sample Fiction Text</a:t>
            </a:r>
            <a:br>
              <a:rPr lang="en-US" sz="2400" dirty="0">
                <a:solidFill>
                  <a:schemeClr val="bg1"/>
                </a:solidFill>
              </a:rPr>
            </a:br>
            <a:r>
              <a:rPr lang="en-US" sz="2400" dirty="0">
                <a:solidFill>
                  <a:schemeClr val="bg1"/>
                </a:solidFill>
              </a:rPr>
              <a:t>From </a:t>
            </a:r>
            <a:r>
              <a:rPr lang="en-US" sz="2400" i="1" dirty="0">
                <a:solidFill>
                  <a:schemeClr val="bg1"/>
                </a:solidFill>
              </a:rPr>
              <a:t>A Wrinkle in Time</a:t>
            </a:r>
          </a:p>
        </p:txBody>
      </p:sp>
      <p:sp>
        <p:nvSpPr>
          <p:cNvPr id="7" name="Rectangle 6"/>
          <p:cNvSpPr/>
          <p:nvPr/>
        </p:nvSpPr>
        <p:spPr>
          <a:xfrm>
            <a:off x="685800" y="1219200"/>
            <a:ext cx="7772400" cy="5478423"/>
          </a:xfrm>
          <a:prstGeom prst="rect">
            <a:avLst/>
          </a:prstGeom>
        </p:spPr>
        <p:txBody>
          <a:bodyPr wrap="square">
            <a:spAutoFit/>
          </a:bodyPr>
          <a:lstStyle/>
          <a:p>
            <a:r>
              <a:rPr lang="en-US" sz="2000" b="1" dirty="0">
                <a:solidFill>
                  <a:srgbClr val="6699FF"/>
                </a:solidFill>
                <a:latin typeface="Arial" pitchFamily="34" charset="0"/>
                <a:cs typeface="Arial" pitchFamily="34" charset="0"/>
              </a:rPr>
              <a:t>     Everybody was </a:t>
            </a:r>
            <a:r>
              <a:rPr lang="en-US" sz="2000" b="1" dirty="0">
                <a:solidFill>
                  <a:srgbClr val="6DA2FF"/>
                </a:solidFill>
                <a:latin typeface="Arial" pitchFamily="34" charset="0"/>
                <a:cs typeface="Arial" pitchFamily="34" charset="0"/>
              </a:rPr>
              <a:t>asleep. </a:t>
            </a:r>
            <a:r>
              <a:rPr lang="en-US" sz="2000" b="1" dirty="0">
                <a:solidFill>
                  <a:srgbClr val="6699FF"/>
                </a:solidFill>
                <a:latin typeface="Arial" pitchFamily="34" charset="0"/>
                <a:cs typeface="Arial" pitchFamily="34" charset="0"/>
              </a:rPr>
              <a:t>Everybody except </a:t>
            </a:r>
            <a:r>
              <a:rPr lang="en-US" sz="2000" b="1" dirty="0">
                <a:solidFill>
                  <a:srgbClr val="FF0000"/>
                </a:solidFill>
                <a:latin typeface="Arial" pitchFamily="34" charset="0"/>
                <a:cs typeface="Arial" pitchFamily="34" charset="0"/>
              </a:rPr>
              <a:t>Meg. </a:t>
            </a:r>
            <a:r>
              <a:rPr lang="en-US" sz="2000" b="1" dirty="0">
                <a:solidFill>
                  <a:srgbClr val="6699FF"/>
                </a:solidFill>
                <a:latin typeface="Arial" pitchFamily="34" charset="0"/>
                <a:cs typeface="Arial" pitchFamily="34" charset="0"/>
              </a:rPr>
              <a:t>Even </a:t>
            </a:r>
            <a:r>
              <a:rPr lang="en-US" sz="2000" b="1" dirty="0">
                <a:solidFill>
                  <a:srgbClr val="FF0000"/>
                </a:solidFill>
                <a:latin typeface="Arial" pitchFamily="34" charset="0"/>
                <a:cs typeface="Arial" pitchFamily="34" charset="0"/>
              </a:rPr>
              <a:t>Charles Wallace, </a:t>
            </a:r>
            <a:r>
              <a:rPr lang="en-US" sz="2000" b="1" dirty="0">
                <a:solidFill>
                  <a:srgbClr val="6699FF"/>
                </a:solidFill>
                <a:latin typeface="Arial" pitchFamily="34" charset="0"/>
                <a:cs typeface="Arial" pitchFamily="34" charset="0"/>
              </a:rPr>
              <a:t>the “</a:t>
            </a:r>
            <a:r>
              <a:rPr lang="en-US" sz="2000" b="1" dirty="0">
                <a:solidFill>
                  <a:srgbClr val="FF0000"/>
                </a:solidFill>
                <a:latin typeface="Arial" pitchFamily="34" charset="0"/>
                <a:cs typeface="Arial" pitchFamily="34" charset="0"/>
              </a:rPr>
              <a:t>dumb </a:t>
            </a:r>
            <a:r>
              <a:rPr lang="en-US" sz="2000" b="1" dirty="0">
                <a:solidFill>
                  <a:srgbClr val="6DA2FF"/>
                </a:solidFill>
                <a:latin typeface="Arial" pitchFamily="34" charset="0"/>
                <a:cs typeface="Arial" pitchFamily="34" charset="0"/>
              </a:rPr>
              <a:t>baby</a:t>
            </a:r>
            <a:r>
              <a:rPr lang="en-US" sz="2000" b="1" dirty="0">
                <a:solidFill>
                  <a:srgbClr val="00CC00"/>
                </a:solidFill>
                <a:latin typeface="Arial" pitchFamily="34" charset="0"/>
                <a:cs typeface="Arial" pitchFamily="34" charset="0"/>
              </a:rPr>
              <a:t> </a:t>
            </a:r>
            <a:r>
              <a:rPr lang="en-US" sz="2000" b="1" dirty="0">
                <a:solidFill>
                  <a:srgbClr val="6699FF"/>
                </a:solidFill>
                <a:latin typeface="Arial" pitchFamily="34" charset="0"/>
                <a:cs typeface="Arial" pitchFamily="34" charset="0"/>
              </a:rPr>
              <a:t>brother,” who had an </a:t>
            </a:r>
            <a:r>
              <a:rPr lang="en-US" sz="2000" b="1" dirty="0">
                <a:solidFill>
                  <a:srgbClr val="FF0000"/>
                </a:solidFill>
                <a:latin typeface="Arial" pitchFamily="34" charset="0"/>
                <a:cs typeface="Arial" pitchFamily="34" charset="0"/>
              </a:rPr>
              <a:t>uncanny </a:t>
            </a:r>
            <a:r>
              <a:rPr lang="en-US" sz="2000" b="1" dirty="0">
                <a:solidFill>
                  <a:srgbClr val="6699FF"/>
                </a:solidFill>
                <a:latin typeface="Arial" pitchFamily="34" charset="0"/>
                <a:cs typeface="Arial" pitchFamily="34" charset="0"/>
              </a:rPr>
              <a:t>way of knowing when she was </a:t>
            </a:r>
            <a:r>
              <a:rPr lang="en-US" sz="2000" b="1" dirty="0">
                <a:solidFill>
                  <a:srgbClr val="6DA2FF"/>
                </a:solidFill>
                <a:latin typeface="Arial" pitchFamily="34" charset="0"/>
                <a:cs typeface="Arial" pitchFamily="34" charset="0"/>
              </a:rPr>
              <a:t>awake</a:t>
            </a:r>
            <a:r>
              <a:rPr lang="en-US" sz="2000" b="1" dirty="0">
                <a:solidFill>
                  <a:srgbClr val="00CC00"/>
                </a:solidFill>
                <a:latin typeface="Arial" pitchFamily="34" charset="0"/>
                <a:cs typeface="Arial" pitchFamily="34" charset="0"/>
              </a:rPr>
              <a:t> </a:t>
            </a:r>
            <a:r>
              <a:rPr lang="en-US" sz="2000" b="1" dirty="0">
                <a:solidFill>
                  <a:srgbClr val="6699FF"/>
                </a:solidFill>
                <a:latin typeface="Arial" pitchFamily="34" charset="0"/>
                <a:cs typeface="Arial" pitchFamily="34" charset="0"/>
              </a:rPr>
              <a:t>and unhappy, and who would come so many nights </a:t>
            </a:r>
            <a:r>
              <a:rPr lang="en-US" sz="2000" b="1" dirty="0">
                <a:solidFill>
                  <a:srgbClr val="FF0000"/>
                </a:solidFill>
                <a:latin typeface="Arial" pitchFamily="34" charset="0"/>
                <a:cs typeface="Arial" pitchFamily="34" charset="0"/>
              </a:rPr>
              <a:t>tiptoeing </a:t>
            </a:r>
            <a:r>
              <a:rPr lang="en-US" sz="2000" b="1" dirty="0">
                <a:solidFill>
                  <a:srgbClr val="6699FF"/>
                </a:solidFill>
                <a:latin typeface="Arial" pitchFamily="34" charset="0"/>
                <a:cs typeface="Arial" pitchFamily="34" charset="0"/>
              </a:rPr>
              <a:t>up the </a:t>
            </a:r>
            <a:r>
              <a:rPr lang="en-US" sz="2000" b="1" dirty="0">
                <a:solidFill>
                  <a:srgbClr val="FF0000"/>
                </a:solidFill>
                <a:latin typeface="Arial" pitchFamily="34" charset="0"/>
                <a:cs typeface="Arial" pitchFamily="34" charset="0"/>
              </a:rPr>
              <a:t>attic </a:t>
            </a:r>
            <a:r>
              <a:rPr lang="en-US" sz="2000" b="1" dirty="0">
                <a:solidFill>
                  <a:srgbClr val="6DA2FF"/>
                </a:solidFill>
                <a:latin typeface="Arial" pitchFamily="34" charset="0"/>
                <a:cs typeface="Arial" pitchFamily="34" charset="0"/>
              </a:rPr>
              <a:t>stairs</a:t>
            </a:r>
            <a:r>
              <a:rPr lang="en-US" sz="2000" b="1" dirty="0">
                <a:solidFill>
                  <a:srgbClr val="00CC00"/>
                </a:solidFill>
                <a:latin typeface="Arial" pitchFamily="34" charset="0"/>
                <a:cs typeface="Arial" pitchFamily="34" charset="0"/>
              </a:rPr>
              <a:t> </a:t>
            </a:r>
            <a:r>
              <a:rPr lang="en-US" sz="2000" b="1" dirty="0">
                <a:solidFill>
                  <a:srgbClr val="6699FF"/>
                </a:solidFill>
                <a:latin typeface="Arial" pitchFamily="34" charset="0"/>
                <a:cs typeface="Arial" pitchFamily="34" charset="0"/>
              </a:rPr>
              <a:t>to her even </a:t>
            </a:r>
            <a:r>
              <a:rPr lang="en-US" sz="2000" b="1" dirty="0">
                <a:solidFill>
                  <a:srgbClr val="FF0000"/>
                </a:solidFill>
                <a:latin typeface="Arial" pitchFamily="34" charset="0"/>
                <a:cs typeface="Arial" pitchFamily="34" charset="0"/>
              </a:rPr>
              <a:t>Charles Wallace </a:t>
            </a:r>
            <a:r>
              <a:rPr lang="en-US" sz="2000" b="1" dirty="0">
                <a:solidFill>
                  <a:srgbClr val="6699FF"/>
                </a:solidFill>
                <a:latin typeface="Arial" pitchFamily="34" charset="0"/>
                <a:cs typeface="Arial" pitchFamily="34" charset="0"/>
              </a:rPr>
              <a:t>was </a:t>
            </a:r>
            <a:r>
              <a:rPr lang="en-US" sz="2000" b="1" dirty="0">
                <a:solidFill>
                  <a:srgbClr val="6DA2FF"/>
                </a:solidFill>
                <a:latin typeface="Arial" pitchFamily="34" charset="0"/>
                <a:cs typeface="Arial" pitchFamily="34" charset="0"/>
              </a:rPr>
              <a:t>asleep.</a:t>
            </a:r>
            <a:r>
              <a:rPr lang="en-US" sz="2000" b="1" dirty="0">
                <a:solidFill>
                  <a:srgbClr val="00CC00"/>
                </a:solidFill>
                <a:latin typeface="Arial" pitchFamily="34" charset="0"/>
                <a:cs typeface="Arial" pitchFamily="34" charset="0"/>
              </a:rPr>
              <a:t> </a:t>
            </a:r>
          </a:p>
          <a:p>
            <a:r>
              <a:rPr lang="en-US" sz="2000" b="1" dirty="0">
                <a:solidFill>
                  <a:srgbClr val="00CC00"/>
                </a:solidFill>
                <a:latin typeface="Arial" pitchFamily="34" charset="0"/>
                <a:cs typeface="Arial" pitchFamily="34" charset="0"/>
              </a:rPr>
              <a:t>     </a:t>
            </a:r>
            <a:r>
              <a:rPr lang="en-US" sz="2000" b="1" dirty="0">
                <a:solidFill>
                  <a:srgbClr val="6699FF"/>
                </a:solidFill>
                <a:latin typeface="Arial" pitchFamily="34" charset="0"/>
                <a:cs typeface="Arial" pitchFamily="34" charset="0"/>
              </a:rPr>
              <a:t>How could they sleep? All day on the </a:t>
            </a:r>
            <a:r>
              <a:rPr lang="en-US" sz="2000" b="1" dirty="0">
                <a:solidFill>
                  <a:srgbClr val="6DA2FF"/>
                </a:solidFill>
                <a:latin typeface="Arial" pitchFamily="34" charset="0"/>
                <a:cs typeface="Arial" pitchFamily="34" charset="0"/>
              </a:rPr>
              <a:t>radio</a:t>
            </a:r>
            <a:r>
              <a:rPr lang="en-US" sz="2000" b="1" dirty="0">
                <a:solidFill>
                  <a:srgbClr val="00CC00"/>
                </a:solidFill>
                <a:latin typeface="Arial" pitchFamily="34" charset="0"/>
                <a:cs typeface="Arial" pitchFamily="34" charset="0"/>
              </a:rPr>
              <a:t> </a:t>
            </a:r>
            <a:r>
              <a:rPr lang="en-US" sz="2000" b="1" dirty="0">
                <a:solidFill>
                  <a:srgbClr val="6699FF"/>
                </a:solidFill>
                <a:latin typeface="Arial" pitchFamily="34" charset="0"/>
                <a:cs typeface="Arial" pitchFamily="34" charset="0"/>
              </a:rPr>
              <a:t>there had been </a:t>
            </a:r>
            <a:r>
              <a:rPr lang="en-US" sz="2000" b="1" dirty="0">
                <a:solidFill>
                  <a:srgbClr val="FF0000"/>
                </a:solidFill>
                <a:latin typeface="Arial" pitchFamily="34" charset="0"/>
                <a:cs typeface="Arial" pitchFamily="34" charset="0"/>
              </a:rPr>
              <a:t>hurricane warnings. </a:t>
            </a:r>
            <a:r>
              <a:rPr lang="en-US" sz="2000" b="1" dirty="0">
                <a:solidFill>
                  <a:srgbClr val="6699FF"/>
                </a:solidFill>
                <a:latin typeface="Arial" pitchFamily="34" charset="0"/>
                <a:cs typeface="Arial" pitchFamily="34" charset="0"/>
              </a:rPr>
              <a:t>How could they leave her up in the </a:t>
            </a:r>
            <a:r>
              <a:rPr lang="en-US" sz="2000" b="1" dirty="0">
                <a:solidFill>
                  <a:srgbClr val="FF0000"/>
                </a:solidFill>
                <a:latin typeface="Arial" pitchFamily="34" charset="0"/>
                <a:cs typeface="Arial" pitchFamily="34" charset="0"/>
              </a:rPr>
              <a:t>attic </a:t>
            </a:r>
            <a:r>
              <a:rPr lang="en-US" sz="2000" b="1" dirty="0">
                <a:solidFill>
                  <a:srgbClr val="6699FF"/>
                </a:solidFill>
                <a:latin typeface="Arial" pitchFamily="34" charset="0"/>
                <a:cs typeface="Arial" pitchFamily="34" charset="0"/>
              </a:rPr>
              <a:t>in the </a:t>
            </a:r>
            <a:r>
              <a:rPr lang="en-US" sz="2000" b="1" dirty="0">
                <a:solidFill>
                  <a:srgbClr val="FF0000"/>
                </a:solidFill>
                <a:latin typeface="Arial" pitchFamily="34" charset="0"/>
                <a:cs typeface="Arial" pitchFamily="34" charset="0"/>
              </a:rPr>
              <a:t>rickety </a:t>
            </a:r>
            <a:r>
              <a:rPr lang="en-US" sz="2000" b="1" dirty="0">
                <a:solidFill>
                  <a:srgbClr val="6DA2FF"/>
                </a:solidFill>
                <a:latin typeface="Arial" pitchFamily="34" charset="0"/>
                <a:cs typeface="Arial" pitchFamily="34" charset="0"/>
              </a:rPr>
              <a:t>brass</a:t>
            </a:r>
            <a:r>
              <a:rPr lang="en-US" sz="2000" b="1" dirty="0">
                <a:solidFill>
                  <a:srgbClr val="00CC00"/>
                </a:solidFill>
                <a:latin typeface="Arial" pitchFamily="34" charset="0"/>
                <a:cs typeface="Arial" pitchFamily="34" charset="0"/>
              </a:rPr>
              <a:t> </a:t>
            </a:r>
            <a:r>
              <a:rPr lang="en-US" sz="2000" b="1" dirty="0">
                <a:solidFill>
                  <a:srgbClr val="6699FF"/>
                </a:solidFill>
                <a:latin typeface="Arial" pitchFamily="34" charset="0"/>
                <a:cs typeface="Arial" pitchFamily="34" charset="0"/>
              </a:rPr>
              <a:t>bed, knowing that the </a:t>
            </a:r>
            <a:r>
              <a:rPr lang="en-US" sz="2000" b="1" dirty="0">
                <a:solidFill>
                  <a:srgbClr val="6DA2FF"/>
                </a:solidFill>
                <a:latin typeface="Arial" pitchFamily="34" charset="0"/>
                <a:cs typeface="Arial" pitchFamily="34" charset="0"/>
              </a:rPr>
              <a:t>roof </a:t>
            </a:r>
            <a:r>
              <a:rPr lang="en-US" sz="2000" b="1" dirty="0">
                <a:solidFill>
                  <a:srgbClr val="6699FF"/>
                </a:solidFill>
                <a:latin typeface="Arial" pitchFamily="34" charset="0"/>
                <a:cs typeface="Arial" pitchFamily="34" charset="0"/>
              </a:rPr>
              <a:t>might be blown right off the house and she </a:t>
            </a:r>
            <a:r>
              <a:rPr lang="en-US" sz="2000" b="1" dirty="0">
                <a:solidFill>
                  <a:srgbClr val="FF0000"/>
                </a:solidFill>
                <a:latin typeface="Arial" pitchFamily="34" charset="0"/>
                <a:cs typeface="Arial" pitchFamily="34" charset="0"/>
              </a:rPr>
              <a:t>tossed </a:t>
            </a:r>
            <a:r>
              <a:rPr lang="en-US" sz="2000" b="1" dirty="0">
                <a:solidFill>
                  <a:srgbClr val="6699FF"/>
                </a:solidFill>
                <a:latin typeface="Arial" pitchFamily="34" charset="0"/>
                <a:cs typeface="Arial" pitchFamily="34" charset="0"/>
              </a:rPr>
              <a:t>out into the wild night sky to land who knows where? Her </a:t>
            </a:r>
            <a:r>
              <a:rPr lang="en-US" sz="2000" b="1" dirty="0">
                <a:solidFill>
                  <a:srgbClr val="FF0000"/>
                </a:solidFill>
                <a:latin typeface="Arial" pitchFamily="34" charset="0"/>
                <a:cs typeface="Arial" pitchFamily="34" charset="0"/>
              </a:rPr>
              <a:t>shivering </a:t>
            </a:r>
            <a:r>
              <a:rPr lang="en-US" sz="2000" b="1" dirty="0">
                <a:solidFill>
                  <a:srgbClr val="6699FF"/>
                </a:solidFill>
                <a:latin typeface="Arial" pitchFamily="34" charset="0"/>
                <a:cs typeface="Arial" pitchFamily="34" charset="0"/>
              </a:rPr>
              <a:t>grew uncontrollable.</a:t>
            </a:r>
          </a:p>
          <a:p>
            <a:r>
              <a:rPr lang="en-US" sz="2000" b="1" dirty="0">
                <a:solidFill>
                  <a:srgbClr val="6699FF"/>
                </a:solidFill>
                <a:latin typeface="Arial" pitchFamily="34" charset="0"/>
                <a:cs typeface="Arial" pitchFamily="34" charset="0"/>
              </a:rPr>
              <a:t>     You asked to have the </a:t>
            </a:r>
            <a:r>
              <a:rPr lang="en-US" sz="2000" b="1" dirty="0">
                <a:solidFill>
                  <a:srgbClr val="FF0000"/>
                </a:solidFill>
                <a:latin typeface="Arial" pitchFamily="34" charset="0"/>
                <a:cs typeface="Arial" pitchFamily="34" charset="0"/>
              </a:rPr>
              <a:t>attic </a:t>
            </a:r>
            <a:r>
              <a:rPr lang="en-US" sz="2000" b="1" dirty="0">
                <a:solidFill>
                  <a:srgbClr val="6699FF"/>
                </a:solidFill>
                <a:latin typeface="Arial" pitchFamily="34" charset="0"/>
                <a:cs typeface="Arial" pitchFamily="34" charset="0"/>
              </a:rPr>
              <a:t>bedroom, she told herself </a:t>
            </a:r>
            <a:r>
              <a:rPr lang="en-US" sz="2000" b="1" dirty="0">
                <a:solidFill>
                  <a:srgbClr val="FF0000"/>
                </a:solidFill>
                <a:latin typeface="Arial" pitchFamily="34" charset="0"/>
                <a:cs typeface="Arial" pitchFamily="34" charset="0"/>
              </a:rPr>
              <a:t>savagely. </a:t>
            </a:r>
            <a:r>
              <a:rPr lang="en-US" sz="2000" b="1" dirty="0">
                <a:solidFill>
                  <a:srgbClr val="6699FF"/>
                </a:solidFill>
                <a:latin typeface="Arial" pitchFamily="34" charset="0"/>
                <a:cs typeface="Arial" pitchFamily="34" charset="0"/>
              </a:rPr>
              <a:t>Mother let you have it because you are the oldest.</a:t>
            </a:r>
          </a:p>
          <a:p>
            <a:endParaRPr lang="en-US" sz="2200" b="1" dirty="0">
              <a:solidFill>
                <a:srgbClr val="6699FF"/>
              </a:solidFill>
              <a:latin typeface="Arial" pitchFamily="34" charset="0"/>
              <a:cs typeface="Arial" pitchFamily="34" charset="0"/>
            </a:endParaRPr>
          </a:p>
          <a:p>
            <a:endParaRPr lang="en-US" sz="2200" b="1" dirty="0">
              <a:solidFill>
                <a:prstClr val="white"/>
              </a:solidFill>
              <a:latin typeface="Arial" pitchFamily="34" charset="0"/>
              <a:cs typeface="Arial" pitchFamily="34" charset="0"/>
            </a:endParaRPr>
          </a:p>
          <a:p>
            <a:r>
              <a:rPr lang="en-US" sz="2000" b="1" dirty="0">
                <a:solidFill>
                  <a:prstClr val="white"/>
                </a:solidFill>
                <a:latin typeface="Arial" pitchFamily="34" charset="0"/>
                <a:cs typeface="Arial" pitchFamily="34" charset="0"/>
              </a:rPr>
              <a:t>Anglo-Saxon Words: 94.4%      Greek-Latin Words: 5.6%</a:t>
            </a:r>
          </a:p>
          <a:p>
            <a:endParaRPr lang="en-US" sz="2000" b="1" dirty="0">
              <a:solidFill>
                <a:prstClr val="white"/>
              </a:solidFill>
              <a:latin typeface="Arial" pitchFamily="34" charset="0"/>
              <a:cs typeface="Arial" pitchFamily="34" charset="0"/>
            </a:endParaRPr>
          </a:p>
          <a:p>
            <a:r>
              <a:rPr lang="en-US" sz="2000" b="1" dirty="0">
                <a:solidFill>
                  <a:prstClr val="white"/>
                </a:solidFill>
                <a:latin typeface="Arial" pitchFamily="34" charset="0"/>
                <a:cs typeface="Arial" pitchFamily="34" charset="0"/>
              </a:rPr>
              <a:t>                          Academic Vocabulary List:   0%</a:t>
            </a:r>
          </a:p>
        </p:txBody>
      </p:sp>
    </p:spTree>
    <p:extLst>
      <p:ext uri="{BB962C8B-B14F-4D97-AF65-F5344CB8AC3E}">
        <p14:creationId xmlns:p14="http://schemas.microsoft.com/office/powerpoint/2010/main" val="100054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alpha val="60000"/>
              </a:srgb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1447800" y="838200"/>
            <a:ext cx="6400800" cy="461665"/>
          </a:xfrm>
          <a:prstGeom prst="rect">
            <a:avLst/>
          </a:prstGeom>
          <a:noFill/>
        </p:spPr>
        <p:txBody>
          <a:bodyPr wrap="square" rtlCol="0">
            <a:spAutoFit/>
          </a:bodyPr>
          <a:lstStyle/>
          <a:p>
            <a:r>
              <a:rPr lang="en-US" sz="2400" b="1" dirty="0"/>
              <a:t>Difficulty with Vocabulary Learning and Teaching</a:t>
            </a:r>
          </a:p>
        </p:txBody>
      </p:sp>
      <p:sp>
        <p:nvSpPr>
          <p:cNvPr id="5" name="TextBox 4"/>
          <p:cNvSpPr txBox="1"/>
          <p:nvPr/>
        </p:nvSpPr>
        <p:spPr>
          <a:xfrm>
            <a:off x="2209800" y="2514600"/>
            <a:ext cx="5091458" cy="584776"/>
          </a:xfrm>
          <a:prstGeom prst="rect">
            <a:avLst/>
          </a:prstGeom>
          <a:noFill/>
        </p:spPr>
        <p:txBody>
          <a:bodyPr wrap="none" rtlCol="0">
            <a:spAutoFit/>
          </a:bodyPr>
          <a:lstStyle/>
          <a:p>
            <a:r>
              <a:rPr lang="en-US" sz="3200" b="1" dirty="0"/>
              <a:t>Over TWO MILLION Lexemes</a:t>
            </a:r>
          </a:p>
        </p:txBody>
      </p:sp>
      <p:sp>
        <p:nvSpPr>
          <p:cNvPr id="6" name="TextBox 5"/>
          <p:cNvSpPr txBox="1"/>
          <p:nvPr/>
        </p:nvSpPr>
        <p:spPr>
          <a:xfrm>
            <a:off x="2286000" y="4191000"/>
            <a:ext cx="4691421" cy="1107996"/>
          </a:xfrm>
          <a:prstGeom prst="rect">
            <a:avLst/>
          </a:prstGeom>
          <a:noFill/>
        </p:spPr>
        <p:txBody>
          <a:bodyPr wrap="none" rtlCol="0">
            <a:spAutoFit/>
          </a:bodyPr>
          <a:lstStyle/>
          <a:p>
            <a:r>
              <a:rPr lang="en-US" sz="6600" b="1" dirty="0"/>
              <a:t>and Growing</a:t>
            </a:r>
          </a:p>
        </p:txBody>
      </p:sp>
    </p:spTree>
    <p:extLst>
      <p:ext uri="{BB962C8B-B14F-4D97-AF65-F5344CB8AC3E}">
        <p14:creationId xmlns:p14="http://schemas.microsoft.com/office/powerpoint/2010/main" val="199223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838200" y="2057400"/>
            <a:ext cx="7543800" cy="1661993"/>
          </a:xfrm>
          <a:prstGeom prst="rect">
            <a:avLst/>
          </a:prstGeom>
          <a:noFill/>
        </p:spPr>
        <p:txBody>
          <a:bodyPr wrap="square" rtlCol="0">
            <a:spAutoFit/>
          </a:bodyPr>
          <a:lstStyle/>
          <a:p>
            <a:r>
              <a:rPr lang="en-US" sz="2800" dirty="0">
                <a:solidFill>
                  <a:prstClr val="black"/>
                </a:solidFill>
              </a:rPr>
              <a:t>“My basic argument is that control of the </a:t>
            </a:r>
            <a:r>
              <a:rPr lang="en-US" sz="2800" dirty="0" err="1">
                <a:solidFill>
                  <a:prstClr val="black"/>
                </a:solidFill>
              </a:rPr>
              <a:t>Graeco</a:t>
            </a:r>
            <a:r>
              <a:rPr lang="en-US" sz="2800" dirty="0">
                <a:solidFill>
                  <a:prstClr val="black"/>
                </a:solidFill>
              </a:rPr>
              <a:t>-Latin academic vocabulary of English is essential to academic success.”</a:t>
            </a:r>
          </a:p>
          <a:p>
            <a:r>
              <a:rPr lang="en-US" dirty="0">
                <a:solidFill>
                  <a:prstClr val="black"/>
                </a:solidFill>
              </a:rPr>
              <a:t>				--Corson, 1997, p. 671</a:t>
            </a:r>
          </a:p>
        </p:txBody>
      </p:sp>
    </p:spTree>
    <p:extLst>
      <p:ext uri="{BB962C8B-B14F-4D97-AF65-F5344CB8AC3E}">
        <p14:creationId xmlns:p14="http://schemas.microsoft.com/office/powerpoint/2010/main" val="1453001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400" dirty="0">
                <a:solidFill>
                  <a:schemeClr val="bg1"/>
                </a:solidFill>
              </a:rPr>
              <a:t>Sample Science Text</a:t>
            </a:r>
            <a:br>
              <a:rPr lang="en-US" sz="2400" dirty="0">
                <a:solidFill>
                  <a:schemeClr val="bg1"/>
                </a:solidFill>
              </a:rPr>
            </a:br>
            <a:r>
              <a:rPr lang="en-US" sz="1800" dirty="0">
                <a:solidFill>
                  <a:schemeClr val="bg1"/>
                </a:solidFill>
              </a:rPr>
              <a:t>Source: CK-12 Foundation</a:t>
            </a:r>
          </a:p>
        </p:txBody>
      </p:sp>
      <p:sp>
        <p:nvSpPr>
          <p:cNvPr id="3" name="Rectangle 2"/>
          <p:cNvSpPr/>
          <p:nvPr/>
        </p:nvSpPr>
        <p:spPr>
          <a:xfrm>
            <a:off x="914400" y="1371600"/>
            <a:ext cx="7543800" cy="5170646"/>
          </a:xfrm>
          <a:prstGeom prst="rect">
            <a:avLst/>
          </a:prstGeom>
        </p:spPr>
        <p:txBody>
          <a:bodyPr wrap="square">
            <a:spAutoFit/>
          </a:bodyPr>
          <a:lstStyle/>
          <a:p>
            <a:r>
              <a:rPr lang="en-US" sz="2200" b="1" dirty="0">
                <a:solidFill>
                  <a:srgbClr val="6699FF"/>
                </a:solidFill>
                <a:latin typeface="Arial" pitchFamily="34" charset="0"/>
                <a:cs typeface="Arial" pitchFamily="34" charset="0"/>
              </a:rPr>
              <a:t>The early </a:t>
            </a:r>
            <a:r>
              <a:rPr lang="en-US" sz="2200" b="1" dirty="0">
                <a:solidFill>
                  <a:srgbClr val="FF0000"/>
                </a:solidFill>
                <a:latin typeface="Arial" pitchFamily="34" charset="0"/>
                <a:cs typeface="Arial" pitchFamily="34" charset="0"/>
              </a:rPr>
              <a:t>earth </a:t>
            </a:r>
            <a:r>
              <a:rPr lang="en-US" sz="2200" b="1" dirty="0">
                <a:solidFill>
                  <a:srgbClr val="6699FF"/>
                </a:solidFill>
                <a:latin typeface="Arial" pitchFamily="34" charset="0"/>
                <a:cs typeface="Arial" pitchFamily="34" charset="0"/>
              </a:rPr>
              <a:t>had no </a:t>
            </a:r>
            <a:r>
              <a:rPr lang="en-US" sz="2200" b="1" dirty="0">
                <a:solidFill>
                  <a:srgbClr val="FF0000"/>
                </a:solidFill>
                <a:latin typeface="Arial" pitchFamily="34" charset="0"/>
                <a:cs typeface="Arial" pitchFamily="34" charset="0"/>
              </a:rPr>
              <a:t>oceans</a:t>
            </a:r>
            <a:r>
              <a:rPr lang="en-US" sz="2200" b="1" dirty="0">
                <a:solidFill>
                  <a:srgbClr val="00CC00"/>
                </a:solidFill>
                <a:latin typeface="Arial" pitchFamily="34" charset="0"/>
                <a:cs typeface="Arial" pitchFamily="34" charset="0"/>
              </a:rPr>
              <a:t> </a:t>
            </a:r>
            <a:r>
              <a:rPr lang="en-US" sz="2200" b="1" dirty="0">
                <a:solidFill>
                  <a:srgbClr val="6699FF"/>
                </a:solidFill>
                <a:latin typeface="Arial" pitchFamily="34" charset="0"/>
                <a:cs typeface="Arial" pitchFamily="34" charset="0"/>
              </a:rPr>
              <a:t>and was </a:t>
            </a:r>
            <a:r>
              <a:rPr lang="en-US" sz="2200" b="1" dirty="0">
                <a:solidFill>
                  <a:srgbClr val="FFFF00"/>
                </a:solidFill>
                <a:latin typeface="Arial" pitchFamily="34" charset="0"/>
                <a:cs typeface="Arial" pitchFamily="34" charset="0"/>
              </a:rPr>
              <a:t>frequently</a:t>
            </a:r>
            <a:r>
              <a:rPr lang="en-US" sz="2200" b="1" dirty="0">
                <a:solidFill>
                  <a:srgbClr val="6DA2FF"/>
                </a:solidFill>
                <a:latin typeface="Arial" pitchFamily="34" charset="0"/>
                <a:cs typeface="Arial" pitchFamily="34" charset="0"/>
              </a:rPr>
              <a:t> hit </a:t>
            </a:r>
            <a:r>
              <a:rPr lang="en-US" sz="2200" b="1" dirty="0">
                <a:solidFill>
                  <a:srgbClr val="6699FF"/>
                </a:solidFill>
                <a:latin typeface="Arial" pitchFamily="34" charset="0"/>
                <a:cs typeface="Arial" pitchFamily="34" charset="0"/>
              </a:rPr>
              <a:t>with </a:t>
            </a:r>
            <a:r>
              <a:rPr lang="en-US" sz="2200" b="1" dirty="0">
                <a:solidFill>
                  <a:srgbClr val="FF0000"/>
                </a:solidFill>
                <a:latin typeface="Arial" pitchFamily="34" charset="0"/>
                <a:cs typeface="Arial" pitchFamily="34" charset="0"/>
              </a:rPr>
              <a:t>meteorites </a:t>
            </a:r>
            <a:r>
              <a:rPr lang="en-US" sz="2200" b="1" dirty="0">
                <a:solidFill>
                  <a:srgbClr val="6699FF"/>
                </a:solidFill>
                <a:latin typeface="Arial" pitchFamily="34" charset="0"/>
                <a:cs typeface="Arial" pitchFamily="34" charset="0"/>
              </a:rPr>
              <a:t>and </a:t>
            </a:r>
            <a:r>
              <a:rPr lang="en-US" sz="2200" b="1" dirty="0">
                <a:solidFill>
                  <a:srgbClr val="FF0000"/>
                </a:solidFill>
                <a:latin typeface="Arial" pitchFamily="34" charset="0"/>
                <a:cs typeface="Arial" pitchFamily="34" charset="0"/>
              </a:rPr>
              <a:t>asteroids. </a:t>
            </a:r>
            <a:r>
              <a:rPr lang="en-US" sz="2200" b="1" dirty="0">
                <a:solidFill>
                  <a:srgbClr val="6699FF"/>
                </a:solidFill>
                <a:latin typeface="Arial" pitchFamily="34" charset="0"/>
                <a:cs typeface="Arial" pitchFamily="34" charset="0"/>
              </a:rPr>
              <a:t>There were also </a:t>
            </a:r>
            <a:r>
              <a:rPr lang="en-US" sz="2200" b="1" dirty="0">
                <a:solidFill>
                  <a:srgbClr val="FFFF00"/>
                </a:solidFill>
                <a:latin typeface="Arial" pitchFamily="34" charset="0"/>
                <a:cs typeface="Arial" pitchFamily="34" charset="0"/>
              </a:rPr>
              <a:t>frequent </a:t>
            </a:r>
            <a:r>
              <a:rPr lang="en-US" sz="2200" b="1" dirty="0">
                <a:solidFill>
                  <a:srgbClr val="FF0000"/>
                </a:solidFill>
                <a:latin typeface="Arial" pitchFamily="34" charset="0"/>
                <a:cs typeface="Arial" pitchFamily="34" charset="0"/>
              </a:rPr>
              <a:t>volcanic eruptions. Volcanic eruptions </a:t>
            </a:r>
            <a:r>
              <a:rPr lang="en-US" sz="2200" b="1" dirty="0">
                <a:solidFill>
                  <a:srgbClr val="FFFF00"/>
                </a:solidFill>
                <a:latin typeface="Arial" pitchFamily="34" charset="0"/>
                <a:cs typeface="Arial" pitchFamily="34" charset="0"/>
              </a:rPr>
              <a:t>released </a:t>
            </a:r>
            <a:r>
              <a:rPr lang="en-US" sz="2200" b="1" dirty="0">
                <a:solidFill>
                  <a:srgbClr val="6699FF"/>
                </a:solidFill>
                <a:latin typeface="Arial" pitchFamily="34" charset="0"/>
                <a:cs typeface="Arial" pitchFamily="34" charset="0"/>
              </a:rPr>
              <a:t>water </a:t>
            </a:r>
            <a:r>
              <a:rPr lang="en-US" sz="2200" b="1" dirty="0">
                <a:solidFill>
                  <a:srgbClr val="FF0000"/>
                </a:solidFill>
                <a:latin typeface="Arial" pitchFamily="34" charset="0"/>
                <a:cs typeface="Arial" pitchFamily="34" charset="0"/>
              </a:rPr>
              <a:t>vapor </a:t>
            </a:r>
            <a:r>
              <a:rPr lang="en-US" sz="2200" b="1" dirty="0">
                <a:solidFill>
                  <a:srgbClr val="6699FF"/>
                </a:solidFill>
                <a:latin typeface="Arial" pitchFamily="34" charset="0"/>
                <a:cs typeface="Arial" pitchFamily="34" charset="0"/>
              </a:rPr>
              <a:t>that </a:t>
            </a:r>
            <a:r>
              <a:rPr lang="en-US" sz="2200" b="1" dirty="0">
                <a:solidFill>
                  <a:srgbClr val="6DA2FF"/>
                </a:solidFill>
                <a:latin typeface="Arial" pitchFamily="34" charset="0"/>
                <a:cs typeface="Arial" pitchFamily="34" charset="0"/>
              </a:rPr>
              <a:t>eventually</a:t>
            </a:r>
            <a:r>
              <a:rPr lang="en-US" sz="2200" b="1" dirty="0">
                <a:solidFill>
                  <a:srgbClr val="FFFF00"/>
                </a:solidFill>
                <a:latin typeface="Arial" pitchFamily="34" charset="0"/>
                <a:cs typeface="Arial" pitchFamily="34" charset="0"/>
              </a:rPr>
              <a:t> </a:t>
            </a:r>
            <a:r>
              <a:rPr lang="en-US" sz="2200" b="1" dirty="0">
                <a:solidFill>
                  <a:srgbClr val="FF0000"/>
                </a:solidFill>
                <a:latin typeface="Arial" pitchFamily="34" charset="0"/>
                <a:cs typeface="Arial" pitchFamily="34" charset="0"/>
              </a:rPr>
              <a:t>cooled</a:t>
            </a:r>
            <a:r>
              <a:rPr lang="en-US" sz="2200" b="1" dirty="0">
                <a:solidFill>
                  <a:srgbClr val="00CC00"/>
                </a:solidFill>
                <a:latin typeface="Arial" pitchFamily="34" charset="0"/>
                <a:cs typeface="Arial" pitchFamily="34" charset="0"/>
              </a:rPr>
              <a:t> </a:t>
            </a:r>
            <a:r>
              <a:rPr lang="en-US" sz="2200" b="1" dirty="0">
                <a:solidFill>
                  <a:srgbClr val="6699FF"/>
                </a:solidFill>
                <a:latin typeface="Arial" pitchFamily="34" charset="0"/>
                <a:cs typeface="Arial" pitchFamily="34" charset="0"/>
              </a:rPr>
              <a:t>to </a:t>
            </a:r>
            <a:r>
              <a:rPr lang="en-US" sz="2200" b="1" dirty="0">
                <a:solidFill>
                  <a:srgbClr val="FFFF00"/>
                </a:solidFill>
                <a:latin typeface="Arial" pitchFamily="34" charset="0"/>
                <a:cs typeface="Arial" pitchFamily="34" charset="0"/>
              </a:rPr>
              <a:t>form</a:t>
            </a:r>
            <a:r>
              <a:rPr lang="en-US" sz="2200" b="1" dirty="0">
                <a:solidFill>
                  <a:srgbClr val="6699FF"/>
                </a:solidFill>
                <a:latin typeface="Arial" pitchFamily="34" charset="0"/>
                <a:cs typeface="Arial" pitchFamily="34" charset="0"/>
              </a:rPr>
              <a:t> the </a:t>
            </a:r>
            <a:r>
              <a:rPr lang="en-US" sz="2200" b="1" dirty="0">
                <a:solidFill>
                  <a:srgbClr val="FF0000"/>
                </a:solidFill>
                <a:latin typeface="Arial" pitchFamily="34" charset="0"/>
                <a:cs typeface="Arial" pitchFamily="34" charset="0"/>
              </a:rPr>
              <a:t>oceans. </a:t>
            </a:r>
            <a:r>
              <a:rPr lang="en-US" sz="2200" b="1" dirty="0">
                <a:solidFill>
                  <a:srgbClr val="6699FF"/>
                </a:solidFill>
                <a:latin typeface="Arial" pitchFamily="34" charset="0"/>
                <a:cs typeface="Arial" pitchFamily="34" charset="0"/>
              </a:rPr>
              <a:t>The </a:t>
            </a:r>
            <a:r>
              <a:rPr lang="en-US" sz="2200" b="1" dirty="0">
                <a:solidFill>
                  <a:srgbClr val="FF0000"/>
                </a:solidFill>
                <a:latin typeface="Arial" pitchFamily="34" charset="0"/>
                <a:cs typeface="Arial" pitchFamily="34" charset="0"/>
              </a:rPr>
              <a:t>atmosphere </a:t>
            </a:r>
            <a:r>
              <a:rPr lang="en-US" sz="2200" b="1" dirty="0">
                <a:solidFill>
                  <a:srgbClr val="6DA2FF"/>
                </a:solidFill>
                <a:latin typeface="Arial" pitchFamily="34" charset="0"/>
                <a:cs typeface="Arial" pitchFamily="34" charset="0"/>
              </a:rPr>
              <a:t>slowly</a:t>
            </a:r>
            <a:r>
              <a:rPr lang="en-US" sz="2200" b="1" dirty="0">
                <a:solidFill>
                  <a:srgbClr val="00CC00"/>
                </a:solidFill>
                <a:latin typeface="Arial" pitchFamily="34" charset="0"/>
                <a:cs typeface="Arial" pitchFamily="34" charset="0"/>
              </a:rPr>
              <a:t> </a:t>
            </a:r>
            <a:r>
              <a:rPr lang="en-US" sz="2200" b="1" dirty="0">
                <a:solidFill>
                  <a:srgbClr val="6699FF"/>
                </a:solidFill>
                <a:latin typeface="Arial" pitchFamily="34" charset="0"/>
                <a:cs typeface="Arial" pitchFamily="34" charset="0"/>
              </a:rPr>
              <a:t>became more </a:t>
            </a:r>
            <a:r>
              <a:rPr lang="en-US" sz="2200" b="1" dirty="0">
                <a:solidFill>
                  <a:srgbClr val="FF0000"/>
                </a:solidFill>
                <a:latin typeface="Arial" pitchFamily="34" charset="0"/>
                <a:cs typeface="Arial" pitchFamily="34" charset="0"/>
              </a:rPr>
              <a:t>oxygen </a:t>
            </a:r>
            <a:r>
              <a:rPr lang="en-US" sz="2200" b="1" dirty="0">
                <a:solidFill>
                  <a:srgbClr val="6699FF"/>
                </a:solidFill>
                <a:latin typeface="Arial" pitchFamily="34" charset="0"/>
                <a:cs typeface="Arial" pitchFamily="34" charset="0"/>
              </a:rPr>
              <a:t>rich as </a:t>
            </a:r>
            <a:r>
              <a:rPr lang="en-US" sz="2200" b="1" dirty="0">
                <a:solidFill>
                  <a:srgbClr val="FF0000"/>
                </a:solidFill>
                <a:latin typeface="Arial" pitchFamily="34" charset="0"/>
                <a:cs typeface="Arial" pitchFamily="34" charset="0"/>
              </a:rPr>
              <a:t>solar radiation </a:t>
            </a:r>
            <a:r>
              <a:rPr lang="en-US" sz="2200" b="1" dirty="0">
                <a:solidFill>
                  <a:srgbClr val="6DA2FF"/>
                </a:solidFill>
                <a:latin typeface="Arial" pitchFamily="34" charset="0"/>
                <a:cs typeface="Arial" pitchFamily="34" charset="0"/>
              </a:rPr>
              <a:t>split</a:t>
            </a:r>
            <a:r>
              <a:rPr lang="en-US" sz="2200" b="1" dirty="0">
                <a:solidFill>
                  <a:srgbClr val="00CC00"/>
                </a:solidFill>
                <a:latin typeface="Arial" pitchFamily="34" charset="0"/>
                <a:cs typeface="Arial" pitchFamily="34" charset="0"/>
              </a:rPr>
              <a:t> </a:t>
            </a:r>
            <a:r>
              <a:rPr lang="en-US" sz="2200" b="1" dirty="0">
                <a:solidFill>
                  <a:srgbClr val="6699FF"/>
                </a:solidFill>
                <a:latin typeface="Arial" pitchFamily="34" charset="0"/>
                <a:cs typeface="Arial" pitchFamily="34" charset="0"/>
              </a:rPr>
              <a:t>water </a:t>
            </a:r>
            <a:r>
              <a:rPr lang="en-US" sz="2200" b="1" dirty="0">
                <a:solidFill>
                  <a:srgbClr val="FF0000"/>
                </a:solidFill>
                <a:latin typeface="Arial" pitchFamily="34" charset="0"/>
                <a:cs typeface="Arial" pitchFamily="34" charset="0"/>
              </a:rPr>
              <a:t>molecules </a:t>
            </a:r>
            <a:r>
              <a:rPr lang="en-US" sz="2200" b="1" dirty="0">
                <a:solidFill>
                  <a:srgbClr val="6699FF"/>
                </a:solidFill>
                <a:latin typeface="Arial" pitchFamily="34" charset="0"/>
                <a:cs typeface="Arial" pitchFamily="34" charset="0"/>
              </a:rPr>
              <a:t>and </a:t>
            </a:r>
            <a:r>
              <a:rPr lang="en-US" sz="2200" b="1" dirty="0">
                <a:solidFill>
                  <a:srgbClr val="FF0000"/>
                </a:solidFill>
                <a:latin typeface="Arial" pitchFamily="34" charset="0"/>
                <a:cs typeface="Arial" pitchFamily="34" charset="0"/>
              </a:rPr>
              <a:t>cyanobacteria </a:t>
            </a:r>
            <a:r>
              <a:rPr lang="en-US" sz="2200" b="1" dirty="0">
                <a:solidFill>
                  <a:srgbClr val="6699FF"/>
                </a:solidFill>
                <a:latin typeface="Arial" pitchFamily="34" charset="0"/>
                <a:cs typeface="Arial" pitchFamily="34" charset="0"/>
              </a:rPr>
              <a:t>began the </a:t>
            </a:r>
            <a:r>
              <a:rPr lang="en-US" sz="2200" b="1" dirty="0">
                <a:solidFill>
                  <a:srgbClr val="FFFF00"/>
                </a:solidFill>
                <a:latin typeface="Arial" pitchFamily="34" charset="0"/>
                <a:cs typeface="Arial" pitchFamily="34" charset="0"/>
              </a:rPr>
              <a:t>process </a:t>
            </a:r>
            <a:r>
              <a:rPr lang="en-US" sz="2200" b="1" dirty="0">
                <a:solidFill>
                  <a:srgbClr val="6699FF"/>
                </a:solidFill>
                <a:latin typeface="Arial" pitchFamily="34" charset="0"/>
                <a:cs typeface="Arial" pitchFamily="34" charset="0"/>
              </a:rPr>
              <a:t>of </a:t>
            </a:r>
            <a:r>
              <a:rPr lang="en-US" sz="2200" b="1" dirty="0">
                <a:solidFill>
                  <a:srgbClr val="FF0000"/>
                </a:solidFill>
                <a:latin typeface="Arial" pitchFamily="34" charset="0"/>
                <a:cs typeface="Arial" pitchFamily="34" charset="0"/>
              </a:rPr>
              <a:t>photosynthesis. </a:t>
            </a:r>
            <a:r>
              <a:rPr lang="en-US" sz="2200" b="1" dirty="0">
                <a:solidFill>
                  <a:srgbClr val="6DA2FF"/>
                </a:solidFill>
                <a:latin typeface="Arial" pitchFamily="34" charset="0"/>
                <a:cs typeface="Arial" pitchFamily="34" charset="0"/>
              </a:rPr>
              <a:t>Eventually</a:t>
            </a:r>
            <a:r>
              <a:rPr lang="en-US" sz="2200" b="1" dirty="0">
                <a:solidFill>
                  <a:srgbClr val="FFFF00"/>
                </a:solidFill>
                <a:latin typeface="Arial" pitchFamily="34" charset="0"/>
                <a:cs typeface="Arial" pitchFamily="34" charset="0"/>
              </a:rPr>
              <a:t> </a:t>
            </a:r>
            <a:r>
              <a:rPr lang="en-US" sz="2200" b="1" dirty="0">
                <a:solidFill>
                  <a:srgbClr val="6699FF"/>
                </a:solidFill>
                <a:latin typeface="Arial" pitchFamily="34" charset="0"/>
                <a:cs typeface="Arial" pitchFamily="34" charset="0"/>
              </a:rPr>
              <a:t>the </a:t>
            </a:r>
            <a:r>
              <a:rPr lang="en-US" sz="2200" b="1" dirty="0">
                <a:solidFill>
                  <a:srgbClr val="FF0000"/>
                </a:solidFill>
                <a:latin typeface="Arial" pitchFamily="34" charset="0"/>
                <a:cs typeface="Arial" pitchFamily="34" charset="0"/>
              </a:rPr>
              <a:t>atmosphere </a:t>
            </a:r>
            <a:r>
              <a:rPr lang="en-US" sz="2200" b="1" dirty="0">
                <a:solidFill>
                  <a:srgbClr val="6699FF"/>
                </a:solidFill>
                <a:latin typeface="Arial" pitchFamily="34" charset="0"/>
                <a:cs typeface="Arial" pitchFamily="34" charset="0"/>
              </a:rPr>
              <a:t>became like it is today and rich in </a:t>
            </a:r>
            <a:r>
              <a:rPr lang="en-US" sz="2200" b="1" dirty="0">
                <a:solidFill>
                  <a:srgbClr val="FF0000"/>
                </a:solidFill>
                <a:latin typeface="Arial" pitchFamily="34" charset="0"/>
                <a:cs typeface="Arial" pitchFamily="34" charset="0"/>
              </a:rPr>
              <a:t>oxygen. </a:t>
            </a:r>
            <a:r>
              <a:rPr lang="en-US" sz="2200" b="1" dirty="0">
                <a:solidFill>
                  <a:srgbClr val="6699FF"/>
                </a:solidFill>
                <a:latin typeface="Arial" pitchFamily="34" charset="0"/>
                <a:cs typeface="Arial" pitchFamily="34" charset="0"/>
              </a:rPr>
              <a:t>The first </a:t>
            </a:r>
            <a:r>
              <a:rPr lang="en-US" sz="2200" b="1" dirty="0">
                <a:solidFill>
                  <a:srgbClr val="FFFF00"/>
                </a:solidFill>
                <a:latin typeface="Arial" pitchFamily="34" charset="0"/>
                <a:cs typeface="Arial" pitchFamily="34" charset="0"/>
              </a:rPr>
              <a:t>complex </a:t>
            </a:r>
            <a:r>
              <a:rPr lang="en-US" sz="2200" b="1" dirty="0">
                <a:solidFill>
                  <a:srgbClr val="FF0000"/>
                </a:solidFill>
                <a:latin typeface="Arial" pitchFamily="34" charset="0"/>
                <a:cs typeface="Arial" pitchFamily="34" charset="0"/>
              </a:rPr>
              <a:t>organisms </a:t>
            </a:r>
            <a:r>
              <a:rPr lang="en-US" sz="2200" b="1" dirty="0">
                <a:solidFill>
                  <a:srgbClr val="6699FF"/>
                </a:solidFill>
                <a:latin typeface="Arial" pitchFamily="34" charset="0"/>
                <a:cs typeface="Arial" pitchFamily="34" charset="0"/>
              </a:rPr>
              <a:t>on earth first </a:t>
            </a:r>
            <a:r>
              <a:rPr lang="en-US" sz="2200" b="1" dirty="0">
                <a:solidFill>
                  <a:srgbClr val="FFFF00"/>
                </a:solidFill>
                <a:latin typeface="Arial" pitchFamily="34" charset="0"/>
                <a:cs typeface="Arial" pitchFamily="34" charset="0"/>
              </a:rPr>
              <a:t>developed </a:t>
            </a:r>
            <a:r>
              <a:rPr lang="en-US" sz="2200" b="1" dirty="0">
                <a:solidFill>
                  <a:srgbClr val="6699FF"/>
                </a:solidFill>
                <a:latin typeface="Arial" pitchFamily="34" charset="0"/>
                <a:cs typeface="Arial" pitchFamily="34" charset="0"/>
              </a:rPr>
              <a:t>about 2 </a:t>
            </a:r>
            <a:r>
              <a:rPr lang="en-US" sz="2200" b="1" dirty="0">
                <a:solidFill>
                  <a:srgbClr val="6DA2FF"/>
                </a:solidFill>
                <a:latin typeface="Arial" pitchFamily="34" charset="0"/>
                <a:cs typeface="Arial" pitchFamily="34" charset="0"/>
              </a:rPr>
              <a:t>billion</a:t>
            </a:r>
            <a:r>
              <a:rPr lang="en-US" sz="2200" b="1" dirty="0">
                <a:solidFill>
                  <a:srgbClr val="00CC00"/>
                </a:solidFill>
                <a:latin typeface="Arial" pitchFamily="34" charset="0"/>
                <a:cs typeface="Arial" pitchFamily="34" charset="0"/>
              </a:rPr>
              <a:t> </a:t>
            </a:r>
            <a:r>
              <a:rPr lang="en-US" sz="2200" b="1" dirty="0">
                <a:solidFill>
                  <a:srgbClr val="6699FF"/>
                </a:solidFill>
                <a:latin typeface="Arial" pitchFamily="34" charset="0"/>
                <a:cs typeface="Arial" pitchFamily="34" charset="0"/>
              </a:rPr>
              <a:t>years ago.</a:t>
            </a:r>
          </a:p>
          <a:p>
            <a:endParaRPr lang="en-US" sz="2200" b="1" dirty="0">
              <a:solidFill>
                <a:srgbClr val="6699FF"/>
              </a:solidFill>
              <a:latin typeface="Arial" pitchFamily="34" charset="0"/>
              <a:cs typeface="Arial" pitchFamily="34" charset="0"/>
            </a:endParaRPr>
          </a:p>
          <a:p>
            <a:br>
              <a:rPr lang="en-US" sz="2200" b="1" dirty="0">
                <a:solidFill>
                  <a:srgbClr val="6699FF"/>
                </a:solidFill>
                <a:latin typeface="Arial" pitchFamily="34" charset="0"/>
                <a:cs typeface="Arial" pitchFamily="34" charset="0"/>
              </a:rPr>
            </a:br>
            <a:r>
              <a:rPr lang="en-US" sz="2000" b="1" dirty="0">
                <a:solidFill>
                  <a:prstClr val="white"/>
                </a:solidFill>
                <a:latin typeface="Arial" pitchFamily="34" charset="0"/>
                <a:cs typeface="Arial" pitchFamily="34" charset="0"/>
              </a:rPr>
              <a:t>Anglo-Saxon Words: 75%     Greek-Latin Words: 25%</a:t>
            </a:r>
          </a:p>
          <a:p>
            <a:endParaRPr lang="en-US" sz="2000" b="1" dirty="0">
              <a:solidFill>
                <a:prstClr val="white"/>
              </a:solidFill>
              <a:latin typeface="Arial" pitchFamily="34" charset="0"/>
              <a:cs typeface="Arial" pitchFamily="34" charset="0"/>
            </a:endParaRPr>
          </a:p>
          <a:p>
            <a:r>
              <a:rPr lang="en-US" sz="2000" b="1" dirty="0">
                <a:solidFill>
                  <a:prstClr val="white"/>
                </a:solidFill>
                <a:latin typeface="Arial" pitchFamily="34" charset="0"/>
                <a:cs typeface="Arial" pitchFamily="34" charset="0"/>
              </a:rPr>
              <a:t>                         Academic Vocabulary List: 9.1%</a:t>
            </a:r>
          </a:p>
        </p:txBody>
      </p:sp>
    </p:spTree>
    <p:extLst>
      <p:ext uri="{BB962C8B-B14F-4D97-AF65-F5344CB8AC3E}">
        <p14:creationId xmlns:p14="http://schemas.microsoft.com/office/powerpoint/2010/main" val="729926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81000" y="609600"/>
            <a:ext cx="8763000" cy="5426870"/>
          </a:xfrm>
          <a:prstGeom prst="rect">
            <a:avLst/>
          </a:prstGeom>
        </p:spPr>
        <p:txBody>
          <a:bodyPr wrap="square">
            <a:spAutoFit/>
          </a:bodyPr>
          <a:lstStyle/>
          <a:p>
            <a:pPr>
              <a:lnSpc>
                <a:spcPct val="107000"/>
              </a:lnSpc>
              <a:spcAft>
                <a:spcPts val="800"/>
              </a:spcAft>
            </a:pP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Are there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sources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of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heat</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and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light</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other</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 than</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the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sun? </a:t>
            </a:r>
            <a:br>
              <a:rPr lang="en-US" sz="1400" b="1" dirty="0">
                <a:solidFill>
                  <a:prstClr val="black"/>
                </a:solidFill>
                <a:ea typeface="Calibri" panose="020F0502020204030204" pitchFamily="34" charset="0"/>
                <a:cs typeface="Times New Roman" panose="02020603050405020304" pitchFamily="18" charset="0"/>
              </a:rPr>
            </a:b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Another way to </a:t>
            </a:r>
            <a:r>
              <a:rPr lang="en-US" b="1" dirty="0">
                <a:solidFill>
                  <a:srgbClr val="6DA2FF"/>
                </a:solidFill>
                <a:latin typeface="Arial" panose="020B0604020202020204" pitchFamily="34" charset="0"/>
                <a:ea typeface="Calibri" panose="020F0502020204030204" pitchFamily="34" charset="0"/>
                <a:cs typeface="Times New Roman" panose="02020603050405020304" pitchFamily="18" charset="0"/>
              </a:rPr>
              <a:t>create</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heat</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is to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use</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mechanical</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moves or runs without a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battery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or </a:t>
            </a:r>
            <a:r>
              <a:rPr lang="en-US" b="1" dirty="0">
                <a:solidFill>
                  <a:srgbClr val="6DA2FF"/>
                </a:solidFill>
                <a:latin typeface="Arial" panose="020B0604020202020204" pitchFamily="34" charset="0"/>
                <a:ea typeface="Calibri" panose="020F0502020204030204" pitchFamily="34" charset="0"/>
                <a:cs typeface="Times New Roman" panose="02020603050405020304" pitchFamily="18" charset="0"/>
              </a:rPr>
              <a:t>electricity</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6DA2FF"/>
                </a:solidFill>
                <a:latin typeface="Arial" panose="020B0604020202020204" pitchFamily="34" charset="0"/>
                <a:ea typeface="Calibri" panose="020F0502020204030204" pitchFamily="34" charset="0"/>
                <a:cs typeface="Times New Roman" panose="02020603050405020304" pitchFamily="18" charset="0"/>
              </a:rPr>
              <a:t>energy</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an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object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movement </a:t>
            </a:r>
            <a:r>
              <a:rPr lang="en-US" b="1" dirty="0">
                <a:solidFill>
                  <a:srgbClr val="6DA2FF"/>
                </a:solidFill>
                <a:latin typeface="Arial" panose="020B0604020202020204" pitchFamily="34" charset="0"/>
                <a:ea typeface="Calibri" panose="020F0502020204030204" pitchFamily="34" charset="0"/>
                <a:cs typeface="Times New Roman" panose="02020603050405020304" pitchFamily="18" charset="0"/>
              </a:rPr>
              <a:t>creates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mechanical</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heat</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try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rubbing</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your hands together do they get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warm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now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rub</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them  together really fast they should get </a:t>
            </a:r>
            <a:r>
              <a:rPr lang="en-US" b="1" dirty="0">
                <a:solidFill>
                  <a:srgbClr val="6DA2FF"/>
                </a:solidFill>
                <a:latin typeface="Arial" panose="020B0604020202020204" pitchFamily="34" charset="0"/>
                <a:ea typeface="Calibri" panose="020F0502020204030204" pitchFamily="34" charset="0"/>
                <a:cs typeface="Times New Roman" panose="02020603050405020304" pitchFamily="18" charset="0"/>
              </a:rPr>
              <a:t>warmer</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as you move faster this is an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example</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of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mechanical heat</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mechanical heat</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is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created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by anything that moves or runs without a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battery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or </a:t>
            </a:r>
            <a:r>
              <a:rPr lang="en-US" b="1" dirty="0">
                <a:solidFill>
                  <a:srgbClr val="6DA2FF"/>
                </a:solidFill>
                <a:latin typeface="Arial" panose="020B0604020202020204" pitchFamily="34" charset="0"/>
                <a:ea typeface="Calibri" panose="020F0502020204030204" pitchFamily="34" charset="0"/>
                <a:cs typeface="Times New Roman" panose="02020603050405020304" pitchFamily="18" charset="0"/>
              </a:rPr>
              <a:t>electricity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think of a question you could have about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mechanical heat</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here is an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example</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will there be more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heat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if your hands are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lubricated </a:t>
            </a:r>
            <a:r>
              <a:rPr lang="en-US" b="1" dirty="0">
                <a:solidFill>
                  <a:srgbClr val="6DA2FF"/>
                </a:solidFill>
                <a:latin typeface="Arial" panose="020B0604020202020204" pitchFamily="34" charset="0"/>
                <a:ea typeface="Calibri" panose="020F0502020204030204" pitchFamily="34" charset="0"/>
                <a:cs typeface="Times New Roman" panose="02020603050405020304" pitchFamily="18" charset="0"/>
              </a:rPr>
              <a:t>slippery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when you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rub</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them together make a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prediction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about the answer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based</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on what you know now put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lotion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on your hands and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rub</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them together as fast as possible was your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prediction </a:t>
            </a:r>
            <a:r>
              <a:rPr lang="en-US" b="1" dirty="0">
                <a:solidFill>
                  <a:srgbClr val="6DA2FF"/>
                </a:solidFill>
                <a:latin typeface="Arial" panose="020B0604020202020204" pitchFamily="34" charset="0"/>
                <a:ea typeface="Calibri" panose="020F0502020204030204" pitchFamily="34" charset="0"/>
                <a:cs typeface="Times New Roman" panose="02020603050405020304" pitchFamily="18" charset="0"/>
              </a:rPr>
              <a:t>correct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can you draw a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conclusion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about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lubricated surfaces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here is another </a:t>
            </a:r>
            <a:r>
              <a:rPr lang="en-US" b="1" dirty="0">
                <a:solidFill>
                  <a:srgbClr val="6DA2FF"/>
                </a:solidFill>
                <a:latin typeface="Arial" panose="020B0604020202020204" pitchFamily="34" charset="0"/>
                <a:ea typeface="Calibri" panose="020F0502020204030204" pitchFamily="34" charset="0"/>
                <a:cs typeface="Times New Roman" panose="02020603050405020304" pitchFamily="18" charset="0"/>
              </a:rPr>
              <a:t>investigation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to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test</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your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conclusion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will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rubbing</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sandpaper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on wood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produce heat</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try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rubbing</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sandpaper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on a piece of wood as fast as you can did the wood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heat up</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record the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results based on</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 what you now know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predict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what will happen if you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rub</a:t>
            </a:r>
            <a:r>
              <a:rPr lang="en-US" b="1" dirty="0">
                <a:solidFill>
                  <a:srgbClr val="00CC0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the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sandpaper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on wood that has been </a:t>
            </a:r>
            <a:r>
              <a:rPr lang="en-US" b="1" dirty="0">
                <a:solidFill>
                  <a:srgbClr val="FF0000"/>
                </a:solidFill>
                <a:latin typeface="Arial" panose="020B0604020202020204" pitchFamily="34" charset="0"/>
                <a:ea typeface="Calibri" panose="020F0502020204030204" pitchFamily="34" charset="0"/>
                <a:cs typeface="Times New Roman" panose="02020603050405020304" pitchFamily="18" charset="0"/>
              </a:rPr>
              <a:t>lubricated </a:t>
            </a:r>
            <a:r>
              <a:rPr lang="en-US" b="1" dirty="0">
                <a:solidFill>
                  <a:srgbClr val="6699FF"/>
                </a:solidFill>
                <a:latin typeface="Arial" panose="020B0604020202020204" pitchFamily="34" charset="0"/>
                <a:ea typeface="Calibri" panose="020F0502020204030204" pitchFamily="34" charset="0"/>
                <a:cs typeface="Times New Roman" panose="02020603050405020304" pitchFamily="18" charset="0"/>
              </a:rPr>
              <a:t>with oil was your </a:t>
            </a:r>
            <a:r>
              <a:rPr lang="en-US" b="1" dirty="0">
                <a:solidFill>
                  <a:srgbClr val="FFFF00"/>
                </a:solidFill>
                <a:latin typeface="Arial" panose="020B0604020202020204" pitchFamily="34" charset="0"/>
                <a:ea typeface="Calibri" panose="020F0502020204030204" pitchFamily="34" charset="0"/>
                <a:cs typeface="Times New Roman" panose="02020603050405020304" pitchFamily="18" charset="0"/>
              </a:rPr>
              <a:t>prediction </a:t>
            </a:r>
            <a:r>
              <a:rPr lang="en-US" b="1" dirty="0">
                <a:solidFill>
                  <a:srgbClr val="6DA2FF"/>
                </a:solidFill>
                <a:latin typeface="Arial" panose="020B0604020202020204" pitchFamily="34" charset="0"/>
                <a:ea typeface="Calibri" panose="020F0502020204030204" pitchFamily="34" charset="0"/>
                <a:cs typeface="Times New Roman" panose="02020603050405020304" pitchFamily="18" charset="0"/>
              </a:rPr>
              <a:t>correct</a:t>
            </a:r>
            <a:endParaRPr lang="en-US" sz="1400" b="1" dirty="0">
              <a:solidFill>
                <a:srgbClr val="6DA2FF"/>
              </a:solidFill>
              <a:ea typeface="Calibri" panose="020F0502020204030204" pitchFamily="34" charset="0"/>
              <a:cs typeface="Times New Roman" panose="02020603050405020304" pitchFamily="18" charset="0"/>
            </a:endParaRPr>
          </a:p>
        </p:txBody>
      </p:sp>
      <p:sp>
        <p:nvSpPr>
          <p:cNvPr id="3" name="TextBox 2"/>
          <p:cNvSpPr txBox="1"/>
          <p:nvPr/>
        </p:nvSpPr>
        <p:spPr>
          <a:xfrm>
            <a:off x="914400" y="121563"/>
            <a:ext cx="6553200" cy="430887"/>
          </a:xfrm>
          <a:prstGeom prst="rect">
            <a:avLst/>
          </a:prstGeom>
          <a:noFill/>
        </p:spPr>
        <p:txBody>
          <a:bodyPr wrap="square" rtlCol="0">
            <a:spAutoFit/>
          </a:bodyPr>
          <a:lstStyle/>
          <a:p>
            <a:r>
              <a:rPr lang="en-US" sz="2200" b="1" dirty="0">
                <a:solidFill>
                  <a:prstClr val="white"/>
                </a:solidFill>
                <a:latin typeface="Arial" panose="020B0604020202020204" pitchFamily="34" charset="0"/>
                <a:cs typeface="Arial" panose="020B0604020202020204" pitchFamily="34" charset="0"/>
              </a:rPr>
              <a:t>          Grade 3 Science Text  (</a:t>
            </a:r>
            <a:r>
              <a:rPr lang="en-US" b="1" dirty="0">
                <a:solidFill>
                  <a:prstClr val="white"/>
                </a:solidFill>
                <a:latin typeface="Arial" panose="020B0604020202020204" pitchFamily="34" charset="0"/>
                <a:cs typeface="Arial" panose="020B0604020202020204" pitchFamily="34" charset="0"/>
              </a:rPr>
              <a:t>USOE Website 2014)</a:t>
            </a:r>
          </a:p>
        </p:txBody>
      </p:sp>
      <p:sp>
        <p:nvSpPr>
          <p:cNvPr id="4" name="TextBox 3"/>
          <p:cNvSpPr txBox="1"/>
          <p:nvPr/>
        </p:nvSpPr>
        <p:spPr>
          <a:xfrm>
            <a:off x="1143000" y="5867400"/>
            <a:ext cx="6613990" cy="1200329"/>
          </a:xfrm>
          <a:prstGeom prst="rect">
            <a:avLst/>
          </a:prstGeom>
          <a:noFill/>
        </p:spPr>
        <p:txBody>
          <a:bodyPr wrap="none" rtlCol="0">
            <a:spAutoFit/>
          </a:bodyPr>
          <a:lstStyle/>
          <a:p>
            <a:pPr fontAlgn="base">
              <a:lnSpc>
                <a:spcPct val="150000"/>
              </a:lnSpc>
              <a:spcBef>
                <a:spcPct val="0"/>
              </a:spcBef>
              <a:spcAft>
                <a:spcPct val="0"/>
              </a:spcAft>
            </a:pPr>
            <a:r>
              <a:rPr lang="en-US" b="1" dirty="0">
                <a:solidFill>
                  <a:prstClr val="white"/>
                </a:solidFill>
                <a:latin typeface="Arial" pitchFamily="34" charset="0"/>
                <a:cs typeface="Arial" pitchFamily="34" charset="0"/>
              </a:rPr>
              <a:t>Anglo-Saxon Words:   70.5%       Greek-Latin Words: 20.5%</a:t>
            </a:r>
          </a:p>
          <a:p>
            <a:pPr fontAlgn="base">
              <a:lnSpc>
                <a:spcPct val="150000"/>
              </a:lnSpc>
              <a:spcBef>
                <a:spcPct val="0"/>
              </a:spcBef>
              <a:spcAft>
                <a:spcPct val="0"/>
              </a:spcAft>
            </a:pPr>
            <a:r>
              <a:rPr lang="en-US" b="1" dirty="0">
                <a:solidFill>
                  <a:prstClr val="white"/>
                </a:solidFill>
                <a:latin typeface="Arial" pitchFamily="34" charset="0"/>
                <a:cs typeface="Arial" pitchFamily="34" charset="0"/>
              </a:rPr>
              <a:t>                          Academic Vocabulary List: 8.1% </a:t>
            </a:r>
            <a:endParaRPr lang="en-US" b="1" dirty="0">
              <a:solidFill>
                <a:prstClr val="white"/>
              </a:solidFill>
              <a:cs typeface="Arial" pitchFamily="34" charset="0"/>
            </a:endParaRPr>
          </a:p>
          <a:p>
            <a:endParaRPr lang="en-US" dirty="0">
              <a:solidFill>
                <a:prstClr val="black"/>
              </a:solidFill>
            </a:endParaRPr>
          </a:p>
        </p:txBody>
      </p:sp>
    </p:spTree>
    <p:extLst>
      <p:ext uri="{BB962C8B-B14F-4D97-AF65-F5344CB8AC3E}">
        <p14:creationId xmlns:p14="http://schemas.microsoft.com/office/powerpoint/2010/main" val="1559324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1219200" y="2209800"/>
            <a:ext cx="6934200" cy="2523768"/>
          </a:xfrm>
          <a:prstGeom prst="rect">
            <a:avLst/>
          </a:prstGeom>
          <a:noFill/>
        </p:spPr>
        <p:txBody>
          <a:bodyPr wrap="square" rtlCol="0">
            <a:spAutoFit/>
          </a:bodyPr>
          <a:lstStyle/>
          <a:p>
            <a:r>
              <a:rPr lang="en-US" altLang="en-US" sz="2800" dirty="0">
                <a:solidFill>
                  <a:prstClr val="black"/>
                </a:solidFill>
              </a:rPr>
              <a:t>… present concepts and relations that readers do not already know. They require that readers understand a greater range of logical relationships among pieces of information. (Cote, Goldman, &amp; Saul, 1998, p.6)</a:t>
            </a:r>
          </a:p>
          <a:p>
            <a:endParaRPr lang="en-US" dirty="0">
              <a:solidFill>
                <a:prstClr val="black"/>
              </a:solidFill>
            </a:endParaRPr>
          </a:p>
        </p:txBody>
      </p:sp>
      <p:sp>
        <p:nvSpPr>
          <p:cNvPr id="3" name="TextBox 2"/>
          <p:cNvSpPr txBox="1"/>
          <p:nvPr/>
        </p:nvSpPr>
        <p:spPr>
          <a:xfrm>
            <a:off x="2743200" y="1219200"/>
            <a:ext cx="2863091" cy="584775"/>
          </a:xfrm>
          <a:prstGeom prst="rect">
            <a:avLst/>
          </a:prstGeom>
          <a:noFill/>
        </p:spPr>
        <p:txBody>
          <a:bodyPr wrap="none" rtlCol="0">
            <a:spAutoFit/>
          </a:bodyPr>
          <a:lstStyle/>
          <a:p>
            <a:r>
              <a:rPr lang="en-US" sz="3200" dirty="0">
                <a:solidFill>
                  <a:prstClr val="black"/>
                </a:solidFill>
              </a:rPr>
              <a:t>Expository Texts</a:t>
            </a:r>
          </a:p>
        </p:txBody>
      </p:sp>
    </p:spTree>
    <p:extLst>
      <p:ext uri="{BB962C8B-B14F-4D97-AF65-F5344CB8AC3E}">
        <p14:creationId xmlns:p14="http://schemas.microsoft.com/office/powerpoint/2010/main" val="182095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81000" y="781685"/>
          <a:ext cx="8382004" cy="5401310"/>
        </p:xfrm>
        <a:graphic>
          <a:graphicData uri="http://schemas.openxmlformats.org/drawingml/2006/table">
            <a:tbl>
              <a:tblPr/>
              <a:tblGrid>
                <a:gridCol w="4267200">
                  <a:extLst>
                    <a:ext uri="{9D8B030D-6E8A-4147-A177-3AD203B41FA5}">
                      <a16:colId xmlns:a16="http://schemas.microsoft.com/office/drawing/2014/main" val="20000"/>
                    </a:ext>
                  </a:extLst>
                </a:gridCol>
                <a:gridCol w="4114804">
                  <a:extLst>
                    <a:ext uri="{9D8B030D-6E8A-4147-A177-3AD203B41FA5}">
                      <a16:colId xmlns:a16="http://schemas.microsoft.com/office/drawing/2014/main" val="20001"/>
                    </a:ext>
                  </a:extLst>
                </a:gridCol>
              </a:tblGrid>
              <a:tr h="280670">
                <a:tc>
                  <a:txBody>
                    <a:bodyPr/>
                    <a:lstStyle/>
                    <a:p>
                      <a:pPr marL="0" marR="0" algn="ctr">
                        <a:spcBef>
                          <a:spcPts val="500"/>
                        </a:spcBef>
                        <a:spcAft>
                          <a:spcPts val="240"/>
                        </a:spcAft>
                      </a:pPr>
                      <a:r>
                        <a:rPr lang="en-US" sz="1600" b="1" dirty="0">
                          <a:effectLst/>
                          <a:latin typeface="Arial" charset="0"/>
                          <a:ea typeface="Calibri" charset="0"/>
                          <a:cs typeface="Times New Roman" charset="0"/>
                        </a:rPr>
                        <a:t>Narrative Contexts </a:t>
                      </a:r>
                      <a:endParaRPr lang="en-US" sz="1600" dirty="0">
                        <a:effectLst/>
                        <a:latin typeface="Calibri" charset="0"/>
                        <a:ea typeface="Calibri" charset="0"/>
                        <a:cs typeface="Times New Roman" charset="0"/>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500"/>
                        </a:spcBef>
                        <a:spcAft>
                          <a:spcPts val="240"/>
                        </a:spcAft>
                      </a:pPr>
                      <a:r>
                        <a:rPr lang="en-US" sz="1600" b="1" dirty="0">
                          <a:effectLst/>
                          <a:latin typeface="Arial" charset="0"/>
                          <a:ea typeface="Calibri" charset="0"/>
                          <a:cs typeface="Times New Roman" charset="0"/>
                        </a:rPr>
                        <a:t>Expository Contexts</a:t>
                      </a:r>
                      <a:endParaRPr lang="en-US" sz="1600" dirty="0">
                        <a:effectLst/>
                        <a:latin typeface="Calibri" charset="0"/>
                        <a:ea typeface="Calibri" charset="0"/>
                        <a:cs typeface="Times New Roman" charset="0"/>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729480">
                <a:tc>
                  <a:txBody>
                    <a:bodyPr/>
                    <a:lstStyle/>
                    <a:p>
                      <a:pPr marL="0" marR="0">
                        <a:spcBef>
                          <a:spcPts val="0"/>
                        </a:spcBef>
                        <a:spcAft>
                          <a:spcPts val="0"/>
                        </a:spcAft>
                      </a:pPr>
                      <a:r>
                        <a:rPr lang="en-US" sz="1400" b="1" u="none" strike="noStrike"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r>
                        <a:rPr lang="en-US" sz="1400" b="1" u="sng" dirty="0">
                          <a:effectLst/>
                          <a:latin typeface="Arial" charset="0"/>
                          <a:ea typeface="Calibri" charset="0"/>
                          <a:cs typeface="Times New Roman" charset="0"/>
                        </a:rPr>
                        <a:t>The Mummy, the Will, and the Crypt</a:t>
                      </a:r>
                      <a:r>
                        <a:rPr lang="en-US" sz="1400" dirty="0">
                          <a:effectLst/>
                          <a:latin typeface="Arial" charset="0"/>
                          <a:ea typeface="Calibri" charset="0"/>
                          <a:cs typeface="Times New Roman" charset="0"/>
                        </a:rPr>
                        <a:t>  </a:t>
                      </a:r>
                      <a:r>
                        <a:rPr lang="en-US" sz="1200" dirty="0">
                          <a:effectLst/>
                          <a:latin typeface="Arial" charset="0"/>
                          <a:ea typeface="Calibri" charset="0"/>
                          <a:cs typeface="Times New Roman" charset="0"/>
                        </a:rPr>
                        <a:t>(Bellairs, 1983)</a:t>
                      </a:r>
                      <a:endParaRPr lang="en-US" sz="1200" dirty="0">
                        <a:effectLst/>
                        <a:latin typeface="Calibri" charset="0"/>
                        <a:ea typeface="Calibri" charset="0"/>
                        <a:cs typeface="Times New Roman" charset="0"/>
                      </a:endParaRPr>
                    </a:p>
                    <a:p>
                      <a:pPr marL="0" marR="0">
                        <a:spcBef>
                          <a:spcPts val="0"/>
                        </a:spcBef>
                        <a:spcAft>
                          <a:spcPts val="0"/>
                        </a:spcAft>
                      </a:pPr>
                      <a:r>
                        <a:rPr lang="en-US" sz="1400"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r>
                        <a:rPr lang="en-US" sz="1400" b="1" dirty="0">
                          <a:effectLst/>
                          <a:latin typeface="Arial" charset="0"/>
                          <a:ea typeface="Calibri" charset="0"/>
                          <a:cs typeface="Times New Roman" charset="0"/>
                        </a:rPr>
                        <a:t>1</a:t>
                      </a:r>
                      <a:r>
                        <a:rPr lang="en-US" sz="1400" dirty="0">
                          <a:effectLst/>
                          <a:latin typeface="Arial" charset="0"/>
                          <a:ea typeface="Calibri" charset="0"/>
                          <a:cs typeface="Times New Roman" charset="0"/>
                        </a:rPr>
                        <a:t>. “The young man paused and grinned unpleasantly. ‘Do you know what a </a:t>
                      </a:r>
                      <a:r>
                        <a:rPr lang="en-US" sz="1400" b="1" dirty="0">
                          <a:effectLst/>
                          <a:latin typeface="Arial" charset="0"/>
                          <a:ea typeface="Calibri" charset="0"/>
                          <a:cs typeface="Times New Roman" charset="0"/>
                        </a:rPr>
                        <a:t>mummy</a:t>
                      </a:r>
                      <a:r>
                        <a:rPr lang="en-US" sz="1400" dirty="0">
                          <a:effectLst/>
                          <a:latin typeface="Arial" charset="0"/>
                          <a:ea typeface="Calibri" charset="0"/>
                          <a:cs typeface="Times New Roman" charset="0"/>
                        </a:rPr>
                        <a:t> looks like after it's been unwrapped? Just a dried brown husk that used to be a human being, with holes for eyes?’”  [emphasis added] </a:t>
                      </a:r>
                      <a:endParaRPr lang="en-US" sz="1400" dirty="0">
                        <a:effectLst/>
                        <a:latin typeface="Calibri" charset="0"/>
                        <a:ea typeface="Calibri" charset="0"/>
                        <a:cs typeface="Times New Roman" charset="0"/>
                      </a:endParaRPr>
                    </a:p>
                    <a:p>
                      <a:pPr marL="0" marR="0">
                        <a:spcBef>
                          <a:spcPts val="0"/>
                        </a:spcBef>
                        <a:spcAft>
                          <a:spcPts val="0"/>
                        </a:spcAft>
                      </a:pPr>
                      <a:r>
                        <a:rPr lang="en-US" sz="1400" b="1"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endParaRPr lang="en-US" sz="1400" b="1" dirty="0">
                        <a:effectLst/>
                        <a:latin typeface="Arial" charset="0"/>
                        <a:ea typeface="Calibri" charset="0"/>
                        <a:cs typeface="Times New Roman" charset="0"/>
                      </a:endParaRPr>
                    </a:p>
                    <a:p>
                      <a:pPr marL="0" marR="0">
                        <a:spcBef>
                          <a:spcPts val="0"/>
                        </a:spcBef>
                        <a:spcAft>
                          <a:spcPts val="0"/>
                        </a:spcAft>
                      </a:pPr>
                      <a:r>
                        <a:rPr lang="en-US" sz="1400" b="1" dirty="0">
                          <a:effectLst/>
                          <a:latin typeface="Arial" charset="0"/>
                          <a:ea typeface="Calibri" charset="0"/>
                          <a:cs typeface="Times New Roman" charset="0"/>
                        </a:rPr>
                        <a:t>2</a:t>
                      </a:r>
                      <a:r>
                        <a:rPr lang="en-US" sz="1400" dirty="0">
                          <a:effectLst/>
                          <a:latin typeface="Arial" charset="0"/>
                          <a:ea typeface="Calibri" charset="0"/>
                          <a:cs typeface="Times New Roman" charset="0"/>
                        </a:rPr>
                        <a:t>. “The other was stretched out, and his hand was </a:t>
                      </a:r>
                      <a:r>
                        <a:rPr lang="en-US" sz="1400" dirty="0" err="1">
                          <a:effectLst/>
                          <a:latin typeface="Arial" charset="0"/>
                          <a:ea typeface="Calibri" charset="0"/>
                          <a:cs typeface="Times New Roman" charset="0"/>
                        </a:rPr>
                        <a:t>layed</a:t>
                      </a:r>
                      <a:r>
                        <a:rPr lang="en-US" sz="1400" dirty="0">
                          <a:effectLst/>
                          <a:latin typeface="Arial" charset="0"/>
                          <a:ea typeface="Calibri" charset="0"/>
                          <a:cs typeface="Times New Roman" charset="0"/>
                        </a:rPr>
                        <a:t> flat on the floor. It was brown and withered, like the hand of a </a:t>
                      </a:r>
                      <a:r>
                        <a:rPr lang="en-US" sz="1400" b="1" dirty="0">
                          <a:effectLst/>
                          <a:latin typeface="Arial" charset="0"/>
                          <a:ea typeface="Calibri" charset="0"/>
                          <a:cs typeface="Times New Roman" charset="0"/>
                        </a:rPr>
                        <a:t>mummy</a:t>
                      </a:r>
                      <a:r>
                        <a:rPr lang="en-US" sz="1400" dirty="0">
                          <a:effectLst/>
                          <a:latin typeface="Arial" charset="0"/>
                          <a:ea typeface="Calibri" charset="0"/>
                          <a:cs typeface="Times New Roman" charset="0"/>
                        </a:rPr>
                        <a:t>.”   [emphasis added]</a:t>
                      </a:r>
                      <a:endParaRPr lang="en-US" sz="1400" dirty="0">
                        <a:effectLst/>
                        <a:latin typeface="Calibri" charset="0"/>
                        <a:ea typeface="Calibri" charset="0"/>
                        <a:cs typeface="Times New Roman" charset="0"/>
                      </a:endParaRPr>
                    </a:p>
                    <a:p>
                      <a:pPr marL="0" marR="0">
                        <a:spcBef>
                          <a:spcPts val="0"/>
                        </a:spcBef>
                        <a:spcAft>
                          <a:spcPts val="0"/>
                        </a:spcAft>
                      </a:pPr>
                      <a:r>
                        <a:rPr lang="en-US" sz="1400"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r>
                        <a:rPr lang="en-US" sz="1400" b="1"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endParaRPr lang="en-US" sz="1400" b="1" dirty="0">
                        <a:effectLst/>
                        <a:latin typeface="Arial" charset="0"/>
                        <a:ea typeface="Calibri" charset="0"/>
                        <a:cs typeface="Times New Roman" charset="0"/>
                      </a:endParaRPr>
                    </a:p>
                    <a:p>
                      <a:pPr marL="0" marR="0">
                        <a:spcBef>
                          <a:spcPts val="0"/>
                        </a:spcBef>
                        <a:spcAft>
                          <a:spcPts val="0"/>
                        </a:spcAft>
                      </a:pPr>
                      <a:r>
                        <a:rPr lang="en-US" sz="1400" b="1" dirty="0">
                          <a:effectLst/>
                          <a:latin typeface="Arial" charset="0"/>
                          <a:ea typeface="Calibri" charset="0"/>
                          <a:cs typeface="Times New Roman" charset="0"/>
                        </a:rPr>
                        <a:t>3</a:t>
                      </a:r>
                      <a:r>
                        <a:rPr lang="en-US" sz="1400" dirty="0">
                          <a:effectLst/>
                          <a:latin typeface="Arial" charset="0"/>
                          <a:ea typeface="Calibri" charset="0"/>
                          <a:cs typeface="Times New Roman" charset="0"/>
                        </a:rPr>
                        <a:t>. “A figure with hollow </a:t>
                      </a:r>
                      <a:r>
                        <a:rPr lang="en-US" sz="1400" b="1" dirty="0">
                          <a:effectLst/>
                          <a:latin typeface="Arial" charset="0"/>
                          <a:ea typeface="Calibri" charset="0"/>
                          <a:cs typeface="Times New Roman" charset="0"/>
                        </a:rPr>
                        <a:t>mummy</a:t>
                      </a:r>
                      <a:r>
                        <a:rPr lang="en-US" sz="1400" dirty="0">
                          <a:effectLst/>
                          <a:latin typeface="Arial" charset="0"/>
                          <a:ea typeface="Calibri" charset="0"/>
                          <a:cs typeface="Times New Roman" charset="0"/>
                        </a:rPr>
                        <a:t> eyes and a withered </a:t>
                      </a:r>
                      <a:r>
                        <a:rPr lang="en-US" sz="1400" b="1" dirty="0">
                          <a:effectLst/>
                          <a:latin typeface="Arial" charset="0"/>
                          <a:ea typeface="Calibri" charset="0"/>
                          <a:cs typeface="Times New Roman" charset="0"/>
                        </a:rPr>
                        <a:t>mummy</a:t>
                      </a:r>
                      <a:r>
                        <a:rPr lang="en-US" sz="1400" dirty="0">
                          <a:effectLst/>
                          <a:latin typeface="Arial" charset="0"/>
                          <a:ea typeface="Calibri" charset="0"/>
                          <a:cs typeface="Times New Roman" charset="0"/>
                        </a:rPr>
                        <a:t> face and </a:t>
                      </a:r>
                      <a:r>
                        <a:rPr lang="en-US" sz="1400" dirty="0" err="1">
                          <a:effectLst/>
                          <a:latin typeface="Arial" charset="0"/>
                          <a:ea typeface="Calibri" charset="0"/>
                          <a:cs typeface="Times New Roman" charset="0"/>
                        </a:rPr>
                        <a:t>clawlike</a:t>
                      </a:r>
                      <a:r>
                        <a:rPr lang="en-US" sz="1400" dirty="0">
                          <a:effectLst/>
                          <a:latin typeface="Arial" charset="0"/>
                          <a:ea typeface="Calibri" charset="0"/>
                          <a:cs typeface="Times New Roman" charset="0"/>
                        </a:rPr>
                        <a:t> </a:t>
                      </a:r>
                      <a:r>
                        <a:rPr lang="en-US" sz="1400" b="1" dirty="0">
                          <a:effectLst/>
                          <a:latin typeface="Arial" charset="0"/>
                          <a:ea typeface="Calibri" charset="0"/>
                          <a:cs typeface="Times New Roman" charset="0"/>
                        </a:rPr>
                        <a:t>mummy</a:t>
                      </a:r>
                      <a:r>
                        <a:rPr lang="en-US" sz="1400" dirty="0">
                          <a:effectLst/>
                          <a:latin typeface="Arial" charset="0"/>
                          <a:ea typeface="Calibri" charset="0"/>
                          <a:cs typeface="Times New Roman" charset="0"/>
                        </a:rPr>
                        <a:t> hands. Moving with an awful, tottering, unsteady gait, it came toward him.”  [emphases added]</a:t>
                      </a:r>
                      <a:endParaRPr lang="en-US" sz="1400" dirty="0">
                        <a:effectLst/>
                        <a:latin typeface="Calibri" charset="0"/>
                        <a:ea typeface="Calibri" charset="0"/>
                        <a:cs typeface="Times New Roman" charset="0"/>
                      </a:endParaRPr>
                    </a:p>
                    <a:p>
                      <a:pPr marL="0" marR="0">
                        <a:spcBef>
                          <a:spcPts val="0"/>
                        </a:spcBef>
                        <a:spcAft>
                          <a:spcPts val="0"/>
                        </a:spcAft>
                      </a:pPr>
                      <a:r>
                        <a:rPr lang="en-US" sz="1400"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r>
                        <a:rPr lang="en-US" sz="1400"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r>
                        <a:rPr lang="en-US" sz="1400"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b="1" u="none" strike="noStrike"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r>
                        <a:rPr lang="en-US" sz="1400" b="1" u="sng" dirty="0">
                          <a:effectLst/>
                          <a:latin typeface="Arial" charset="0"/>
                          <a:ea typeface="Calibri" charset="0"/>
                          <a:cs typeface="Times New Roman" charset="0"/>
                        </a:rPr>
                        <a:t>Mummies &amp; Their Mysteries</a:t>
                      </a:r>
                      <a:r>
                        <a:rPr lang="en-US" sz="1400" dirty="0">
                          <a:effectLst/>
                          <a:latin typeface="Arial" charset="0"/>
                          <a:ea typeface="Calibri" charset="0"/>
                          <a:cs typeface="Times New Roman" charset="0"/>
                        </a:rPr>
                        <a:t>  </a:t>
                      </a:r>
                      <a:r>
                        <a:rPr lang="en-US" sz="1200" dirty="0">
                          <a:effectLst/>
                          <a:latin typeface="Arial" charset="0"/>
                          <a:ea typeface="Calibri" charset="0"/>
                          <a:cs typeface="Times New Roman" charset="0"/>
                        </a:rPr>
                        <a:t>(Wilcox, 1993)</a:t>
                      </a:r>
                      <a:endParaRPr lang="en-US" sz="1200" dirty="0">
                        <a:effectLst/>
                        <a:latin typeface="Calibri" charset="0"/>
                        <a:ea typeface="Calibri" charset="0"/>
                        <a:cs typeface="Times New Roman" charset="0"/>
                      </a:endParaRPr>
                    </a:p>
                    <a:p>
                      <a:pPr marL="0" marR="0">
                        <a:spcBef>
                          <a:spcPts val="0"/>
                        </a:spcBef>
                        <a:spcAft>
                          <a:spcPts val="0"/>
                        </a:spcAft>
                      </a:pPr>
                      <a:r>
                        <a:rPr lang="en-US" sz="1400"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r>
                        <a:rPr lang="en-US" sz="1400" b="1" dirty="0">
                          <a:effectLst/>
                          <a:latin typeface="Arial" charset="0"/>
                          <a:ea typeface="Calibri" charset="0"/>
                          <a:cs typeface="Times New Roman" charset="0"/>
                        </a:rPr>
                        <a:t>7</a:t>
                      </a:r>
                      <a:r>
                        <a:rPr lang="en-US" sz="1400" dirty="0">
                          <a:effectLst/>
                          <a:latin typeface="Arial" charset="0"/>
                          <a:ea typeface="Calibri" charset="0"/>
                          <a:cs typeface="Times New Roman" charset="0"/>
                        </a:rPr>
                        <a:t>. “A </a:t>
                      </a:r>
                      <a:r>
                        <a:rPr lang="en-US" sz="1400" b="1" dirty="0">
                          <a:effectLst/>
                          <a:latin typeface="Arial" charset="0"/>
                          <a:ea typeface="Calibri" charset="0"/>
                          <a:cs typeface="Times New Roman" charset="0"/>
                        </a:rPr>
                        <a:t>mummy</a:t>
                      </a:r>
                      <a:r>
                        <a:rPr lang="en-US" sz="1400" dirty="0">
                          <a:effectLst/>
                          <a:latin typeface="Arial" charset="0"/>
                          <a:ea typeface="Calibri" charset="0"/>
                          <a:cs typeface="Times New Roman" charset="0"/>
                        </a:rPr>
                        <a:t> is the body of a human or animal in which some of the soft tissues (skin, muscles, or organs) did not decay after death. This makes a </a:t>
                      </a:r>
                      <a:r>
                        <a:rPr lang="en-US" sz="1400" b="1" dirty="0">
                          <a:effectLst/>
                          <a:latin typeface="Arial" charset="0"/>
                          <a:ea typeface="Calibri" charset="0"/>
                          <a:cs typeface="Times New Roman" charset="0"/>
                        </a:rPr>
                        <a:t>mummy</a:t>
                      </a:r>
                      <a:r>
                        <a:rPr lang="en-US" sz="1400" dirty="0">
                          <a:effectLst/>
                          <a:latin typeface="Arial" charset="0"/>
                          <a:ea typeface="Calibri" charset="0"/>
                          <a:cs typeface="Times New Roman" charset="0"/>
                        </a:rPr>
                        <a:t> different from a skeleton or a fossil.”   [emphases added]</a:t>
                      </a:r>
                      <a:r>
                        <a:rPr lang="en-US" sz="1400" b="1"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endParaRPr lang="en-US" sz="1400" b="1" dirty="0">
                        <a:effectLst/>
                        <a:latin typeface="Arial" charset="0"/>
                        <a:ea typeface="Calibri" charset="0"/>
                        <a:cs typeface="Times New Roman" charset="0"/>
                      </a:endParaRPr>
                    </a:p>
                    <a:p>
                      <a:pPr marL="0" marR="0">
                        <a:spcBef>
                          <a:spcPts val="0"/>
                        </a:spcBef>
                        <a:spcAft>
                          <a:spcPts val="0"/>
                        </a:spcAft>
                      </a:pPr>
                      <a:endParaRPr lang="en-US" sz="1400" b="1" dirty="0">
                        <a:effectLst/>
                        <a:latin typeface="Arial" charset="0"/>
                        <a:ea typeface="Calibri" charset="0"/>
                        <a:cs typeface="Times New Roman" charset="0"/>
                      </a:endParaRPr>
                    </a:p>
                    <a:p>
                      <a:pPr marL="0" marR="0">
                        <a:spcBef>
                          <a:spcPts val="0"/>
                        </a:spcBef>
                        <a:spcAft>
                          <a:spcPts val="0"/>
                        </a:spcAft>
                      </a:pPr>
                      <a:r>
                        <a:rPr lang="en-US" sz="1400" b="1" dirty="0">
                          <a:effectLst/>
                          <a:latin typeface="Arial" charset="0"/>
                          <a:ea typeface="Calibri" charset="0"/>
                          <a:cs typeface="Times New Roman" charset="0"/>
                        </a:rPr>
                        <a:t>8</a:t>
                      </a:r>
                      <a:r>
                        <a:rPr lang="en-US" sz="1400" dirty="0">
                          <a:effectLst/>
                          <a:latin typeface="Arial" charset="0"/>
                          <a:ea typeface="Calibri" charset="0"/>
                          <a:cs typeface="Times New Roman" charset="0"/>
                        </a:rPr>
                        <a:t>. “Drying isn't the only way to turn a body into a </a:t>
                      </a:r>
                      <a:r>
                        <a:rPr lang="en-US" sz="1400" b="1" dirty="0">
                          <a:effectLst/>
                          <a:latin typeface="Arial" charset="0"/>
                          <a:ea typeface="Calibri" charset="0"/>
                          <a:cs typeface="Times New Roman" charset="0"/>
                        </a:rPr>
                        <a:t>mummy</a:t>
                      </a:r>
                      <a:r>
                        <a:rPr lang="en-US" sz="1400" dirty="0">
                          <a:effectLst/>
                          <a:latin typeface="Arial" charset="0"/>
                          <a:ea typeface="Calibri" charset="0"/>
                          <a:cs typeface="Times New Roman" charset="0"/>
                        </a:rPr>
                        <a:t>. Taking away all air from around the body will stop decay, since bacteria and fungi need air as well as water to live.” [emphasis added]</a:t>
                      </a:r>
                      <a:endParaRPr lang="en-US" sz="1400" dirty="0">
                        <a:effectLst/>
                        <a:latin typeface="Calibri" charset="0"/>
                        <a:ea typeface="Calibri" charset="0"/>
                        <a:cs typeface="Times New Roman" charset="0"/>
                      </a:endParaRPr>
                    </a:p>
                    <a:p>
                      <a:pPr marL="0" marR="0">
                        <a:spcBef>
                          <a:spcPts val="0"/>
                        </a:spcBef>
                        <a:spcAft>
                          <a:spcPts val="0"/>
                        </a:spcAft>
                      </a:pPr>
                      <a:r>
                        <a:rPr lang="en-US" sz="1400" b="1"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endParaRPr lang="en-US" sz="1400" b="1" dirty="0">
                        <a:effectLst/>
                        <a:latin typeface="Arial" charset="0"/>
                        <a:ea typeface="Calibri" charset="0"/>
                        <a:cs typeface="Times New Roman" charset="0"/>
                      </a:endParaRPr>
                    </a:p>
                    <a:p>
                      <a:pPr marL="0" marR="0">
                        <a:spcBef>
                          <a:spcPts val="0"/>
                        </a:spcBef>
                        <a:spcAft>
                          <a:spcPts val="0"/>
                        </a:spcAft>
                      </a:pPr>
                      <a:r>
                        <a:rPr lang="en-US" sz="1400" b="1" dirty="0">
                          <a:effectLst/>
                          <a:latin typeface="Arial" charset="0"/>
                          <a:ea typeface="Calibri" charset="0"/>
                          <a:cs typeface="Times New Roman" charset="0"/>
                        </a:rPr>
                        <a:t>9</a:t>
                      </a:r>
                      <a:r>
                        <a:rPr lang="en-US" sz="1400" dirty="0">
                          <a:effectLst/>
                          <a:latin typeface="Arial" charset="0"/>
                          <a:ea typeface="Calibri" charset="0"/>
                          <a:cs typeface="Times New Roman" charset="0"/>
                        </a:rPr>
                        <a:t>. “When the word </a:t>
                      </a:r>
                      <a:r>
                        <a:rPr lang="en-US" sz="1400" b="1" dirty="0">
                          <a:effectLst/>
                          <a:latin typeface="Arial" charset="0"/>
                          <a:ea typeface="Calibri" charset="0"/>
                          <a:cs typeface="Times New Roman" charset="0"/>
                        </a:rPr>
                        <a:t>mummy</a:t>
                      </a:r>
                      <a:r>
                        <a:rPr lang="en-US" sz="1400" dirty="0">
                          <a:effectLst/>
                          <a:latin typeface="Arial" charset="0"/>
                          <a:ea typeface="Calibri" charset="0"/>
                          <a:cs typeface="Times New Roman" charset="0"/>
                        </a:rPr>
                        <a:t> was first used in the English language in the early 1400s, it did not mean a body as it does now. Instead, it was the name of a medicine. </a:t>
                      </a:r>
                      <a:r>
                        <a:rPr lang="en-US" sz="1400" b="1" dirty="0">
                          <a:effectLst/>
                          <a:latin typeface="Arial" charset="0"/>
                          <a:ea typeface="Calibri" charset="0"/>
                          <a:cs typeface="Times New Roman" charset="0"/>
                        </a:rPr>
                        <a:t>Mummy</a:t>
                      </a:r>
                      <a:r>
                        <a:rPr lang="en-US" sz="1400" dirty="0">
                          <a:effectLst/>
                          <a:latin typeface="Arial" charset="0"/>
                          <a:ea typeface="Calibri" charset="0"/>
                          <a:cs typeface="Times New Roman" charset="0"/>
                        </a:rPr>
                        <a:t> comes from </a:t>
                      </a:r>
                      <a:r>
                        <a:rPr lang="en-US" sz="1400" dirty="0" err="1">
                          <a:effectLst/>
                          <a:latin typeface="Arial" charset="0"/>
                          <a:ea typeface="Calibri" charset="0"/>
                          <a:cs typeface="Times New Roman" charset="0"/>
                        </a:rPr>
                        <a:t>mumiyah</a:t>
                      </a:r>
                      <a:r>
                        <a:rPr lang="en-US" sz="1400" dirty="0">
                          <a:effectLst/>
                          <a:latin typeface="Arial" charset="0"/>
                          <a:ea typeface="Calibri" charset="0"/>
                          <a:cs typeface="Times New Roman" charset="0"/>
                        </a:rPr>
                        <a:t>, an Arabic word for bitumen, a sticky oil now used to make roads.”  [emphasis added]</a:t>
                      </a:r>
                      <a:endParaRPr lang="en-US" sz="1400" dirty="0">
                        <a:effectLst/>
                        <a:latin typeface="Calibri" charset="0"/>
                        <a:ea typeface="Calibri" charset="0"/>
                        <a:cs typeface="Times New Roman" charset="0"/>
                      </a:endParaRPr>
                    </a:p>
                    <a:p>
                      <a:pPr marL="0" marR="0">
                        <a:spcBef>
                          <a:spcPts val="0"/>
                        </a:spcBef>
                        <a:spcAft>
                          <a:spcPts val="0"/>
                        </a:spcAft>
                      </a:pPr>
                      <a:r>
                        <a:rPr lang="en-US" sz="1400" dirty="0">
                          <a:effectLst/>
                          <a:latin typeface="Arial" charset="0"/>
                          <a:ea typeface="Calibri" charset="0"/>
                          <a:cs typeface="Times New Roman" charset="0"/>
                        </a:rPr>
                        <a:t> </a:t>
                      </a:r>
                      <a:endParaRPr lang="en-US" sz="1400" dirty="0">
                        <a:effectLst/>
                        <a:latin typeface="Calibri" charset="0"/>
                        <a:ea typeface="Calibri" charset="0"/>
                        <a:cs typeface="Times New Roman" charset="0"/>
                      </a:endParaRPr>
                    </a:p>
                    <a:p>
                      <a:pPr marL="0" marR="0">
                        <a:spcBef>
                          <a:spcPts val="0"/>
                        </a:spcBef>
                        <a:spcAft>
                          <a:spcPts val="0"/>
                        </a:spcAft>
                      </a:pPr>
                      <a:endParaRPr lang="en-US" sz="1400" dirty="0">
                        <a:effectLst/>
                        <a:latin typeface="Calibri" charset="0"/>
                        <a:ea typeface="Calibri" charset="0"/>
                        <a:cs typeface="Times New Roman" charset="0"/>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2053798" y="171154"/>
            <a:ext cx="5341206" cy="369332"/>
          </a:xfrm>
          <a:prstGeom prst="rect">
            <a:avLst/>
          </a:prstGeom>
          <a:noFill/>
        </p:spPr>
        <p:txBody>
          <a:bodyPr wrap="none" rtlCol="0">
            <a:spAutoFit/>
          </a:bodyPr>
          <a:lstStyle/>
          <a:p>
            <a:r>
              <a:rPr lang="en-US" b="1" dirty="0">
                <a:solidFill>
                  <a:schemeClr val="bg1"/>
                </a:solidFill>
              </a:rPr>
              <a:t>Examples of </a:t>
            </a:r>
            <a:r>
              <a:rPr lang="en-US" b="1" i="1" dirty="0">
                <a:solidFill>
                  <a:schemeClr val="bg1"/>
                </a:solidFill>
              </a:rPr>
              <a:t>Mummy</a:t>
            </a:r>
            <a:r>
              <a:rPr lang="en-US" b="1" dirty="0">
                <a:solidFill>
                  <a:schemeClr val="bg1"/>
                </a:solidFill>
              </a:rPr>
              <a:t> in Narrative and Expository Texts</a:t>
            </a:r>
          </a:p>
        </p:txBody>
      </p:sp>
      <p:sp>
        <p:nvSpPr>
          <p:cNvPr id="6" name="TextBox 5"/>
          <p:cNvSpPr txBox="1"/>
          <p:nvPr/>
        </p:nvSpPr>
        <p:spPr>
          <a:xfrm>
            <a:off x="2877435" y="6377839"/>
            <a:ext cx="3389133" cy="338554"/>
          </a:xfrm>
          <a:prstGeom prst="rect">
            <a:avLst/>
          </a:prstGeom>
          <a:noFill/>
        </p:spPr>
        <p:txBody>
          <a:bodyPr wrap="none" rtlCol="0">
            <a:spAutoFit/>
          </a:bodyPr>
          <a:lstStyle/>
          <a:p>
            <a:r>
              <a:rPr lang="en-US" sz="1600" b="1" dirty="0">
                <a:solidFill>
                  <a:schemeClr val="bg1"/>
                </a:solidFill>
              </a:rPr>
              <a:t>Adapted from Gardner (2013, p. 99) </a:t>
            </a:r>
            <a:endParaRPr lang="en-US" sz="1600" dirty="0">
              <a:solidFill>
                <a:schemeClr val="bg1"/>
              </a:solidFill>
            </a:endParaRPr>
          </a:p>
        </p:txBody>
      </p:sp>
    </p:spTree>
    <p:extLst>
      <p:ext uri="{BB962C8B-B14F-4D97-AF65-F5344CB8AC3E}">
        <p14:creationId xmlns:p14="http://schemas.microsoft.com/office/powerpoint/2010/main" val="50189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609600" y="838200"/>
            <a:ext cx="8001000" cy="4431983"/>
          </a:xfrm>
          <a:prstGeom prst="rect">
            <a:avLst/>
          </a:prstGeom>
          <a:noFill/>
        </p:spPr>
        <p:txBody>
          <a:bodyPr wrap="square" rtlCol="0">
            <a:spAutoFit/>
          </a:bodyPr>
          <a:lstStyle/>
          <a:p>
            <a:r>
              <a:rPr lang="en-US" sz="2000" dirty="0">
                <a:solidFill>
                  <a:prstClr val="black"/>
                </a:solidFill>
                <a:latin typeface="Arial" pitchFamily="34" charset="0"/>
                <a:cs typeface="Arial" pitchFamily="34" charset="0"/>
              </a:rPr>
              <a:t>Richard Anderson—on the chances of learning new vocabulary through context:</a:t>
            </a:r>
          </a:p>
          <a:p>
            <a:endParaRPr lang="en-US" sz="2400" dirty="0">
              <a:solidFill>
                <a:prstClr val="black"/>
              </a:solidFill>
              <a:latin typeface="Arial" pitchFamily="34" charset="0"/>
              <a:cs typeface="Arial" pitchFamily="34" charset="0"/>
            </a:endParaRPr>
          </a:p>
          <a:p>
            <a:endParaRPr lang="en-US" sz="2400" dirty="0">
              <a:solidFill>
                <a:prstClr val="black"/>
              </a:solidFill>
              <a:latin typeface="Arial" pitchFamily="34" charset="0"/>
              <a:cs typeface="Arial" pitchFamily="34" charset="0"/>
            </a:endParaRPr>
          </a:p>
          <a:p>
            <a:r>
              <a:rPr lang="en-US" sz="2400" dirty="0">
                <a:solidFill>
                  <a:prstClr val="black"/>
                </a:solidFill>
                <a:latin typeface="Arial" pitchFamily="34" charset="0"/>
                <a:cs typeface="Arial" pitchFamily="34" charset="0"/>
              </a:rPr>
              <a:t>“The overall likelihood ranged from better than 1 in 10 when children were reading easy narratives [fiction] to </a:t>
            </a:r>
            <a:r>
              <a:rPr lang="en-US" sz="2400" b="1" u="sng" dirty="0">
                <a:solidFill>
                  <a:prstClr val="black"/>
                </a:solidFill>
                <a:latin typeface="Arial" pitchFamily="34" charset="0"/>
                <a:cs typeface="Arial" pitchFamily="34" charset="0"/>
              </a:rPr>
              <a:t>near zero </a:t>
            </a:r>
            <a:r>
              <a:rPr lang="en-US" sz="2400" dirty="0">
                <a:solidFill>
                  <a:prstClr val="black"/>
                </a:solidFill>
                <a:latin typeface="Arial" pitchFamily="34" charset="0"/>
                <a:cs typeface="Arial" pitchFamily="34" charset="0"/>
              </a:rPr>
              <a:t>when they were reading difficult </a:t>
            </a:r>
            <a:r>
              <a:rPr lang="en-US" sz="2400" b="1" u="sng" dirty="0">
                <a:solidFill>
                  <a:prstClr val="black"/>
                </a:solidFill>
                <a:latin typeface="Arial" pitchFamily="34" charset="0"/>
                <a:cs typeface="Arial" pitchFamily="34" charset="0"/>
              </a:rPr>
              <a:t>expositions</a:t>
            </a:r>
            <a:r>
              <a:rPr lang="en-US" sz="2400" dirty="0">
                <a:solidFill>
                  <a:prstClr val="black"/>
                </a:solidFill>
                <a:latin typeface="Arial" pitchFamily="34" charset="0"/>
                <a:cs typeface="Arial" pitchFamily="34" charset="0"/>
              </a:rPr>
              <a:t>.” </a:t>
            </a:r>
          </a:p>
          <a:p>
            <a:endParaRPr lang="en-US" sz="2400" dirty="0">
              <a:solidFill>
                <a:prstClr val="black"/>
              </a:solidFill>
              <a:latin typeface="Arial" pitchFamily="34" charset="0"/>
              <a:cs typeface="Arial" pitchFamily="34" charset="0"/>
            </a:endParaRPr>
          </a:p>
          <a:p>
            <a:r>
              <a:rPr lang="en-US" sz="1400" dirty="0">
                <a:solidFill>
                  <a:prstClr val="black"/>
                </a:solidFill>
                <a:latin typeface="Arial" pitchFamily="34" charset="0"/>
                <a:cs typeface="Arial" pitchFamily="34" charset="0"/>
              </a:rPr>
              <a:t>(Anderson, 1996, p. 61-emphases added)</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r>
              <a:rPr lang="en-US" sz="1200" dirty="0">
                <a:solidFill>
                  <a:prstClr val="black"/>
                </a:solidFill>
                <a:latin typeface="Arial" pitchFamily="34" charset="0"/>
                <a:cs typeface="Arial" pitchFamily="34" charset="0"/>
              </a:rPr>
              <a:t>.</a:t>
            </a:r>
          </a:p>
        </p:txBody>
      </p:sp>
    </p:spTree>
    <p:extLst>
      <p:ext uri="{BB962C8B-B14F-4D97-AF65-F5344CB8AC3E}">
        <p14:creationId xmlns:p14="http://schemas.microsoft.com/office/powerpoint/2010/main" val="95618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2069233" y="1524000"/>
            <a:ext cx="4808368" cy="1877437"/>
          </a:xfrm>
          <a:prstGeom prst="rect">
            <a:avLst/>
          </a:prstGeom>
          <a:noFill/>
        </p:spPr>
        <p:txBody>
          <a:bodyPr wrap="none" rtlCol="0">
            <a:spAutoFit/>
          </a:bodyPr>
          <a:lstStyle/>
          <a:p>
            <a:pPr algn="ctr"/>
            <a:r>
              <a:rPr lang="en-US" sz="2400" b="1" dirty="0"/>
              <a:t>Typical examples of words in fiction</a:t>
            </a:r>
          </a:p>
          <a:p>
            <a:pPr algn="ctr"/>
            <a:endParaRPr lang="en-US" sz="3200" b="1" dirty="0"/>
          </a:p>
          <a:p>
            <a:pPr algn="ctr"/>
            <a:endParaRPr lang="en-US" sz="2400" b="1" dirty="0"/>
          </a:p>
          <a:p>
            <a:pPr algn="ctr"/>
            <a:r>
              <a:rPr lang="en-US" sz="3600" b="1" dirty="0"/>
              <a:t>Anglo-Saxon (Germanic)</a:t>
            </a:r>
          </a:p>
        </p:txBody>
      </p:sp>
    </p:spTree>
    <p:extLst>
      <p:ext uri="{BB962C8B-B14F-4D97-AF65-F5344CB8AC3E}">
        <p14:creationId xmlns:p14="http://schemas.microsoft.com/office/powerpoint/2010/main" val="1901678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0"/>
            <a:ext cx="7042764" cy="6858000"/>
          </a:xfrm>
          <a:prstGeom prst="rect">
            <a:avLst/>
          </a:prstGeom>
        </p:spPr>
      </p:pic>
    </p:spTree>
    <p:extLst>
      <p:ext uri="{BB962C8B-B14F-4D97-AF65-F5344CB8AC3E}">
        <p14:creationId xmlns:p14="http://schemas.microsoft.com/office/powerpoint/2010/main" val="104575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00" y="0"/>
            <a:ext cx="7128426" cy="6858000"/>
          </a:xfrm>
          <a:prstGeom prst="rect">
            <a:avLst/>
          </a:prstGeom>
        </p:spPr>
      </p:pic>
    </p:spTree>
    <p:extLst>
      <p:ext uri="{BB962C8B-B14F-4D97-AF65-F5344CB8AC3E}">
        <p14:creationId xmlns:p14="http://schemas.microsoft.com/office/powerpoint/2010/main" val="97794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7215526" cy="6858000"/>
          </a:xfrm>
          <a:prstGeom prst="rect">
            <a:avLst/>
          </a:prstGeom>
        </p:spPr>
      </p:pic>
    </p:spTree>
    <p:extLst>
      <p:ext uri="{BB962C8B-B14F-4D97-AF65-F5344CB8AC3E}">
        <p14:creationId xmlns:p14="http://schemas.microsoft.com/office/powerpoint/2010/main" val="170576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948063" y="2716624"/>
            <a:ext cx="6477351" cy="830997"/>
          </a:xfrm>
          <a:prstGeom prst="rect">
            <a:avLst/>
          </a:prstGeom>
          <a:noFill/>
        </p:spPr>
        <p:txBody>
          <a:bodyPr wrap="none" rtlCol="0">
            <a:spAutoFit/>
          </a:bodyPr>
          <a:lstStyle/>
          <a:p>
            <a:r>
              <a:rPr lang="en-US" sz="4800" b="1" dirty="0"/>
              <a:t>What English is Needed?</a:t>
            </a:r>
          </a:p>
        </p:txBody>
      </p:sp>
      <p:sp>
        <p:nvSpPr>
          <p:cNvPr id="3" name="TextBox 2"/>
          <p:cNvSpPr txBox="1"/>
          <p:nvPr/>
        </p:nvSpPr>
        <p:spPr>
          <a:xfrm>
            <a:off x="948063" y="685800"/>
            <a:ext cx="6464651" cy="1143070"/>
          </a:xfrm>
          <a:prstGeom prst="rect">
            <a:avLst/>
          </a:prstGeom>
          <a:noFill/>
        </p:spPr>
        <p:txBody>
          <a:bodyPr wrap="square" rtlCol="0">
            <a:spAutoFit/>
          </a:bodyPr>
          <a:lstStyle/>
          <a:p>
            <a:pPr>
              <a:lnSpc>
                <a:spcPct val="150000"/>
              </a:lnSpc>
            </a:pPr>
            <a:r>
              <a:rPr lang="en-US" sz="2400" dirty="0"/>
              <a:t>Most important question an ELL teacher can ask regarding vocabulary instruction--</a:t>
            </a:r>
          </a:p>
        </p:txBody>
      </p:sp>
      <p:sp>
        <p:nvSpPr>
          <p:cNvPr id="5" name="TextBox 4"/>
          <p:cNvSpPr txBox="1"/>
          <p:nvPr/>
        </p:nvSpPr>
        <p:spPr>
          <a:xfrm>
            <a:off x="1106343" y="4495800"/>
            <a:ext cx="2989921" cy="461665"/>
          </a:xfrm>
          <a:prstGeom prst="rect">
            <a:avLst/>
          </a:prstGeom>
          <a:noFill/>
        </p:spPr>
        <p:txBody>
          <a:bodyPr wrap="none" rtlCol="0">
            <a:spAutoFit/>
          </a:bodyPr>
          <a:lstStyle/>
          <a:p>
            <a:r>
              <a:rPr lang="en-US" sz="2400" b="1" dirty="0"/>
              <a:t>Time is of the essence</a:t>
            </a:r>
          </a:p>
        </p:txBody>
      </p:sp>
      <p:sp>
        <p:nvSpPr>
          <p:cNvPr id="6" name="TextBox 5"/>
          <p:cNvSpPr txBox="1"/>
          <p:nvPr/>
        </p:nvSpPr>
        <p:spPr>
          <a:xfrm>
            <a:off x="1106343" y="5266373"/>
            <a:ext cx="2926122" cy="461665"/>
          </a:xfrm>
          <a:prstGeom prst="rect">
            <a:avLst/>
          </a:prstGeom>
          <a:noFill/>
        </p:spPr>
        <p:txBody>
          <a:bodyPr wrap="none" rtlCol="0">
            <a:spAutoFit/>
          </a:bodyPr>
          <a:lstStyle/>
          <a:p>
            <a:r>
              <a:rPr lang="en-US" sz="2400" b="1" dirty="0"/>
              <a:t>Resources are limited</a:t>
            </a:r>
          </a:p>
        </p:txBody>
      </p:sp>
    </p:spTree>
    <p:extLst>
      <p:ext uri="{BB962C8B-B14F-4D97-AF65-F5344CB8AC3E}">
        <p14:creationId xmlns:p14="http://schemas.microsoft.com/office/powerpoint/2010/main" val="117170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1241368" y="1645741"/>
            <a:ext cx="2401042" cy="369332"/>
          </a:xfrm>
          <a:prstGeom prst="rect">
            <a:avLst/>
          </a:prstGeom>
          <a:noFill/>
        </p:spPr>
        <p:txBody>
          <a:bodyPr wrap="none" rtlCol="0">
            <a:spAutoFit/>
          </a:bodyPr>
          <a:lstStyle/>
          <a:p>
            <a:r>
              <a:rPr lang="en-US" dirty="0"/>
              <a:t>She left the </a:t>
            </a:r>
            <a:r>
              <a:rPr lang="en-US" b="1" dirty="0"/>
              <a:t>break</a:t>
            </a:r>
            <a:r>
              <a:rPr lang="en-US" dirty="0"/>
              <a:t> room</a:t>
            </a:r>
          </a:p>
        </p:txBody>
      </p:sp>
      <p:sp>
        <p:nvSpPr>
          <p:cNvPr id="3" name="TextBox 2"/>
          <p:cNvSpPr txBox="1"/>
          <p:nvPr/>
        </p:nvSpPr>
        <p:spPr>
          <a:xfrm>
            <a:off x="1241368" y="2303976"/>
            <a:ext cx="4220066" cy="369332"/>
          </a:xfrm>
          <a:prstGeom prst="rect">
            <a:avLst/>
          </a:prstGeom>
          <a:noFill/>
        </p:spPr>
        <p:txBody>
          <a:bodyPr wrap="none" rtlCol="0">
            <a:spAutoFit/>
          </a:bodyPr>
          <a:lstStyle/>
          <a:p>
            <a:r>
              <a:rPr lang="en-US" dirty="0"/>
              <a:t>He forced himself to </a:t>
            </a:r>
            <a:r>
              <a:rPr lang="en-US" b="1" dirty="0"/>
              <a:t>break</a:t>
            </a:r>
            <a:r>
              <a:rPr lang="en-US" dirty="0"/>
              <a:t> into a run again</a:t>
            </a:r>
          </a:p>
        </p:txBody>
      </p:sp>
      <p:sp>
        <p:nvSpPr>
          <p:cNvPr id="4" name="TextBox 3"/>
          <p:cNvSpPr txBox="1"/>
          <p:nvPr/>
        </p:nvSpPr>
        <p:spPr>
          <a:xfrm>
            <a:off x="1241368" y="2881782"/>
            <a:ext cx="3597523" cy="369332"/>
          </a:xfrm>
          <a:prstGeom prst="rect">
            <a:avLst/>
          </a:prstGeom>
          <a:noFill/>
        </p:spPr>
        <p:txBody>
          <a:bodyPr wrap="none" rtlCol="0">
            <a:spAutoFit/>
          </a:bodyPr>
          <a:lstStyle/>
          <a:p>
            <a:r>
              <a:rPr lang="en-US" dirty="0"/>
              <a:t>I don't want to </a:t>
            </a:r>
            <a:r>
              <a:rPr lang="en-US" b="1" dirty="0"/>
              <a:t>break</a:t>
            </a:r>
            <a:r>
              <a:rPr lang="en-US" dirty="0"/>
              <a:t> anyone's heart</a:t>
            </a:r>
          </a:p>
        </p:txBody>
      </p:sp>
      <p:sp>
        <p:nvSpPr>
          <p:cNvPr id="5" name="TextBox 4"/>
          <p:cNvSpPr txBox="1"/>
          <p:nvPr/>
        </p:nvSpPr>
        <p:spPr>
          <a:xfrm>
            <a:off x="1241368" y="3547159"/>
            <a:ext cx="2721899" cy="369332"/>
          </a:xfrm>
          <a:prstGeom prst="rect">
            <a:avLst/>
          </a:prstGeom>
          <a:noFill/>
        </p:spPr>
        <p:txBody>
          <a:bodyPr wrap="none" rtlCol="0">
            <a:spAutoFit/>
          </a:bodyPr>
          <a:lstStyle/>
          <a:p>
            <a:r>
              <a:rPr lang="en-US" dirty="0"/>
              <a:t>The urge to </a:t>
            </a:r>
            <a:r>
              <a:rPr lang="en-US" b="1" dirty="0"/>
              <a:t>break</a:t>
            </a:r>
            <a:r>
              <a:rPr lang="en-US" dirty="0"/>
              <a:t> the rules</a:t>
            </a:r>
          </a:p>
        </p:txBody>
      </p:sp>
      <p:sp>
        <p:nvSpPr>
          <p:cNvPr id="6" name="TextBox 5"/>
          <p:cNvSpPr txBox="1"/>
          <p:nvPr/>
        </p:nvSpPr>
        <p:spPr>
          <a:xfrm>
            <a:off x="1241368" y="4222958"/>
            <a:ext cx="2773195" cy="369332"/>
          </a:xfrm>
          <a:prstGeom prst="rect">
            <a:avLst/>
          </a:prstGeom>
          <a:noFill/>
        </p:spPr>
        <p:txBody>
          <a:bodyPr wrap="none" rtlCol="0">
            <a:spAutoFit/>
          </a:bodyPr>
          <a:lstStyle/>
          <a:p>
            <a:r>
              <a:rPr lang="en-US" dirty="0"/>
              <a:t>waited for a </a:t>
            </a:r>
            <a:r>
              <a:rPr lang="en-US" b="1" dirty="0"/>
              <a:t>break</a:t>
            </a:r>
            <a:r>
              <a:rPr lang="en-US" dirty="0"/>
              <a:t> in traffic</a:t>
            </a:r>
          </a:p>
        </p:txBody>
      </p:sp>
      <p:sp>
        <p:nvSpPr>
          <p:cNvPr id="7" name="TextBox 6"/>
          <p:cNvSpPr txBox="1"/>
          <p:nvPr/>
        </p:nvSpPr>
        <p:spPr>
          <a:xfrm>
            <a:off x="1241368" y="4887974"/>
            <a:ext cx="5585375" cy="369332"/>
          </a:xfrm>
          <a:prstGeom prst="rect">
            <a:avLst/>
          </a:prstGeom>
          <a:noFill/>
        </p:spPr>
        <p:txBody>
          <a:bodyPr wrap="none" rtlCol="0">
            <a:spAutoFit/>
          </a:bodyPr>
          <a:lstStyle/>
          <a:p>
            <a:r>
              <a:rPr lang="en-US" dirty="0"/>
              <a:t>Max moved to </a:t>
            </a:r>
            <a:r>
              <a:rPr lang="en-US" b="1" dirty="0"/>
              <a:t>break</a:t>
            </a:r>
            <a:r>
              <a:rPr lang="en-US" dirty="0"/>
              <a:t> down and clean the soda dispensers</a:t>
            </a:r>
          </a:p>
        </p:txBody>
      </p:sp>
      <p:sp>
        <p:nvSpPr>
          <p:cNvPr id="8" name="TextBox 7"/>
          <p:cNvSpPr txBox="1"/>
          <p:nvPr/>
        </p:nvSpPr>
        <p:spPr>
          <a:xfrm>
            <a:off x="1241368" y="5552990"/>
            <a:ext cx="3880229" cy="369332"/>
          </a:xfrm>
          <a:prstGeom prst="rect">
            <a:avLst/>
          </a:prstGeom>
          <a:noFill/>
        </p:spPr>
        <p:txBody>
          <a:bodyPr wrap="none" rtlCol="0">
            <a:spAutoFit/>
          </a:bodyPr>
          <a:lstStyle/>
          <a:p>
            <a:r>
              <a:rPr lang="en-US" dirty="0"/>
              <a:t>I can make or </a:t>
            </a:r>
            <a:r>
              <a:rPr lang="en-US" b="1" dirty="0"/>
              <a:t>break</a:t>
            </a:r>
            <a:r>
              <a:rPr lang="en-US" dirty="0"/>
              <a:t> my own reputation</a:t>
            </a:r>
          </a:p>
        </p:txBody>
      </p:sp>
      <p:sp>
        <p:nvSpPr>
          <p:cNvPr id="9" name="TextBox 8"/>
          <p:cNvSpPr txBox="1"/>
          <p:nvPr/>
        </p:nvSpPr>
        <p:spPr>
          <a:xfrm>
            <a:off x="762000" y="479166"/>
            <a:ext cx="7378110" cy="461665"/>
          </a:xfrm>
          <a:prstGeom prst="rect">
            <a:avLst/>
          </a:prstGeom>
          <a:noFill/>
        </p:spPr>
        <p:txBody>
          <a:bodyPr wrap="none" rtlCol="0">
            <a:spAutoFit/>
          </a:bodyPr>
          <a:lstStyle/>
          <a:p>
            <a:r>
              <a:rPr lang="en-US" sz="2400" u="sng" dirty="0"/>
              <a:t>Examples of “</a:t>
            </a:r>
            <a:r>
              <a:rPr lang="en-US" sz="2400" b="1" u="sng" dirty="0"/>
              <a:t>break”</a:t>
            </a:r>
            <a:r>
              <a:rPr lang="en-US" sz="2400" u="sng" dirty="0"/>
              <a:t> in random fiction contexts </a:t>
            </a:r>
            <a:r>
              <a:rPr lang="en-US" u="sng" dirty="0"/>
              <a:t>(from COCA) </a:t>
            </a:r>
          </a:p>
        </p:txBody>
      </p:sp>
    </p:spTree>
    <p:extLst>
      <p:ext uri="{BB962C8B-B14F-4D97-AF65-F5344CB8AC3E}">
        <p14:creationId xmlns:p14="http://schemas.microsoft.com/office/powerpoint/2010/main" val="16391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66800" y="609600"/>
            <a:ext cx="6976489" cy="461665"/>
          </a:xfrm>
          <a:prstGeom prst="rect">
            <a:avLst/>
          </a:prstGeom>
          <a:noFill/>
        </p:spPr>
        <p:txBody>
          <a:bodyPr wrap="none" rtlCol="0">
            <a:spAutoFit/>
          </a:bodyPr>
          <a:lstStyle/>
          <a:p>
            <a:r>
              <a:rPr lang="en-US" sz="2400" b="1" dirty="0">
                <a:solidFill>
                  <a:prstClr val="black"/>
                </a:solidFill>
              </a:rPr>
              <a:t>Vocabulary With Many </a:t>
            </a:r>
            <a:r>
              <a:rPr lang="en-US" sz="2400" b="1" i="1" dirty="0">
                <a:solidFill>
                  <a:srgbClr val="0070C0"/>
                </a:solidFill>
              </a:rPr>
              <a:t>Context Dependent </a:t>
            </a:r>
            <a:r>
              <a:rPr lang="en-US" sz="2400" b="1" dirty="0">
                <a:solidFill>
                  <a:prstClr val="black"/>
                </a:solidFill>
              </a:rPr>
              <a:t>Meanings</a:t>
            </a:r>
          </a:p>
        </p:txBody>
      </p:sp>
      <p:sp>
        <p:nvSpPr>
          <p:cNvPr id="3" name="TextBox 2"/>
          <p:cNvSpPr txBox="1"/>
          <p:nvPr/>
        </p:nvSpPr>
        <p:spPr>
          <a:xfrm>
            <a:off x="2362200" y="1676400"/>
            <a:ext cx="4180163" cy="369332"/>
          </a:xfrm>
          <a:prstGeom prst="rect">
            <a:avLst/>
          </a:prstGeom>
          <a:noFill/>
        </p:spPr>
        <p:txBody>
          <a:bodyPr wrap="none" rtlCol="0">
            <a:spAutoFit/>
          </a:bodyPr>
          <a:lstStyle/>
          <a:p>
            <a:r>
              <a:rPr lang="en-US" b="1" dirty="0">
                <a:solidFill>
                  <a:prstClr val="black"/>
                </a:solidFill>
              </a:rPr>
              <a:t>High-Frequency Anglo-Saxon Words like:</a:t>
            </a:r>
          </a:p>
        </p:txBody>
      </p:sp>
      <p:sp>
        <p:nvSpPr>
          <p:cNvPr id="4" name="TextBox 3"/>
          <p:cNvSpPr txBox="1"/>
          <p:nvPr/>
        </p:nvSpPr>
        <p:spPr>
          <a:xfrm>
            <a:off x="1794156" y="2624103"/>
            <a:ext cx="910570" cy="461665"/>
          </a:xfrm>
          <a:prstGeom prst="rect">
            <a:avLst/>
          </a:prstGeom>
          <a:noFill/>
        </p:spPr>
        <p:txBody>
          <a:bodyPr wrap="none" rtlCol="0">
            <a:spAutoFit/>
          </a:bodyPr>
          <a:lstStyle/>
          <a:p>
            <a:r>
              <a:rPr lang="en-US" sz="2400" b="1" dirty="0">
                <a:solidFill>
                  <a:srgbClr val="0070C0"/>
                </a:solidFill>
              </a:rPr>
              <a:t>break</a:t>
            </a:r>
          </a:p>
        </p:txBody>
      </p:sp>
      <p:sp>
        <p:nvSpPr>
          <p:cNvPr id="5" name="TextBox 4"/>
          <p:cNvSpPr txBox="1"/>
          <p:nvPr/>
        </p:nvSpPr>
        <p:spPr>
          <a:xfrm>
            <a:off x="4102897" y="2633224"/>
            <a:ext cx="623889" cy="461665"/>
          </a:xfrm>
          <a:prstGeom prst="rect">
            <a:avLst/>
          </a:prstGeom>
          <a:noFill/>
        </p:spPr>
        <p:txBody>
          <a:bodyPr wrap="none" rtlCol="0">
            <a:spAutoFit/>
          </a:bodyPr>
          <a:lstStyle/>
          <a:p>
            <a:r>
              <a:rPr lang="en-US" sz="2400" b="1" dirty="0">
                <a:solidFill>
                  <a:srgbClr val="0070C0"/>
                </a:solidFill>
              </a:rPr>
              <a:t>run</a:t>
            </a:r>
          </a:p>
        </p:txBody>
      </p:sp>
      <p:sp>
        <p:nvSpPr>
          <p:cNvPr id="7" name="TextBox 6"/>
          <p:cNvSpPr txBox="1"/>
          <p:nvPr/>
        </p:nvSpPr>
        <p:spPr>
          <a:xfrm>
            <a:off x="6136764" y="2624102"/>
            <a:ext cx="614335" cy="461665"/>
          </a:xfrm>
          <a:prstGeom prst="rect">
            <a:avLst/>
          </a:prstGeom>
          <a:noFill/>
        </p:spPr>
        <p:txBody>
          <a:bodyPr wrap="none" rtlCol="0">
            <a:spAutoFit/>
          </a:bodyPr>
          <a:lstStyle/>
          <a:p>
            <a:r>
              <a:rPr lang="en-US" sz="2400" b="1" dirty="0">
                <a:solidFill>
                  <a:srgbClr val="0070C0"/>
                </a:solidFill>
              </a:rPr>
              <a:t>call</a:t>
            </a:r>
          </a:p>
        </p:txBody>
      </p:sp>
      <p:sp>
        <p:nvSpPr>
          <p:cNvPr id="8" name="TextBox 7"/>
          <p:cNvSpPr txBox="1"/>
          <p:nvPr/>
        </p:nvSpPr>
        <p:spPr>
          <a:xfrm>
            <a:off x="1063343" y="3642809"/>
            <a:ext cx="7231339" cy="646331"/>
          </a:xfrm>
          <a:prstGeom prst="rect">
            <a:avLst/>
          </a:prstGeom>
          <a:noFill/>
        </p:spPr>
        <p:txBody>
          <a:bodyPr wrap="none" rtlCol="0">
            <a:spAutoFit/>
          </a:bodyPr>
          <a:lstStyle/>
          <a:p>
            <a:r>
              <a:rPr lang="en-US" b="1" dirty="0">
                <a:solidFill>
                  <a:prstClr val="black"/>
                </a:solidFill>
              </a:rPr>
              <a:t>Multiple Meanings best Learned through many </a:t>
            </a:r>
            <a:r>
              <a:rPr lang="en-US" b="1" u="sng" dirty="0">
                <a:solidFill>
                  <a:prstClr val="black"/>
                </a:solidFill>
              </a:rPr>
              <a:t>Context Exposures</a:t>
            </a:r>
            <a:r>
              <a:rPr lang="en-US" b="1" dirty="0">
                <a:solidFill>
                  <a:prstClr val="black"/>
                </a:solidFill>
              </a:rPr>
              <a:t> during: </a:t>
            </a:r>
          </a:p>
          <a:p>
            <a:endParaRPr lang="en-US" dirty="0">
              <a:solidFill>
                <a:prstClr val="black"/>
              </a:solidFill>
            </a:endParaRPr>
          </a:p>
        </p:txBody>
      </p:sp>
      <p:sp>
        <p:nvSpPr>
          <p:cNvPr id="9" name="TextBox 8"/>
          <p:cNvSpPr txBox="1"/>
          <p:nvPr/>
        </p:nvSpPr>
        <p:spPr>
          <a:xfrm>
            <a:off x="3179470" y="4520659"/>
            <a:ext cx="2470741" cy="461665"/>
          </a:xfrm>
          <a:prstGeom prst="rect">
            <a:avLst/>
          </a:prstGeom>
          <a:noFill/>
        </p:spPr>
        <p:txBody>
          <a:bodyPr wrap="none" rtlCol="0">
            <a:spAutoFit/>
          </a:bodyPr>
          <a:lstStyle/>
          <a:p>
            <a:r>
              <a:rPr lang="en-US" sz="2400" b="1" dirty="0">
                <a:solidFill>
                  <a:srgbClr val="0070C0"/>
                </a:solidFill>
              </a:rPr>
              <a:t>Oral Conversation</a:t>
            </a:r>
          </a:p>
        </p:txBody>
      </p:sp>
      <p:sp>
        <p:nvSpPr>
          <p:cNvPr id="10" name="TextBox 9"/>
          <p:cNvSpPr txBox="1"/>
          <p:nvPr/>
        </p:nvSpPr>
        <p:spPr>
          <a:xfrm>
            <a:off x="3179470" y="5213843"/>
            <a:ext cx="2639184" cy="830997"/>
          </a:xfrm>
          <a:prstGeom prst="rect">
            <a:avLst/>
          </a:prstGeom>
          <a:noFill/>
        </p:spPr>
        <p:txBody>
          <a:bodyPr wrap="none" rtlCol="0">
            <a:spAutoFit/>
          </a:bodyPr>
          <a:lstStyle/>
          <a:p>
            <a:r>
              <a:rPr lang="en-US" sz="2400" b="1" dirty="0">
                <a:solidFill>
                  <a:srgbClr val="0070C0"/>
                </a:solidFill>
              </a:rPr>
              <a:t>Extensive Reading </a:t>
            </a:r>
          </a:p>
          <a:p>
            <a:r>
              <a:rPr lang="en-US" sz="2400" b="1" dirty="0">
                <a:solidFill>
                  <a:srgbClr val="0070C0"/>
                </a:solidFill>
              </a:rPr>
              <a:t>of Narrative Fiction</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126" y="4289140"/>
            <a:ext cx="1470355" cy="182331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107" y="4586484"/>
            <a:ext cx="1432422" cy="1495919"/>
          </a:xfrm>
          <a:prstGeom prst="rect">
            <a:avLst/>
          </a:prstGeom>
        </p:spPr>
      </p:pic>
    </p:spTree>
    <p:extLst>
      <p:ext uri="{BB962C8B-B14F-4D97-AF65-F5344CB8AC3E}">
        <p14:creationId xmlns:p14="http://schemas.microsoft.com/office/powerpoint/2010/main" val="70748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nodeType="after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nodeType="afterEffect">
                                  <p:stCondLst>
                                    <p:cond delay="50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2133600" y="1143000"/>
            <a:ext cx="4565801" cy="2246769"/>
          </a:xfrm>
          <a:prstGeom prst="rect">
            <a:avLst/>
          </a:prstGeom>
          <a:noFill/>
        </p:spPr>
        <p:txBody>
          <a:bodyPr wrap="none" rtlCol="0">
            <a:spAutoFit/>
          </a:bodyPr>
          <a:lstStyle/>
          <a:p>
            <a:pPr algn="ctr">
              <a:lnSpc>
                <a:spcPct val="150000"/>
              </a:lnSpc>
            </a:pPr>
            <a:r>
              <a:rPr lang="en-US" sz="2400" b="1" dirty="0"/>
              <a:t>Typical examples of words </a:t>
            </a:r>
          </a:p>
          <a:p>
            <a:pPr algn="ctr">
              <a:lnSpc>
                <a:spcPct val="150000"/>
              </a:lnSpc>
            </a:pPr>
            <a:r>
              <a:rPr lang="en-US" sz="2400" b="1" dirty="0"/>
              <a:t>in expository (informational) texts</a:t>
            </a:r>
          </a:p>
          <a:p>
            <a:pPr algn="ctr"/>
            <a:endParaRPr lang="en-US" sz="3200" b="1" dirty="0"/>
          </a:p>
          <a:p>
            <a:pPr algn="ctr"/>
            <a:r>
              <a:rPr lang="en-US" sz="3600" b="1" dirty="0"/>
              <a:t>Greek and Latin</a:t>
            </a:r>
          </a:p>
        </p:txBody>
      </p:sp>
    </p:spTree>
    <p:extLst>
      <p:ext uri="{BB962C8B-B14F-4D97-AF65-F5344CB8AC3E}">
        <p14:creationId xmlns:p14="http://schemas.microsoft.com/office/powerpoint/2010/main" val="1171409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05000"/>
            <a:ext cx="8153400" cy="2209800"/>
          </a:xfrm>
          <a:prstGeom prst="rect">
            <a:avLst/>
          </a:prstGeom>
        </p:spPr>
      </p:pic>
      <p:sp>
        <p:nvSpPr>
          <p:cNvPr id="3" name="TextBox 2"/>
          <p:cNvSpPr txBox="1"/>
          <p:nvPr/>
        </p:nvSpPr>
        <p:spPr>
          <a:xfrm>
            <a:off x="2819400" y="5410200"/>
            <a:ext cx="3200400" cy="369332"/>
          </a:xfrm>
          <a:prstGeom prst="rect">
            <a:avLst/>
          </a:prstGeom>
          <a:noFill/>
        </p:spPr>
        <p:txBody>
          <a:bodyPr wrap="square" rtlCol="0">
            <a:spAutoFit/>
          </a:bodyPr>
          <a:lstStyle/>
          <a:p>
            <a:r>
              <a:rPr lang="en-US" b="1" dirty="0">
                <a:solidFill>
                  <a:schemeClr val="bg1"/>
                </a:solidFill>
              </a:rPr>
              <a:t>Adapted from </a:t>
            </a:r>
            <a:r>
              <a:rPr lang="en-US" b="1" dirty="0" err="1">
                <a:solidFill>
                  <a:schemeClr val="bg1"/>
                </a:solidFill>
              </a:rPr>
              <a:t>Markovic</a:t>
            </a:r>
            <a:r>
              <a:rPr lang="en-US" b="1" dirty="0">
                <a:solidFill>
                  <a:schemeClr val="bg1"/>
                </a:solidFill>
              </a:rPr>
              <a:t> (2002)</a:t>
            </a:r>
          </a:p>
        </p:txBody>
      </p:sp>
      <p:sp>
        <p:nvSpPr>
          <p:cNvPr id="4" name="TextBox 3"/>
          <p:cNvSpPr txBox="1"/>
          <p:nvPr/>
        </p:nvSpPr>
        <p:spPr>
          <a:xfrm>
            <a:off x="2195286" y="457200"/>
            <a:ext cx="4724400" cy="461665"/>
          </a:xfrm>
          <a:prstGeom prst="rect">
            <a:avLst/>
          </a:prstGeom>
          <a:noFill/>
        </p:spPr>
        <p:txBody>
          <a:bodyPr wrap="square" rtlCol="0">
            <a:spAutoFit/>
          </a:bodyPr>
          <a:lstStyle/>
          <a:p>
            <a:r>
              <a:rPr lang="en-US" sz="2400" b="1" dirty="0">
                <a:solidFill>
                  <a:schemeClr val="bg1"/>
                </a:solidFill>
              </a:rPr>
              <a:t>From 5</a:t>
            </a:r>
            <a:r>
              <a:rPr lang="en-US" sz="2400" b="1" baseline="30000" dirty="0">
                <a:solidFill>
                  <a:schemeClr val="bg1"/>
                </a:solidFill>
              </a:rPr>
              <a:t>th</a:t>
            </a:r>
            <a:r>
              <a:rPr lang="en-US" sz="2400" b="1" dirty="0">
                <a:solidFill>
                  <a:schemeClr val="bg1"/>
                </a:solidFill>
              </a:rPr>
              <a:t> Grade Reading Materials</a:t>
            </a:r>
          </a:p>
        </p:txBody>
      </p:sp>
    </p:spTree>
    <p:extLst>
      <p:ext uri="{BB962C8B-B14F-4D97-AF65-F5344CB8AC3E}">
        <p14:creationId xmlns:p14="http://schemas.microsoft.com/office/powerpoint/2010/main" val="337939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57200"/>
            <a:ext cx="7543800" cy="5867401"/>
          </a:xfrm>
          <a:prstGeom prst="rect">
            <a:avLst/>
          </a:prstGeom>
          <a:blipFill>
            <a:blip r:embed="rId3"/>
            <a:tile tx="0" ty="0" sx="100000" sy="100000" flip="none" algn="tl"/>
          </a:blipFill>
          <a:ln>
            <a:noFill/>
          </a:ln>
        </p:spPr>
      </p:pic>
      <p:sp>
        <p:nvSpPr>
          <p:cNvPr id="3" name="TextBox 2"/>
          <p:cNvSpPr txBox="1"/>
          <p:nvPr/>
        </p:nvSpPr>
        <p:spPr>
          <a:xfrm>
            <a:off x="2971800" y="6324601"/>
            <a:ext cx="3429000" cy="369332"/>
          </a:xfrm>
          <a:prstGeom prst="rect">
            <a:avLst/>
          </a:prstGeom>
          <a:noFill/>
        </p:spPr>
        <p:txBody>
          <a:bodyPr wrap="square" rtlCol="0">
            <a:spAutoFit/>
          </a:bodyPr>
          <a:lstStyle/>
          <a:p>
            <a:r>
              <a:rPr lang="en-US" b="1" dirty="0">
                <a:solidFill>
                  <a:schemeClr val="bg1"/>
                </a:solidFill>
              </a:rPr>
              <a:t>Adapted from </a:t>
            </a:r>
            <a:r>
              <a:rPr lang="en-US" b="1" dirty="0" err="1">
                <a:solidFill>
                  <a:schemeClr val="bg1"/>
                </a:solidFill>
              </a:rPr>
              <a:t>Markovic</a:t>
            </a:r>
            <a:r>
              <a:rPr lang="en-US" b="1" dirty="0">
                <a:solidFill>
                  <a:schemeClr val="bg1"/>
                </a:solidFill>
              </a:rPr>
              <a:t> (2002)</a:t>
            </a:r>
          </a:p>
        </p:txBody>
      </p:sp>
    </p:spTree>
    <p:extLst>
      <p:ext uri="{BB962C8B-B14F-4D97-AF65-F5344CB8AC3E}">
        <p14:creationId xmlns:p14="http://schemas.microsoft.com/office/powerpoint/2010/main" val="1417747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33400"/>
            <a:ext cx="7772400" cy="5715000"/>
          </a:xfrm>
          <a:prstGeom prst="rect">
            <a:avLst/>
          </a:prstGeom>
        </p:spPr>
      </p:pic>
      <p:sp>
        <p:nvSpPr>
          <p:cNvPr id="4" name="TextBox 3"/>
          <p:cNvSpPr txBox="1"/>
          <p:nvPr/>
        </p:nvSpPr>
        <p:spPr>
          <a:xfrm>
            <a:off x="2971800" y="6324600"/>
            <a:ext cx="3200400" cy="369332"/>
          </a:xfrm>
          <a:prstGeom prst="rect">
            <a:avLst/>
          </a:prstGeom>
          <a:noFill/>
        </p:spPr>
        <p:txBody>
          <a:bodyPr wrap="square" rtlCol="0">
            <a:spAutoFit/>
          </a:bodyPr>
          <a:lstStyle/>
          <a:p>
            <a:r>
              <a:rPr lang="en-US" b="1" dirty="0">
                <a:solidFill>
                  <a:schemeClr val="bg1"/>
                </a:solidFill>
              </a:rPr>
              <a:t>Adapted from </a:t>
            </a:r>
            <a:r>
              <a:rPr lang="en-US" b="1" dirty="0" err="1">
                <a:solidFill>
                  <a:schemeClr val="bg1"/>
                </a:solidFill>
              </a:rPr>
              <a:t>Markovic</a:t>
            </a:r>
            <a:r>
              <a:rPr lang="en-US" b="1" dirty="0">
                <a:solidFill>
                  <a:schemeClr val="bg1"/>
                </a:solidFill>
              </a:rPr>
              <a:t> (2002)</a:t>
            </a:r>
          </a:p>
        </p:txBody>
      </p:sp>
    </p:spTree>
    <p:extLst>
      <p:ext uri="{BB962C8B-B14F-4D97-AF65-F5344CB8AC3E}">
        <p14:creationId xmlns:p14="http://schemas.microsoft.com/office/powerpoint/2010/main" val="1743101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0"/>
            <a:ext cx="7693269" cy="6858000"/>
          </a:xfrm>
          <a:prstGeom prst="rect">
            <a:avLst/>
          </a:prstGeom>
        </p:spPr>
      </p:pic>
    </p:spTree>
    <p:extLst>
      <p:ext uri="{BB962C8B-B14F-4D97-AF65-F5344CB8AC3E}">
        <p14:creationId xmlns:p14="http://schemas.microsoft.com/office/powerpoint/2010/main" val="84349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0"/>
            <a:ext cx="8232076" cy="6858000"/>
          </a:xfrm>
          <a:prstGeom prst="rect">
            <a:avLst/>
          </a:prstGeom>
        </p:spPr>
      </p:pic>
    </p:spTree>
    <p:extLst>
      <p:ext uri="{BB962C8B-B14F-4D97-AF65-F5344CB8AC3E}">
        <p14:creationId xmlns:p14="http://schemas.microsoft.com/office/powerpoint/2010/main" val="316772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0"/>
            <a:ext cx="7542659" cy="6858000"/>
          </a:xfrm>
          <a:prstGeom prst="rect">
            <a:avLst/>
          </a:prstGeom>
        </p:spPr>
      </p:pic>
    </p:spTree>
    <p:extLst>
      <p:ext uri="{BB962C8B-B14F-4D97-AF65-F5344CB8AC3E}">
        <p14:creationId xmlns:p14="http://schemas.microsoft.com/office/powerpoint/2010/main" val="377614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95299" y="1447800"/>
            <a:ext cx="8153400" cy="2730876"/>
          </a:xfrm>
          <a:prstGeom prst="rect">
            <a:avLst/>
          </a:prstGeom>
          <a:noFill/>
        </p:spPr>
        <p:txBody>
          <a:bodyPr wrap="square" rtlCol="0">
            <a:spAutoFit/>
          </a:bodyPr>
          <a:lstStyle/>
          <a:p>
            <a:pPr>
              <a:lnSpc>
                <a:spcPct val="107000"/>
              </a:lnSpc>
              <a:spcAft>
                <a:spcPts val="800"/>
              </a:spcAft>
            </a:pPr>
            <a:r>
              <a:rPr lang="en-US" sz="2200" b="1" dirty="0">
                <a:solidFill>
                  <a:srgbClr val="6699FF"/>
                </a:solidFill>
                <a:ea typeface="Calibri" panose="020F0502020204030204" pitchFamily="34" charset="0"/>
                <a:cs typeface="Arial" panose="020B0604020202020204" pitchFamily="34" charset="0"/>
              </a:rPr>
              <a:t>the </a:t>
            </a:r>
            <a:r>
              <a:rPr lang="en-US" sz="2200" b="1" dirty="0">
                <a:solidFill>
                  <a:srgbClr val="FF0000"/>
                </a:solidFill>
                <a:ea typeface="Calibri" panose="020F0502020204030204" pitchFamily="34" charset="0"/>
                <a:cs typeface="Arial" panose="020B0604020202020204" pitchFamily="34" charset="0"/>
              </a:rPr>
              <a:t>kinetochore </a:t>
            </a:r>
            <a:r>
              <a:rPr lang="en-US" sz="2200" b="1" dirty="0">
                <a:solidFill>
                  <a:srgbClr val="6699FF"/>
                </a:solidFill>
                <a:ea typeface="Calibri" panose="020F0502020204030204" pitchFamily="34" charset="0"/>
                <a:cs typeface="Arial" panose="020B0604020202020204" pitchFamily="34" charset="0"/>
              </a:rPr>
              <a:t>is a </a:t>
            </a:r>
            <a:r>
              <a:rPr lang="en-US" sz="2200" b="1" dirty="0">
                <a:solidFill>
                  <a:srgbClr val="FF0000"/>
                </a:solidFill>
                <a:ea typeface="Calibri" panose="020F0502020204030204" pitchFamily="34" charset="0"/>
                <a:cs typeface="Arial" panose="020B0604020202020204" pitchFamily="34" charset="0"/>
              </a:rPr>
              <a:t>multiproteinchromatin </a:t>
            </a:r>
            <a:r>
              <a:rPr lang="en-US" sz="2200" b="1" dirty="0">
                <a:solidFill>
                  <a:srgbClr val="FFFF00"/>
                </a:solidFill>
                <a:ea typeface="Calibri" panose="020F0502020204030204" pitchFamily="34" charset="0"/>
                <a:cs typeface="Arial" panose="020B0604020202020204" pitchFamily="34" charset="0"/>
              </a:rPr>
              <a:t>complex </a:t>
            </a:r>
            <a:r>
              <a:rPr lang="en-US" sz="2200" b="1" dirty="0">
                <a:solidFill>
                  <a:srgbClr val="6699FF"/>
                </a:solidFill>
                <a:ea typeface="Calibri" panose="020F0502020204030204" pitchFamily="34" charset="0"/>
                <a:cs typeface="Arial" panose="020B0604020202020204" pitchFamily="34" charset="0"/>
              </a:rPr>
              <a:t>at which  the forces </a:t>
            </a:r>
            <a:r>
              <a:rPr lang="en-US" sz="2200" b="1" dirty="0">
                <a:solidFill>
                  <a:srgbClr val="FF0000"/>
                </a:solidFill>
                <a:ea typeface="Calibri" panose="020F0502020204030204" pitchFamily="34" charset="0"/>
                <a:cs typeface="Arial" panose="020B0604020202020204" pitchFamily="34" charset="0"/>
              </a:rPr>
              <a:t>of </a:t>
            </a:r>
            <a:r>
              <a:rPr lang="en-US" sz="2200" b="1" dirty="0">
                <a:solidFill>
                  <a:prstClr val="white"/>
                </a:solidFill>
                <a:ea typeface="Calibri" panose="020F0502020204030204" pitchFamily="34" charset="0"/>
                <a:cs typeface="Arial" panose="020B0604020202020204" pitchFamily="34" charset="0"/>
              </a:rPr>
              <a:t>mitosis</a:t>
            </a:r>
            <a:r>
              <a:rPr lang="en-US" sz="2200" b="1" dirty="0">
                <a:solidFill>
                  <a:srgbClr val="FF0000"/>
                </a:solidFill>
                <a:ea typeface="Calibri" panose="020F0502020204030204" pitchFamily="34" charset="0"/>
                <a:cs typeface="Arial" panose="020B0604020202020204" pitchFamily="34" charset="0"/>
              </a:rPr>
              <a:t> work </a:t>
            </a:r>
            <a:r>
              <a:rPr lang="en-US" sz="2200" b="1" dirty="0">
                <a:solidFill>
                  <a:srgbClr val="6699FF"/>
                </a:solidFill>
                <a:ea typeface="Calibri" panose="020F0502020204030204" pitchFamily="34" charset="0"/>
                <a:cs typeface="Arial" panose="020B0604020202020204" pitchFamily="34" charset="0"/>
              </a:rPr>
              <a:t>to </a:t>
            </a:r>
            <a:r>
              <a:rPr lang="en-US" sz="2200" b="1" dirty="0">
                <a:solidFill>
                  <a:srgbClr val="FF0000"/>
                </a:solidFill>
                <a:ea typeface="Calibri" panose="020F0502020204030204" pitchFamily="34" charset="0"/>
                <a:cs typeface="Arial" panose="020B0604020202020204" pitchFamily="34" charset="0"/>
              </a:rPr>
              <a:t>congress </a:t>
            </a:r>
            <a:r>
              <a:rPr lang="en-US" sz="2200" b="1" dirty="0">
                <a:solidFill>
                  <a:srgbClr val="6699FF"/>
                </a:solidFill>
                <a:ea typeface="Calibri" panose="020F0502020204030204" pitchFamily="34" charset="0"/>
                <a:cs typeface="Arial" panose="020B0604020202020204" pitchFamily="34" charset="0"/>
              </a:rPr>
              <a:t>and later to separate </a:t>
            </a:r>
            <a:r>
              <a:rPr lang="en-US" sz="2200" b="1" dirty="0">
                <a:solidFill>
                  <a:srgbClr val="FF0000"/>
                </a:solidFill>
                <a:ea typeface="Calibri" panose="020F0502020204030204" pitchFamily="34" charset="0"/>
                <a:cs typeface="Arial" panose="020B0604020202020204" pitchFamily="34" charset="0"/>
              </a:rPr>
              <a:t>chromosomes </a:t>
            </a:r>
            <a:r>
              <a:rPr lang="en-US" sz="2200" b="1" dirty="0">
                <a:solidFill>
                  <a:srgbClr val="6699FF"/>
                </a:solidFill>
                <a:ea typeface="Calibri" panose="020F0502020204030204" pitchFamily="34" charset="0"/>
                <a:cs typeface="Arial" panose="020B0604020202020204" pitchFamily="34" charset="0"/>
              </a:rPr>
              <a:t>into daughter </a:t>
            </a:r>
            <a:r>
              <a:rPr lang="en-US" sz="2200" b="1" dirty="0">
                <a:solidFill>
                  <a:srgbClr val="FF0000"/>
                </a:solidFill>
                <a:ea typeface="Calibri" panose="020F0502020204030204" pitchFamily="34" charset="0"/>
                <a:cs typeface="Arial" panose="020B0604020202020204" pitchFamily="34" charset="0"/>
              </a:rPr>
              <a:t>cells </a:t>
            </a:r>
          </a:p>
          <a:p>
            <a:pPr>
              <a:lnSpc>
                <a:spcPct val="107000"/>
              </a:lnSpc>
              <a:spcAft>
                <a:spcPts val="800"/>
              </a:spcAft>
            </a:pPr>
            <a:br>
              <a:rPr lang="en-US" sz="2200" dirty="0">
                <a:solidFill>
                  <a:prstClr val="black"/>
                </a:solidFill>
                <a:ea typeface="Calibri" panose="020F0502020204030204" pitchFamily="34" charset="0"/>
                <a:cs typeface="Arial" panose="020B0604020202020204" pitchFamily="34" charset="0"/>
              </a:rPr>
            </a:br>
            <a:br>
              <a:rPr lang="en-US" sz="2200" dirty="0">
                <a:solidFill>
                  <a:prstClr val="black"/>
                </a:solidFill>
                <a:ea typeface="Calibri" panose="020F0502020204030204" pitchFamily="34" charset="0"/>
                <a:cs typeface="Arial" panose="020B0604020202020204" pitchFamily="34" charset="0"/>
              </a:rPr>
            </a:br>
            <a:r>
              <a:rPr lang="en-US" sz="2200" b="1" dirty="0">
                <a:solidFill>
                  <a:srgbClr val="6699FF"/>
                </a:solidFill>
                <a:ea typeface="Calibri" panose="020F0502020204030204" pitchFamily="34" charset="0"/>
                <a:cs typeface="Arial" panose="020B0604020202020204" pitchFamily="34" charset="0"/>
              </a:rPr>
              <a:t>these </a:t>
            </a:r>
            <a:r>
              <a:rPr lang="en-US" sz="2200" b="1" dirty="0">
                <a:solidFill>
                  <a:srgbClr val="FF0000"/>
                </a:solidFill>
                <a:ea typeface="Calibri" panose="020F0502020204030204" pitchFamily="34" charset="0"/>
                <a:cs typeface="Arial" panose="020B0604020202020204" pitchFamily="34" charset="0"/>
              </a:rPr>
              <a:t>antibodies </a:t>
            </a:r>
            <a:r>
              <a:rPr lang="en-US" sz="2200" b="1" dirty="0">
                <a:solidFill>
                  <a:srgbClr val="6699FF"/>
                </a:solidFill>
                <a:ea typeface="Calibri" panose="020F0502020204030204" pitchFamily="34" charset="0"/>
                <a:cs typeface="Arial" panose="020B0604020202020204" pitchFamily="34" charset="0"/>
              </a:rPr>
              <a:t>have been </a:t>
            </a:r>
            <a:r>
              <a:rPr lang="en-US" sz="2200" b="1" dirty="0">
                <a:solidFill>
                  <a:srgbClr val="FF0000"/>
                </a:solidFill>
                <a:ea typeface="Calibri" panose="020F0502020204030204" pitchFamily="34" charset="0"/>
                <a:cs typeface="Arial" panose="020B0604020202020204" pitchFamily="34" charset="0"/>
              </a:rPr>
              <a:t>localized</a:t>
            </a:r>
            <a:r>
              <a:rPr lang="en-US" sz="2200" b="1" dirty="0">
                <a:solidFill>
                  <a:srgbClr val="6699FF"/>
                </a:solidFill>
                <a:ea typeface="Calibri" panose="020F0502020204030204" pitchFamily="34" charset="0"/>
                <a:cs typeface="Arial" panose="020B0604020202020204" pitchFamily="34" charset="0"/>
              </a:rPr>
              <a:t>to </a:t>
            </a:r>
            <a:r>
              <a:rPr lang="en-US" sz="2200" b="1" dirty="0">
                <a:solidFill>
                  <a:srgbClr val="FF0000"/>
                </a:solidFill>
                <a:ea typeface="Calibri" panose="020F0502020204030204" pitchFamily="34" charset="0"/>
                <a:cs typeface="Arial" panose="020B0604020202020204" pitchFamily="34" charset="0"/>
              </a:rPr>
              <a:t>kinetochores during </a:t>
            </a:r>
            <a:r>
              <a:rPr lang="en-US" sz="2200" b="1" dirty="0">
                <a:solidFill>
                  <a:prstClr val="white"/>
                </a:solidFill>
                <a:ea typeface="Calibri" panose="020F0502020204030204" pitchFamily="34" charset="0"/>
                <a:cs typeface="Arial" panose="020B0604020202020204" pitchFamily="34" charset="0"/>
              </a:rPr>
              <a:t>mitosis</a:t>
            </a:r>
            <a:r>
              <a:rPr lang="en-US" sz="2200" b="1" dirty="0">
                <a:solidFill>
                  <a:srgbClr val="FF0000"/>
                </a:solidFill>
                <a:ea typeface="Calibri" panose="020F0502020204030204" pitchFamily="34" charset="0"/>
                <a:cs typeface="Arial" panose="020B0604020202020204" pitchFamily="34" charset="0"/>
              </a:rPr>
              <a:t> </a:t>
            </a:r>
            <a:r>
              <a:rPr lang="en-US" sz="2200" b="1" dirty="0">
                <a:solidFill>
                  <a:srgbClr val="6699FF"/>
                </a:solidFill>
                <a:ea typeface="Calibri" panose="020F0502020204030204" pitchFamily="34" charset="0"/>
                <a:cs typeface="Arial" panose="020B0604020202020204" pitchFamily="34" charset="0"/>
              </a:rPr>
              <a:t>but also </a:t>
            </a:r>
            <a:r>
              <a:rPr lang="en-US" sz="2200" b="1" dirty="0">
                <a:solidFill>
                  <a:srgbClr val="FFFF00"/>
                </a:solidFill>
                <a:ea typeface="Calibri" panose="020F0502020204030204" pitchFamily="34" charset="0"/>
                <a:cs typeface="Arial" panose="020B0604020202020204" pitchFamily="34" charset="0"/>
              </a:rPr>
              <a:t>reveal </a:t>
            </a:r>
            <a:r>
              <a:rPr lang="en-US" sz="2200" b="1" dirty="0">
                <a:solidFill>
                  <a:srgbClr val="FF0000"/>
                </a:solidFill>
                <a:ea typeface="Calibri" panose="020F0502020204030204" pitchFamily="34" charset="0"/>
                <a:cs typeface="Arial" panose="020B0604020202020204" pitchFamily="34" charset="0"/>
              </a:rPr>
              <a:t>prekinetochores  </a:t>
            </a:r>
            <a:r>
              <a:rPr lang="en-US" sz="2200" b="1" dirty="0">
                <a:solidFill>
                  <a:srgbClr val="6699FF"/>
                </a:solidFill>
                <a:ea typeface="Calibri" panose="020F0502020204030204" pitchFamily="34" charset="0"/>
                <a:cs typeface="Arial" panose="020B0604020202020204" pitchFamily="34" charset="0"/>
              </a:rPr>
              <a:t>present </a:t>
            </a:r>
            <a:r>
              <a:rPr lang="en-US" sz="2200" b="1" dirty="0">
                <a:solidFill>
                  <a:srgbClr val="6DA2FF"/>
                </a:solidFill>
                <a:ea typeface="Calibri" panose="020F0502020204030204" pitchFamily="34" charset="0"/>
                <a:cs typeface="Arial" panose="020B0604020202020204" pitchFamily="34" charset="0"/>
              </a:rPr>
              <a:t>during</a:t>
            </a:r>
            <a:r>
              <a:rPr lang="en-US" sz="2200" b="1" dirty="0">
                <a:solidFill>
                  <a:srgbClr val="0095FF"/>
                </a:solidFill>
                <a:ea typeface="Calibri" panose="020F0502020204030204" pitchFamily="34" charset="0"/>
                <a:cs typeface="Arial" panose="020B0604020202020204" pitchFamily="34" charset="0"/>
              </a:rPr>
              <a:t> </a:t>
            </a:r>
            <a:r>
              <a:rPr lang="en-US" sz="2200" b="1" dirty="0">
                <a:solidFill>
                  <a:srgbClr val="FF0000"/>
                </a:solidFill>
                <a:ea typeface="Calibri" panose="020F0502020204030204" pitchFamily="34" charset="0"/>
                <a:cs typeface="Arial" panose="020B0604020202020204" pitchFamily="34" charset="0"/>
              </a:rPr>
              <a:t>interphase</a:t>
            </a:r>
            <a:r>
              <a:rPr lang="en-US" sz="2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2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057400" y="381000"/>
            <a:ext cx="4700710" cy="430887"/>
          </a:xfrm>
          <a:prstGeom prst="rect">
            <a:avLst/>
          </a:prstGeom>
          <a:noFill/>
        </p:spPr>
        <p:txBody>
          <a:bodyPr wrap="none" rtlCol="0">
            <a:spAutoFit/>
          </a:bodyPr>
          <a:lstStyle/>
          <a:p>
            <a:r>
              <a:rPr lang="en-US" sz="2200" dirty="0">
                <a:solidFill>
                  <a:prstClr val="white"/>
                </a:solidFill>
              </a:rPr>
              <a:t>“Mitosis” in Typical Expository Contexts</a:t>
            </a:r>
          </a:p>
        </p:txBody>
      </p:sp>
      <p:sp>
        <p:nvSpPr>
          <p:cNvPr id="4" name="TextBox 3"/>
          <p:cNvSpPr txBox="1"/>
          <p:nvPr/>
        </p:nvSpPr>
        <p:spPr>
          <a:xfrm>
            <a:off x="914400" y="5486400"/>
            <a:ext cx="7315199" cy="584775"/>
          </a:xfrm>
          <a:prstGeom prst="rect">
            <a:avLst/>
          </a:prstGeom>
          <a:noFill/>
        </p:spPr>
        <p:txBody>
          <a:bodyPr wrap="square" rtlCol="0">
            <a:spAutoFit/>
          </a:bodyPr>
          <a:lstStyle/>
          <a:p>
            <a:r>
              <a:rPr lang="en-US" sz="1400" dirty="0">
                <a:solidFill>
                  <a:prstClr val="white"/>
                </a:solidFill>
              </a:rPr>
              <a:t>Source:  Gardner, D. (2013).  </a:t>
            </a:r>
            <a:r>
              <a:rPr lang="en-US" sz="1400" i="1" dirty="0">
                <a:solidFill>
                  <a:prstClr val="white"/>
                </a:solidFill>
              </a:rPr>
              <a:t>Exploring vocabulary: Language in action</a:t>
            </a:r>
            <a:r>
              <a:rPr lang="en-US" sz="1400" dirty="0">
                <a:solidFill>
                  <a:prstClr val="white"/>
                </a:solidFill>
              </a:rPr>
              <a:t>.  London:  </a:t>
            </a:r>
            <a:r>
              <a:rPr lang="en-US" sz="1400" dirty="0" err="1">
                <a:solidFill>
                  <a:prstClr val="white"/>
                </a:solidFill>
              </a:rPr>
              <a:t>Routledge</a:t>
            </a:r>
            <a:endParaRPr lang="en-US" sz="1400"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75369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2667000" y="381000"/>
            <a:ext cx="6172200" cy="617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24400" y="2438400"/>
            <a:ext cx="2057400" cy="2057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Vocabulary</a:t>
            </a:r>
          </a:p>
        </p:txBody>
      </p:sp>
      <p:sp>
        <p:nvSpPr>
          <p:cNvPr id="5" name="TextBox 4"/>
          <p:cNvSpPr txBox="1"/>
          <p:nvPr/>
        </p:nvSpPr>
        <p:spPr>
          <a:xfrm>
            <a:off x="132429" y="346058"/>
            <a:ext cx="3753772" cy="400110"/>
          </a:xfrm>
          <a:prstGeom prst="rect">
            <a:avLst/>
          </a:prstGeom>
          <a:noFill/>
        </p:spPr>
        <p:txBody>
          <a:bodyPr wrap="square" rtlCol="0">
            <a:spAutoFit/>
          </a:bodyPr>
          <a:lstStyle/>
          <a:p>
            <a:r>
              <a:rPr lang="en-US" sz="2000" b="1" dirty="0">
                <a:solidFill>
                  <a:schemeClr val="bg1"/>
                </a:solidFill>
              </a:rPr>
              <a:t>Vocabulary Centered Curriculum</a:t>
            </a:r>
          </a:p>
        </p:txBody>
      </p:sp>
      <p:sp>
        <p:nvSpPr>
          <p:cNvPr id="6" name="TextBox 5"/>
          <p:cNvSpPr txBox="1"/>
          <p:nvPr/>
        </p:nvSpPr>
        <p:spPr>
          <a:xfrm>
            <a:off x="126368" y="1049479"/>
            <a:ext cx="2845432" cy="584775"/>
          </a:xfrm>
          <a:prstGeom prst="rect">
            <a:avLst/>
          </a:prstGeom>
          <a:noFill/>
        </p:spPr>
        <p:txBody>
          <a:bodyPr wrap="square" rtlCol="0">
            <a:spAutoFit/>
          </a:bodyPr>
          <a:lstStyle/>
          <a:p>
            <a:r>
              <a:rPr lang="en-US" b="1" dirty="0">
                <a:solidFill>
                  <a:schemeClr val="bg1"/>
                </a:solidFill>
              </a:rPr>
              <a:t>What English is Needed?</a:t>
            </a:r>
          </a:p>
          <a:p>
            <a:r>
              <a:rPr lang="en-US" sz="1400" b="1" dirty="0">
                <a:solidFill>
                  <a:schemeClr val="bg1"/>
                </a:solidFill>
              </a:rPr>
              <a:t>Academic?  Business?  Vocational?</a:t>
            </a:r>
          </a:p>
        </p:txBody>
      </p:sp>
      <p:sp>
        <p:nvSpPr>
          <p:cNvPr id="7" name="TextBox 6"/>
          <p:cNvSpPr txBox="1"/>
          <p:nvPr/>
        </p:nvSpPr>
        <p:spPr>
          <a:xfrm>
            <a:off x="132429" y="1882561"/>
            <a:ext cx="2670607" cy="584775"/>
          </a:xfrm>
          <a:prstGeom prst="rect">
            <a:avLst/>
          </a:prstGeom>
          <a:noFill/>
        </p:spPr>
        <p:txBody>
          <a:bodyPr wrap="square" rtlCol="0">
            <a:spAutoFit/>
          </a:bodyPr>
          <a:lstStyle/>
          <a:p>
            <a:r>
              <a:rPr lang="en-US" b="1" dirty="0">
                <a:solidFill>
                  <a:schemeClr val="bg1"/>
                </a:solidFill>
              </a:rPr>
              <a:t>What Texts and Tasks?</a:t>
            </a:r>
          </a:p>
          <a:p>
            <a:r>
              <a:rPr lang="en-US" sz="1400" b="1" dirty="0">
                <a:solidFill>
                  <a:schemeClr val="bg1"/>
                </a:solidFill>
              </a:rPr>
              <a:t>Textbooks? Contracts? Manuals? </a:t>
            </a:r>
          </a:p>
        </p:txBody>
      </p:sp>
      <p:sp>
        <p:nvSpPr>
          <p:cNvPr id="8" name="TextBox 7"/>
          <p:cNvSpPr txBox="1"/>
          <p:nvPr/>
        </p:nvSpPr>
        <p:spPr>
          <a:xfrm>
            <a:off x="132429" y="2680287"/>
            <a:ext cx="1936620" cy="369332"/>
          </a:xfrm>
          <a:prstGeom prst="rect">
            <a:avLst/>
          </a:prstGeom>
          <a:noFill/>
        </p:spPr>
        <p:txBody>
          <a:bodyPr wrap="none" rtlCol="0">
            <a:spAutoFit/>
          </a:bodyPr>
          <a:lstStyle/>
          <a:p>
            <a:r>
              <a:rPr lang="en-US" b="1" dirty="0">
                <a:solidFill>
                  <a:schemeClr val="bg1"/>
                </a:solidFill>
              </a:rPr>
              <a:t>What Vocabulary?</a:t>
            </a:r>
          </a:p>
        </p:txBody>
      </p:sp>
      <p:sp>
        <p:nvSpPr>
          <p:cNvPr id="10" name="TextBox 9"/>
          <p:cNvSpPr txBox="1"/>
          <p:nvPr/>
        </p:nvSpPr>
        <p:spPr>
          <a:xfrm>
            <a:off x="303678" y="3013262"/>
            <a:ext cx="1744965" cy="338554"/>
          </a:xfrm>
          <a:prstGeom prst="rect">
            <a:avLst/>
          </a:prstGeom>
          <a:noFill/>
        </p:spPr>
        <p:txBody>
          <a:bodyPr wrap="none" rtlCol="0">
            <a:spAutoFit/>
          </a:bodyPr>
          <a:lstStyle/>
          <a:p>
            <a:r>
              <a:rPr lang="en-US" sz="1600" b="1" dirty="0">
                <a:solidFill>
                  <a:schemeClr val="bg1"/>
                </a:solidFill>
              </a:rPr>
              <a:t>in texts and tasks?</a:t>
            </a:r>
          </a:p>
        </p:txBody>
      </p:sp>
      <p:sp>
        <p:nvSpPr>
          <p:cNvPr id="11" name="TextBox 10"/>
          <p:cNvSpPr txBox="1"/>
          <p:nvPr/>
        </p:nvSpPr>
        <p:spPr>
          <a:xfrm>
            <a:off x="284062" y="3321574"/>
            <a:ext cx="1798056" cy="338554"/>
          </a:xfrm>
          <a:prstGeom prst="rect">
            <a:avLst/>
          </a:prstGeom>
          <a:noFill/>
        </p:spPr>
        <p:txBody>
          <a:bodyPr wrap="none" rtlCol="0">
            <a:spAutoFit/>
          </a:bodyPr>
          <a:lstStyle/>
          <a:p>
            <a:r>
              <a:rPr lang="en-US" sz="1600" b="1" dirty="0">
                <a:solidFill>
                  <a:schemeClr val="bg1"/>
                </a:solidFill>
              </a:rPr>
              <a:t>in learners’ minds?</a:t>
            </a:r>
          </a:p>
        </p:txBody>
      </p:sp>
      <p:sp>
        <p:nvSpPr>
          <p:cNvPr id="13" name="TextBox 12"/>
          <p:cNvSpPr txBox="1"/>
          <p:nvPr/>
        </p:nvSpPr>
        <p:spPr>
          <a:xfrm>
            <a:off x="284062" y="3650903"/>
            <a:ext cx="1932901" cy="338554"/>
          </a:xfrm>
          <a:prstGeom prst="rect">
            <a:avLst/>
          </a:prstGeom>
          <a:noFill/>
        </p:spPr>
        <p:txBody>
          <a:bodyPr wrap="none" rtlCol="0">
            <a:spAutoFit/>
          </a:bodyPr>
          <a:lstStyle/>
          <a:p>
            <a:r>
              <a:rPr lang="en-US" sz="1600" b="1" dirty="0">
                <a:solidFill>
                  <a:schemeClr val="bg1"/>
                </a:solidFill>
              </a:rPr>
              <a:t>needing instruction?</a:t>
            </a:r>
          </a:p>
        </p:txBody>
      </p:sp>
      <p:sp>
        <p:nvSpPr>
          <p:cNvPr id="14" name="TextBox 13"/>
          <p:cNvSpPr txBox="1"/>
          <p:nvPr/>
        </p:nvSpPr>
        <p:spPr>
          <a:xfrm>
            <a:off x="126368" y="5339834"/>
            <a:ext cx="2583849" cy="1107996"/>
          </a:xfrm>
          <a:prstGeom prst="rect">
            <a:avLst/>
          </a:prstGeom>
          <a:noFill/>
        </p:spPr>
        <p:txBody>
          <a:bodyPr wrap="none" rtlCol="0">
            <a:spAutoFit/>
          </a:bodyPr>
          <a:lstStyle/>
          <a:p>
            <a:r>
              <a:rPr lang="en-US" b="1" dirty="0">
                <a:solidFill>
                  <a:schemeClr val="bg1"/>
                </a:solidFill>
              </a:rPr>
              <a:t>What Strategies?</a:t>
            </a:r>
          </a:p>
          <a:p>
            <a:r>
              <a:rPr lang="en-US" sz="1600" b="1" dirty="0">
                <a:solidFill>
                  <a:schemeClr val="bg1"/>
                </a:solidFill>
              </a:rPr>
              <a:t>    Morphological Awareness</a:t>
            </a:r>
          </a:p>
          <a:p>
            <a:r>
              <a:rPr lang="en-US" sz="1600" b="1" dirty="0">
                <a:solidFill>
                  <a:schemeClr val="bg1"/>
                </a:solidFill>
              </a:rPr>
              <a:t>    Dictionaries, etc.</a:t>
            </a:r>
          </a:p>
          <a:p>
            <a:r>
              <a:rPr lang="en-US" sz="1600" b="1" dirty="0">
                <a:solidFill>
                  <a:schemeClr val="bg1"/>
                </a:solidFill>
              </a:rPr>
              <a:t>    Using Context</a:t>
            </a:r>
          </a:p>
        </p:txBody>
      </p:sp>
      <p:sp>
        <p:nvSpPr>
          <p:cNvPr id="16" name="Right Arrow 15"/>
          <p:cNvSpPr/>
          <p:nvPr/>
        </p:nvSpPr>
        <p:spPr>
          <a:xfrm>
            <a:off x="2407788" y="3148800"/>
            <a:ext cx="2316611"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753100" y="381000"/>
            <a:ext cx="0" cy="2057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 idx="6"/>
            <a:endCxn id="4" idx="6"/>
          </p:cNvCxnSpPr>
          <p:nvPr/>
        </p:nvCxnSpPr>
        <p:spPr>
          <a:xfrm flipH="1">
            <a:off x="6781800" y="3467100"/>
            <a:ext cx="2057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4"/>
            <a:endCxn id="2" idx="4"/>
          </p:cNvCxnSpPr>
          <p:nvPr/>
        </p:nvCxnSpPr>
        <p:spPr>
          <a:xfrm>
            <a:off x="5753100" y="4495800"/>
            <a:ext cx="0" cy="2057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6" idx="3"/>
          </p:cNvCxnSpPr>
          <p:nvPr/>
        </p:nvCxnSpPr>
        <p:spPr>
          <a:xfrm>
            <a:off x="2667000" y="3382594"/>
            <a:ext cx="2057399" cy="85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96875" y="1840601"/>
            <a:ext cx="1472890" cy="400110"/>
          </a:xfrm>
          <a:prstGeom prst="rect">
            <a:avLst/>
          </a:prstGeom>
          <a:noFill/>
        </p:spPr>
        <p:txBody>
          <a:bodyPr wrap="square" rtlCol="0">
            <a:spAutoFit/>
          </a:bodyPr>
          <a:lstStyle/>
          <a:p>
            <a:r>
              <a:rPr lang="en-US" sz="2000" b="1" dirty="0"/>
              <a:t>Speaking</a:t>
            </a:r>
          </a:p>
        </p:txBody>
      </p:sp>
      <p:sp>
        <p:nvSpPr>
          <p:cNvPr id="29" name="TextBox 28"/>
          <p:cNvSpPr txBox="1"/>
          <p:nvPr/>
        </p:nvSpPr>
        <p:spPr>
          <a:xfrm>
            <a:off x="3746810" y="4659739"/>
            <a:ext cx="1472890" cy="400110"/>
          </a:xfrm>
          <a:prstGeom prst="rect">
            <a:avLst/>
          </a:prstGeom>
          <a:noFill/>
        </p:spPr>
        <p:txBody>
          <a:bodyPr wrap="square" rtlCol="0">
            <a:spAutoFit/>
          </a:bodyPr>
          <a:lstStyle/>
          <a:p>
            <a:r>
              <a:rPr lang="en-US" sz="2000" b="1" dirty="0"/>
              <a:t>Reading</a:t>
            </a:r>
          </a:p>
        </p:txBody>
      </p:sp>
      <p:sp>
        <p:nvSpPr>
          <p:cNvPr id="30" name="TextBox 29"/>
          <p:cNvSpPr txBox="1"/>
          <p:nvPr/>
        </p:nvSpPr>
        <p:spPr>
          <a:xfrm>
            <a:off x="3746810" y="1840601"/>
            <a:ext cx="1472890" cy="400110"/>
          </a:xfrm>
          <a:prstGeom prst="rect">
            <a:avLst/>
          </a:prstGeom>
          <a:noFill/>
        </p:spPr>
        <p:txBody>
          <a:bodyPr wrap="square" rtlCol="0">
            <a:spAutoFit/>
          </a:bodyPr>
          <a:lstStyle/>
          <a:p>
            <a:r>
              <a:rPr lang="en-US" sz="2000" b="1" dirty="0"/>
              <a:t>Listening</a:t>
            </a:r>
          </a:p>
        </p:txBody>
      </p:sp>
      <p:sp>
        <p:nvSpPr>
          <p:cNvPr id="31" name="TextBox 30"/>
          <p:cNvSpPr txBox="1"/>
          <p:nvPr/>
        </p:nvSpPr>
        <p:spPr>
          <a:xfrm>
            <a:off x="6696875" y="4674121"/>
            <a:ext cx="1472890" cy="400110"/>
          </a:xfrm>
          <a:prstGeom prst="rect">
            <a:avLst/>
          </a:prstGeom>
          <a:noFill/>
        </p:spPr>
        <p:txBody>
          <a:bodyPr wrap="square" rtlCol="0">
            <a:spAutoFit/>
          </a:bodyPr>
          <a:lstStyle/>
          <a:p>
            <a:r>
              <a:rPr lang="en-US" sz="2000" b="1" dirty="0"/>
              <a:t>Writing</a:t>
            </a:r>
          </a:p>
        </p:txBody>
      </p:sp>
      <p:sp>
        <p:nvSpPr>
          <p:cNvPr id="21" name="TextBox 20"/>
          <p:cNvSpPr txBox="1"/>
          <p:nvPr/>
        </p:nvSpPr>
        <p:spPr>
          <a:xfrm>
            <a:off x="146208" y="4311134"/>
            <a:ext cx="2070755" cy="861774"/>
          </a:xfrm>
          <a:prstGeom prst="rect">
            <a:avLst/>
          </a:prstGeom>
          <a:noFill/>
        </p:spPr>
        <p:txBody>
          <a:bodyPr wrap="square" rtlCol="0">
            <a:spAutoFit/>
          </a:bodyPr>
          <a:lstStyle/>
          <a:p>
            <a:r>
              <a:rPr lang="en-US" b="1" dirty="0">
                <a:solidFill>
                  <a:schemeClr val="bg1"/>
                </a:solidFill>
              </a:rPr>
              <a:t>What Curriculum?</a:t>
            </a:r>
          </a:p>
          <a:p>
            <a:r>
              <a:rPr lang="en-US" sz="1600" b="1" dirty="0">
                <a:solidFill>
                  <a:schemeClr val="bg1"/>
                </a:solidFill>
              </a:rPr>
              <a:t>     Integrated Skills</a:t>
            </a:r>
          </a:p>
          <a:p>
            <a:r>
              <a:rPr lang="en-US" sz="1600" b="1" dirty="0">
                <a:solidFill>
                  <a:schemeClr val="bg1"/>
                </a:solidFill>
              </a:rPr>
              <a:t>     Theme-Based</a:t>
            </a:r>
          </a:p>
        </p:txBody>
      </p:sp>
    </p:spTree>
    <p:extLst>
      <p:ext uri="{BB962C8B-B14F-4D97-AF65-F5344CB8AC3E}">
        <p14:creationId xmlns:p14="http://schemas.microsoft.com/office/powerpoint/2010/main" val="191728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10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150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200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250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P spid="8" grpId="0"/>
      <p:bldP spid="10" grpId="0"/>
      <p:bldP spid="11" grpId="0"/>
      <p:bldP spid="13" grpId="0"/>
      <p:bldP spid="14" grpId="0"/>
      <p:bldP spid="16" grpId="0" animBg="1"/>
      <p:bldP spid="28" grpId="0"/>
      <p:bldP spid="29" grpId="0"/>
      <p:bldP spid="30" grpId="0"/>
      <p:bldP spid="31"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6553" y="569955"/>
            <a:ext cx="5276573" cy="461665"/>
          </a:xfrm>
          <a:prstGeom prst="rect">
            <a:avLst/>
          </a:prstGeom>
          <a:noFill/>
        </p:spPr>
        <p:txBody>
          <a:bodyPr wrap="none" rtlCol="0">
            <a:spAutoFit/>
          </a:bodyPr>
          <a:lstStyle/>
          <a:p>
            <a:r>
              <a:rPr lang="en-US" sz="2400" b="1" dirty="0">
                <a:solidFill>
                  <a:prstClr val="black"/>
                </a:solidFill>
              </a:rPr>
              <a:t>Vocabulary With </a:t>
            </a:r>
            <a:r>
              <a:rPr lang="en-US" sz="2400" b="1" i="1" dirty="0">
                <a:solidFill>
                  <a:srgbClr val="FF0000"/>
                </a:solidFill>
              </a:rPr>
              <a:t>Context Free </a:t>
            </a:r>
            <a:r>
              <a:rPr lang="en-US" sz="2400" b="1" dirty="0">
                <a:solidFill>
                  <a:prstClr val="black"/>
                </a:solidFill>
              </a:rPr>
              <a:t>Meanings</a:t>
            </a:r>
          </a:p>
        </p:txBody>
      </p:sp>
      <p:sp>
        <p:nvSpPr>
          <p:cNvPr id="3" name="TextBox 2"/>
          <p:cNvSpPr txBox="1"/>
          <p:nvPr/>
        </p:nvSpPr>
        <p:spPr>
          <a:xfrm>
            <a:off x="2841204" y="1681535"/>
            <a:ext cx="3304511" cy="369332"/>
          </a:xfrm>
          <a:prstGeom prst="rect">
            <a:avLst/>
          </a:prstGeom>
          <a:noFill/>
        </p:spPr>
        <p:txBody>
          <a:bodyPr wrap="none" rtlCol="0">
            <a:spAutoFit/>
          </a:bodyPr>
          <a:lstStyle/>
          <a:p>
            <a:r>
              <a:rPr lang="en-US" b="1" dirty="0">
                <a:solidFill>
                  <a:prstClr val="black"/>
                </a:solidFill>
              </a:rPr>
              <a:t>Technical Academic Words like:</a:t>
            </a:r>
          </a:p>
        </p:txBody>
      </p:sp>
      <p:sp>
        <p:nvSpPr>
          <p:cNvPr id="4" name="TextBox 3"/>
          <p:cNvSpPr txBox="1"/>
          <p:nvPr/>
        </p:nvSpPr>
        <p:spPr>
          <a:xfrm>
            <a:off x="675292" y="2552395"/>
            <a:ext cx="2126544" cy="461665"/>
          </a:xfrm>
          <a:prstGeom prst="rect">
            <a:avLst/>
          </a:prstGeom>
          <a:noFill/>
        </p:spPr>
        <p:txBody>
          <a:bodyPr wrap="none" rtlCol="0">
            <a:spAutoFit/>
          </a:bodyPr>
          <a:lstStyle/>
          <a:p>
            <a:r>
              <a:rPr lang="en-US" sz="2400" b="1" dirty="0">
                <a:solidFill>
                  <a:srgbClr val="FF0000"/>
                </a:solidFill>
              </a:rPr>
              <a:t>photosynthesis</a:t>
            </a:r>
          </a:p>
        </p:txBody>
      </p:sp>
      <p:sp>
        <p:nvSpPr>
          <p:cNvPr id="5" name="TextBox 4"/>
          <p:cNvSpPr txBox="1"/>
          <p:nvPr/>
        </p:nvSpPr>
        <p:spPr>
          <a:xfrm>
            <a:off x="3886489" y="2575034"/>
            <a:ext cx="1101776" cy="461665"/>
          </a:xfrm>
          <a:prstGeom prst="rect">
            <a:avLst/>
          </a:prstGeom>
          <a:noFill/>
        </p:spPr>
        <p:txBody>
          <a:bodyPr wrap="none" rtlCol="0">
            <a:spAutoFit/>
          </a:bodyPr>
          <a:lstStyle/>
          <a:p>
            <a:r>
              <a:rPr lang="en-US" sz="2400" b="1" dirty="0">
                <a:solidFill>
                  <a:srgbClr val="FF0000"/>
                </a:solidFill>
              </a:rPr>
              <a:t>mitosis</a:t>
            </a:r>
          </a:p>
        </p:txBody>
      </p:sp>
      <p:sp>
        <p:nvSpPr>
          <p:cNvPr id="7" name="TextBox 6"/>
          <p:cNvSpPr txBox="1"/>
          <p:nvPr/>
        </p:nvSpPr>
        <p:spPr>
          <a:xfrm>
            <a:off x="6553200" y="2575033"/>
            <a:ext cx="1459054" cy="461665"/>
          </a:xfrm>
          <a:prstGeom prst="rect">
            <a:avLst/>
          </a:prstGeom>
          <a:noFill/>
        </p:spPr>
        <p:txBody>
          <a:bodyPr wrap="none" rtlCol="0">
            <a:spAutoFit/>
          </a:bodyPr>
          <a:lstStyle/>
          <a:p>
            <a:r>
              <a:rPr lang="en-US" sz="2400" b="1" dirty="0">
                <a:solidFill>
                  <a:srgbClr val="FF0000"/>
                </a:solidFill>
              </a:rPr>
              <a:t>epidermis</a:t>
            </a:r>
          </a:p>
        </p:txBody>
      </p:sp>
      <p:sp>
        <p:nvSpPr>
          <p:cNvPr id="8" name="TextBox 7"/>
          <p:cNvSpPr txBox="1"/>
          <p:nvPr/>
        </p:nvSpPr>
        <p:spPr>
          <a:xfrm>
            <a:off x="1875616" y="3422016"/>
            <a:ext cx="5694444" cy="1477328"/>
          </a:xfrm>
          <a:prstGeom prst="rect">
            <a:avLst/>
          </a:prstGeom>
          <a:noFill/>
        </p:spPr>
        <p:txBody>
          <a:bodyPr wrap="square" rtlCol="0">
            <a:spAutoFit/>
          </a:bodyPr>
          <a:lstStyle/>
          <a:p>
            <a:r>
              <a:rPr lang="en-US" b="1" dirty="0">
                <a:solidFill>
                  <a:prstClr val="black"/>
                </a:solidFill>
              </a:rPr>
              <a:t>Meanings difficult for ELLs and struggling Native Speakers to learn through context exposures alone.</a:t>
            </a:r>
          </a:p>
          <a:p>
            <a:r>
              <a:rPr lang="en-US" b="1" dirty="0">
                <a:solidFill>
                  <a:prstClr val="black"/>
                </a:solidFill>
              </a:rPr>
              <a:t>                             </a:t>
            </a:r>
          </a:p>
          <a:p>
            <a:r>
              <a:rPr lang="en-US" b="1" dirty="0">
                <a:solidFill>
                  <a:prstClr val="black"/>
                </a:solidFill>
              </a:rPr>
              <a:t>Learning must be supported by various forms of: </a:t>
            </a:r>
          </a:p>
          <a:p>
            <a:endParaRPr lang="en-US" dirty="0">
              <a:solidFill>
                <a:prstClr val="black"/>
              </a:solidFill>
            </a:endParaRPr>
          </a:p>
        </p:txBody>
      </p:sp>
      <p:sp>
        <p:nvSpPr>
          <p:cNvPr id="9" name="TextBox 8"/>
          <p:cNvSpPr txBox="1"/>
          <p:nvPr/>
        </p:nvSpPr>
        <p:spPr>
          <a:xfrm>
            <a:off x="2485176" y="5213070"/>
            <a:ext cx="3904402" cy="461665"/>
          </a:xfrm>
          <a:prstGeom prst="rect">
            <a:avLst/>
          </a:prstGeom>
          <a:noFill/>
        </p:spPr>
        <p:txBody>
          <a:bodyPr wrap="none" rtlCol="0">
            <a:spAutoFit/>
          </a:bodyPr>
          <a:lstStyle/>
          <a:p>
            <a:r>
              <a:rPr lang="en-US" sz="2400" b="1" dirty="0">
                <a:solidFill>
                  <a:srgbClr val="FF0000"/>
                </a:solidFill>
              </a:rPr>
              <a:t>Direct Vocabulary Instruction</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46" y="5082875"/>
            <a:ext cx="1645370" cy="118371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125" y="4981549"/>
            <a:ext cx="1410916" cy="1431419"/>
          </a:xfrm>
          <a:prstGeom prst="rect">
            <a:avLst/>
          </a:prstGeom>
        </p:spPr>
      </p:pic>
    </p:spTree>
    <p:extLst>
      <p:ext uri="{BB962C8B-B14F-4D97-AF65-F5344CB8AC3E}">
        <p14:creationId xmlns:p14="http://schemas.microsoft.com/office/powerpoint/2010/main" val="156761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250"/>
                                  </p:stCondLst>
                                  <p:childTnLst>
                                    <p:set>
                                      <p:cBhvr>
                                        <p:cTn id="31" dur="1" fill="hold">
                                          <p:stCondLst>
                                            <p:cond delay="499"/>
                                          </p:stCondLst>
                                        </p:cTn>
                                        <p:tgtEl>
                                          <p:spTgt spid="13"/>
                                        </p:tgtEl>
                                        <p:attrNameLst>
                                          <p:attrName>style.visibility</p:attrName>
                                        </p:attrNameLst>
                                      </p:cBhvr>
                                      <p:to>
                                        <p:strVal val="visible"/>
                                      </p:to>
                                    </p:set>
                                  </p:childTnLst>
                                </p:cTn>
                              </p:par>
                            </p:childTnLst>
                          </p:cTn>
                        </p:par>
                        <p:par>
                          <p:cTn id="32" fill="hold">
                            <p:stCondLst>
                              <p:cond delay="750"/>
                            </p:stCondLst>
                            <p:childTnLst>
                              <p:par>
                                <p:cTn id="33" presetID="1" presetClass="entr" presetSubtype="0" fill="hold" nodeType="afterEffect">
                                  <p:stCondLst>
                                    <p:cond delay="250"/>
                                  </p:stCondLst>
                                  <p:childTnLst>
                                    <p:set>
                                      <p:cBhvr>
                                        <p:cTn id="34"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50000"/>
              </a:srgbClr>
            </a:gs>
            <a:gs pos="100000">
              <a:srgbClr val="FFFFFF">
                <a:alpha val="59000"/>
              </a:srgbClr>
            </a:gs>
          </a:gsLst>
          <a:path path="circle">
            <a:fillToRect l="100000" t="100000"/>
          </a:path>
        </a:gradFill>
        <a:effectLst/>
      </p:bgPr>
    </p:bg>
    <p:spTree>
      <p:nvGrpSpPr>
        <p:cNvPr id="1" name=""/>
        <p:cNvGrpSpPr/>
        <p:nvPr/>
      </p:nvGrpSpPr>
      <p:grpSpPr>
        <a:xfrm>
          <a:off x="0" y="0"/>
          <a:ext cx="0" cy="0"/>
          <a:chOff x="0" y="0"/>
          <a:chExt cx="0" cy="0"/>
        </a:xfrm>
      </p:grpSpPr>
      <p:sp>
        <p:nvSpPr>
          <p:cNvPr id="3" name="TextBox 2"/>
          <p:cNvSpPr txBox="1"/>
          <p:nvPr/>
        </p:nvSpPr>
        <p:spPr>
          <a:xfrm>
            <a:off x="685800" y="990600"/>
            <a:ext cx="8077200" cy="4708981"/>
          </a:xfrm>
          <a:prstGeom prst="rect">
            <a:avLst/>
          </a:prstGeom>
          <a:noFill/>
        </p:spPr>
        <p:txBody>
          <a:bodyPr wrap="square" rtlCol="0">
            <a:spAutoFit/>
          </a:bodyPr>
          <a:lstStyle/>
          <a:p>
            <a:pPr algn="ctr"/>
            <a:r>
              <a:rPr lang="en-US" sz="6000" dirty="0"/>
              <a:t>95-98% </a:t>
            </a:r>
          </a:p>
          <a:p>
            <a:pPr algn="ctr"/>
            <a:r>
              <a:rPr lang="en-US" sz="6000" dirty="0"/>
              <a:t>Vocabulary Threshold</a:t>
            </a:r>
          </a:p>
          <a:p>
            <a:pPr algn="ctr"/>
            <a:r>
              <a:rPr lang="en-US" sz="6000" dirty="0"/>
              <a:t>for</a:t>
            </a:r>
          </a:p>
          <a:p>
            <a:pPr algn="ctr"/>
            <a:r>
              <a:rPr lang="en-US" sz="6000" dirty="0"/>
              <a:t>Basic Reading Comprehension</a:t>
            </a:r>
          </a:p>
        </p:txBody>
      </p:sp>
    </p:spTree>
    <p:extLst>
      <p:ext uri="{BB962C8B-B14F-4D97-AF65-F5344CB8AC3E}">
        <p14:creationId xmlns:p14="http://schemas.microsoft.com/office/powerpoint/2010/main" val="1896080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610600" cy="6186309"/>
          </a:xfrm>
          <a:prstGeom prst="rect">
            <a:avLst/>
          </a:prstGeom>
          <a:noFill/>
        </p:spPr>
        <p:txBody>
          <a:bodyPr wrap="square" rtlCol="0">
            <a:spAutoFit/>
          </a:bodyPr>
          <a:lstStyle/>
          <a:p>
            <a:r>
              <a:rPr lang="en-US" sz="4400" dirty="0">
                <a:solidFill>
                  <a:prstClr val="black"/>
                </a:solidFill>
              </a:rPr>
              <a:t>When we are -------- -----, I ---- that your ---- of the ---------- ------ ------ </a:t>
            </a:r>
          </a:p>
          <a:p>
            <a:r>
              <a:rPr lang="en-US" sz="4400" dirty="0">
                <a:solidFill>
                  <a:prstClr val="black"/>
                </a:solidFill>
              </a:rPr>
              <a:t>-------- -------- will be -------* -------, </a:t>
            </a:r>
          </a:p>
          <a:p>
            <a:r>
              <a:rPr lang="en-US" sz="4400" dirty="0">
                <a:solidFill>
                  <a:prstClr val="black"/>
                </a:solidFill>
              </a:rPr>
              <a:t>---------- with ------- to the --------------- ------------ between ------- --------- and ---------- ---------.</a:t>
            </a:r>
          </a:p>
          <a:p>
            <a:endParaRPr lang="en-US" sz="4400" dirty="0">
              <a:solidFill>
                <a:prstClr val="black"/>
              </a:solidFill>
            </a:endParaRPr>
          </a:p>
          <a:p>
            <a:endParaRPr lang="en-US" sz="4400" dirty="0">
              <a:solidFill>
                <a:prstClr val="black"/>
              </a:solidFill>
            </a:endParaRPr>
          </a:p>
          <a:p>
            <a:r>
              <a:rPr lang="en-US" sz="4400" dirty="0">
                <a:solidFill>
                  <a:prstClr val="black"/>
                </a:solidFill>
              </a:rPr>
              <a:t> </a:t>
            </a:r>
            <a:r>
              <a:rPr lang="en-US" sz="4400" b="1" dirty="0">
                <a:solidFill>
                  <a:srgbClr val="FF0000"/>
                </a:solidFill>
              </a:rPr>
              <a:t>44% Word Knowledge  </a:t>
            </a:r>
          </a:p>
        </p:txBody>
      </p:sp>
    </p:spTree>
    <p:extLst>
      <p:ext uri="{BB962C8B-B14F-4D97-AF65-F5344CB8AC3E}">
        <p14:creationId xmlns:p14="http://schemas.microsoft.com/office/powerpoint/2010/main" val="1972258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6186309"/>
          </a:xfrm>
          <a:prstGeom prst="rect">
            <a:avLst/>
          </a:prstGeom>
          <a:noFill/>
        </p:spPr>
        <p:txBody>
          <a:bodyPr wrap="square" rtlCol="0">
            <a:spAutoFit/>
          </a:bodyPr>
          <a:lstStyle/>
          <a:p>
            <a:r>
              <a:rPr lang="en-US" sz="4400" dirty="0">
                <a:solidFill>
                  <a:prstClr val="black"/>
                </a:solidFill>
              </a:rPr>
              <a:t>When we are -------- today, I ---- that your ---- of the --------- facing ------language -------- will be ------- forever, ---------- with ------- to the</a:t>
            </a:r>
          </a:p>
          <a:p>
            <a:r>
              <a:rPr lang="en-US" sz="4400" dirty="0">
                <a:solidFill>
                  <a:prstClr val="black"/>
                </a:solidFill>
              </a:rPr>
              <a:t> ---------- ------------between reading   --------- and vocabulary ---------.</a:t>
            </a:r>
          </a:p>
          <a:p>
            <a:endParaRPr lang="en-US" sz="4400" dirty="0">
              <a:solidFill>
                <a:prstClr val="black"/>
              </a:solidFill>
            </a:endParaRPr>
          </a:p>
          <a:p>
            <a:endParaRPr lang="en-US" sz="4400" dirty="0">
              <a:solidFill>
                <a:prstClr val="black"/>
              </a:solidFill>
            </a:endParaRPr>
          </a:p>
          <a:p>
            <a:r>
              <a:rPr lang="en-US" sz="4400" b="1" dirty="0">
                <a:solidFill>
                  <a:srgbClr val="FF0000"/>
                </a:solidFill>
              </a:rPr>
              <a:t>63% Word Knowledge  </a:t>
            </a:r>
          </a:p>
        </p:txBody>
      </p:sp>
    </p:spTree>
    <p:extLst>
      <p:ext uri="{BB962C8B-B14F-4D97-AF65-F5344CB8AC3E}">
        <p14:creationId xmlns:p14="http://schemas.microsoft.com/office/powerpoint/2010/main" val="1345829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6186309"/>
          </a:xfrm>
          <a:prstGeom prst="rect">
            <a:avLst/>
          </a:prstGeom>
          <a:noFill/>
        </p:spPr>
        <p:txBody>
          <a:bodyPr wrap="square" rtlCol="0">
            <a:spAutoFit/>
          </a:bodyPr>
          <a:lstStyle/>
          <a:p>
            <a:r>
              <a:rPr lang="en-US" sz="4400" dirty="0">
                <a:solidFill>
                  <a:prstClr val="black"/>
                </a:solidFill>
              </a:rPr>
              <a:t>When we are finished today, I hope that your view of the --------- facing second language learners will be changed forever, ---------- with ------- to the ---------- relationship between reading abilities and vocabulary knowledge. </a:t>
            </a:r>
          </a:p>
          <a:p>
            <a:endParaRPr lang="en-US" sz="4400" dirty="0">
              <a:solidFill>
                <a:prstClr val="black"/>
              </a:solidFill>
            </a:endParaRPr>
          </a:p>
          <a:p>
            <a:r>
              <a:rPr lang="en-US" sz="4400" b="1" dirty="0">
                <a:solidFill>
                  <a:srgbClr val="FF0000"/>
                </a:solidFill>
              </a:rPr>
              <a:t>88% Word Knowledge </a:t>
            </a:r>
          </a:p>
        </p:txBody>
      </p:sp>
    </p:spTree>
    <p:extLst>
      <p:ext uri="{BB962C8B-B14F-4D97-AF65-F5344CB8AC3E}">
        <p14:creationId xmlns:p14="http://schemas.microsoft.com/office/powerpoint/2010/main" val="2051913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6186309"/>
          </a:xfrm>
          <a:prstGeom prst="rect">
            <a:avLst/>
          </a:prstGeom>
          <a:noFill/>
        </p:spPr>
        <p:txBody>
          <a:bodyPr wrap="square" rtlCol="0">
            <a:spAutoFit/>
          </a:bodyPr>
          <a:lstStyle/>
          <a:p>
            <a:r>
              <a:rPr lang="en-US" sz="4400" dirty="0">
                <a:solidFill>
                  <a:prstClr val="black"/>
                </a:solidFill>
              </a:rPr>
              <a:t>When we are finished today, I hope that your view of the challenges facing second language learners will be changed forever, especially with regard to the ---------- relationship between reading abilities and vocabulary knowledge.  </a:t>
            </a:r>
          </a:p>
          <a:p>
            <a:endParaRPr lang="en-US" sz="4400" dirty="0">
              <a:solidFill>
                <a:prstClr val="black"/>
              </a:solidFill>
            </a:endParaRPr>
          </a:p>
          <a:p>
            <a:r>
              <a:rPr lang="en-US" sz="4400" b="1" dirty="0">
                <a:solidFill>
                  <a:srgbClr val="FF0000"/>
                </a:solidFill>
              </a:rPr>
              <a:t>97% Word Knowledge</a:t>
            </a:r>
          </a:p>
        </p:txBody>
      </p:sp>
    </p:spTree>
    <p:extLst>
      <p:ext uri="{BB962C8B-B14F-4D97-AF65-F5344CB8AC3E}">
        <p14:creationId xmlns:p14="http://schemas.microsoft.com/office/powerpoint/2010/main" val="70240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0"/>
            <a:ext cx="7086600" cy="4154984"/>
          </a:xfrm>
          <a:prstGeom prst="rect">
            <a:avLst/>
          </a:prstGeom>
          <a:noFill/>
        </p:spPr>
        <p:txBody>
          <a:bodyPr wrap="square" rtlCol="0">
            <a:spAutoFit/>
          </a:bodyPr>
          <a:lstStyle/>
          <a:p>
            <a:r>
              <a:rPr lang="en-US" sz="4400" b="1" i="1" dirty="0">
                <a:solidFill>
                  <a:prstClr val="black"/>
                </a:solidFill>
              </a:rPr>
              <a:t>Test Question</a:t>
            </a:r>
            <a:r>
              <a:rPr lang="en-US" sz="4400" dirty="0">
                <a:solidFill>
                  <a:prstClr val="black"/>
                </a:solidFill>
              </a:rPr>
              <a:t>:</a:t>
            </a:r>
          </a:p>
          <a:p>
            <a:endParaRPr lang="en-US" sz="4400" dirty="0">
              <a:solidFill>
                <a:prstClr val="black"/>
              </a:solidFill>
            </a:endParaRPr>
          </a:p>
          <a:p>
            <a:r>
              <a:rPr lang="en-US" sz="4400" dirty="0">
                <a:solidFill>
                  <a:prstClr val="black"/>
                </a:solidFill>
              </a:rPr>
              <a:t>What kind of relationship exists between vocabulary knowledge and reading abilities?</a:t>
            </a:r>
          </a:p>
        </p:txBody>
      </p:sp>
    </p:spTree>
    <p:extLst>
      <p:ext uri="{BB962C8B-B14F-4D97-AF65-F5344CB8AC3E}">
        <p14:creationId xmlns:p14="http://schemas.microsoft.com/office/powerpoint/2010/main" val="1556821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86800" cy="6186309"/>
          </a:xfrm>
          <a:prstGeom prst="rect">
            <a:avLst/>
          </a:prstGeom>
          <a:noFill/>
        </p:spPr>
        <p:txBody>
          <a:bodyPr wrap="square" rtlCol="0">
            <a:spAutoFit/>
          </a:bodyPr>
          <a:lstStyle/>
          <a:p>
            <a:r>
              <a:rPr lang="en-US" sz="4400" dirty="0">
                <a:solidFill>
                  <a:prstClr val="black"/>
                </a:solidFill>
              </a:rPr>
              <a:t>When we are finished today, I hope that your view of the challenges facing second language learners will be changed forever, especially with regard to the </a:t>
            </a:r>
            <a:r>
              <a:rPr lang="en-US" sz="4400" b="1" dirty="0">
                <a:solidFill>
                  <a:srgbClr val="0070C0"/>
                </a:solidFill>
              </a:rPr>
              <a:t>reciprocal</a:t>
            </a:r>
            <a:r>
              <a:rPr lang="en-US" sz="4400" dirty="0">
                <a:solidFill>
                  <a:prstClr val="black"/>
                </a:solidFill>
              </a:rPr>
              <a:t> relationship between reading abilities and vocabulary knowledge.  </a:t>
            </a:r>
          </a:p>
          <a:p>
            <a:endParaRPr lang="en-US" sz="4400" dirty="0">
              <a:solidFill>
                <a:prstClr val="black"/>
              </a:solidFill>
            </a:endParaRPr>
          </a:p>
          <a:p>
            <a:r>
              <a:rPr lang="en-US" sz="4400" b="1" dirty="0">
                <a:solidFill>
                  <a:srgbClr val="FF0000"/>
                </a:solidFill>
              </a:rPr>
              <a:t>100% Word Knowledge</a:t>
            </a:r>
          </a:p>
        </p:txBody>
      </p:sp>
    </p:spTree>
    <p:extLst>
      <p:ext uri="{BB962C8B-B14F-4D97-AF65-F5344CB8AC3E}">
        <p14:creationId xmlns:p14="http://schemas.microsoft.com/office/powerpoint/2010/main" val="561388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alpha val="60000"/>
              </a:srgb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066800" y="609600"/>
            <a:ext cx="7051254" cy="1200329"/>
          </a:xfrm>
          <a:prstGeom prst="rect">
            <a:avLst/>
          </a:prstGeom>
          <a:noFill/>
        </p:spPr>
        <p:txBody>
          <a:bodyPr wrap="none" rtlCol="0">
            <a:spAutoFit/>
          </a:bodyPr>
          <a:lstStyle/>
          <a:p>
            <a:r>
              <a:rPr lang="en-US" sz="3600" dirty="0">
                <a:solidFill>
                  <a:prstClr val="black"/>
                </a:solidFill>
              </a:rPr>
              <a:t>The Gate-keeping Tests of Education </a:t>
            </a:r>
          </a:p>
          <a:p>
            <a:pPr algn="ctr"/>
            <a:r>
              <a:rPr lang="en-US" sz="3600" dirty="0">
                <a:solidFill>
                  <a:prstClr val="black"/>
                </a:solidFill>
              </a:rPr>
              <a:t>are Primarily Tests of Reading Ability</a:t>
            </a:r>
          </a:p>
        </p:txBody>
      </p:sp>
      <p:sp>
        <p:nvSpPr>
          <p:cNvPr id="3" name="TextBox 2"/>
          <p:cNvSpPr txBox="1"/>
          <p:nvPr/>
        </p:nvSpPr>
        <p:spPr>
          <a:xfrm>
            <a:off x="2940677" y="2743200"/>
            <a:ext cx="2689108" cy="646331"/>
          </a:xfrm>
          <a:prstGeom prst="rect">
            <a:avLst/>
          </a:prstGeom>
          <a:noFill/>
        </p:spPr>
        <p:txBody>
          <a:bodyPr wrap="none" rtlCol="0">
            <a:spAutoFit/>
          </a:bodyPr>
          <a:lstStyle/>
          <a:p>
            <a:pPr algn="ctr"/>
            <a:r>
              <a:rPr lang="en-US" sz="3600" dirty="0">
                <a:solidFill>
                  <a:prstClr val="black"/>
                </a:solidFill>
              </a:rPr>
              <a:t>By Extension,</a:t>
            </a:r>
          </a:p>
        </p:txBody>
      </p:sp>
      <p:sp>
        <p:nvSpPr>
          <p:cNvPr id="4" name="TextBox 3"/>
          <p:cNvSpPr txBox="1"/>
          <p:nvPr/>
        </p:nvSpPr>
        <p:spPr>
          <a:xfrm>
            <a:off x="1522847" y="4419600"/>
            <a:ext cx="5892809" cy="1200329"/>
          </a:xfrm>
          <a:prstGeom prst="rect">
            <a:avLst/>
          </a:prstGeom>
          <a:noFill/>
        </p:spPr>
        <p:txBody>
          <a:bodyPr wrap="none" rtlCol="0">
            <a:spAutoFit/>
          </a:bodyPr>
          <a:lstStyle/>
          <a:p>
            <a:pPr algn="ctr"/>
            <a:r>
              <a:rPr lang="en-US" sz="3600" dirty="0">
                <a:solidFill>
                  <a:prstClr val="black"/>
                </a:solidFill>
              </a:rPr>
              <a:t>They are also Tests of </a:t>
            </a:r>
          </a:p>
          <a:p>
            <a:pPr algn="ctr"/>
            <a:r>
              <a:rPr lang="en-US" sz="3600" dirty="0">
                <a:solidFill>
                  <a:prstClr val="black"/>
                </a:solidFill>
              </a:rPr>
              <a:t>Robust Vocabulary Knowledge</a:t>
            </a:r>
          </a:p>
        </p:txBody>
      </p:sp>
    </p:spTree>
    <p:extLst>
      <p:ext uri="{BB962C8B-B14F-4D97-AF65-F5344CB8AC3E}">
        <p14:creationId xmlns:p14="http://schemas.microsoft.com/office/powerpoint/2010/main" val="187320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762000" y="1676400"/>
            <a:ext cx="1413913" cy="1015663"/>
          </a:xfrm>
          <a:prstGeom prst="rect">
            <a:avLst/>
          </a:prstGeom>
          <a:noFill/>
        </p:spPr>
        <p:txBody>
          <a:bodyPr wrap="none" rtlCol="0">
            <a:spAutoFit/>
          </a:bodyPr>
          <a:lstStyle/>
          <a:p>
            <a:r>
              <a:rPr lang="en-US" sz="6000" dirty="0">
                <a:solidFill>
                  <a:prstClr val="black"/>
                </a:solidFill>
              </a:rPr>
              <a:t>ACT</a:t>
            </a:r>
          </a:p>
        </p:txBody>
      </p:sp>
      <p:sp>
        <p:nvSpPr>
          <p:cNvPr id="3" name="TextBox 2"/>
          <p:cNvSpPr txBox="1"/>
          <p:nvPr/>
        </p:nvSpPr>
        <p:spPr>
          <a:xfrm>
            <a:off x="3657600" y="304800"/>
            <a:ext cx="1293880" cy="1015663"/>
          </a:xfrm>
          <a:prstGeom prst="rect">
            <a:avLst/>
          </a:prstGeom>
          <a:noFill/>
        </p:spPr>
        <p:txBody>
          <a:bodyPr wrap="none" rtlCol="0">
            <a:spAutoFit/>
          </a:bodyPr>
          <a:lstStyle/>
          <a:p>
            <a:r>
              <a:rPr lang="en-US" sz="6000" dirty="0">
                <a:solidFill>
                  <a:prstClr val="black"/>
                </a:solidFill>
              </a:rPr>
              <a:t>SAT</a:t>
            </a:r>
          </a:p>
        </p:txBody>
      </p:sp>
      <p:sp>
        <p:nvSpPr>
          <p:cNvPr id="4" name="TextBox 3"/>
          <p:cNvSpPr txBox="1"/>
          <p:nvPr/>
        </p:nvSpPr>
        <p:spPr>
          <a:xfrm>
            <a:off x="5272984" y="4572000"/>
            <a:ext cx="2012859" cy="1015663"/>
          </a:xfrm>
          <a:prstGeom prst="rect">
            <a:avLst/>
          </a:prstGeom>
          <a:noFill/>
        </p:spPr>
        <p:txBody>
          <a:bodyPr wrap="none" rtlCol="0">
            <a:spAutoFit/>
          </a:bodyPr>
          <a:lstStyle/>
          <a:p>
            <a:r>
              <a:rPr lang="en-US" sz="6000" dirty="0">
                <a:solidFill>
                  <a:prstClr val="black"/>
                </a:solidFill>
              </a:rPr>
              <a:t>MCAT</a:t>
            </a:r>
          </a:p>
        </p:txBody>
      </p:sp>
      <p:sp>
        <p:nvSpPr>
          <p:cNvPr id="6" name="TextBox 5"/>
          <p:cNvSpPr txBox="1"/>
          <p:nvPr/>
        </p:nvSpPr>
        <p:spPr>
          <a:xfrm>
            <a:off x="3657600" y="2590800"/>
            <a:ext cx="1463862" cy="1015663"/>
          </a:xfrm>
          <a:prstGeom prst="rect">
            <a:avLst/>
          </a:prstGeom>
          <a:noFill/>
        </p:spPr>
        <p:txBody>
          <a:bodyPr wrap="none" rtlCol="0">
            <a:spAutoFit/>
          </a:bodyPr>
          <a:lstStyle/>
          <a:p>
            <a:r>
              <a:rPr lang="en-US" sz="6000" dirty="0">
                <a:solidFill>
                  <a:prstClr val="black"/>
                </a:solidFill>
              </a:rPr>
              <a:t>GRE</a:t>
            </a:r>
          </a:p>
        </p:txBody>
      </p:sp>
      <p:sp>
        <p:nvSpPr>
          <p:cNvPr id="8" name="TextBox 7"/>
          <p:cNvSpPr txBox="1"/>
          <p:nvPr/>
        </p:nvSpPr>
        <p:spPr>
          <a:xfrm>
            <a:off x="1371600" y="4572000"/>
            <a:ext cx="2088200" cy="1015663"/>
          </a:xfrm>
          <a:prstGeom prst="rect">
            <a:avLst/>
          </a:prstGeom>
          <a:noFill/>
        </p:spPr>
        <p:txBody>
          <a:bodyPr wrap="none" rtlCol="0">
            <a:spAutoFit/>
          </a:bodyPr>
          <a:lstStyle/>
          <a:p>
            <a:r>
              <a:rPr lang="en-US" sz="6000" dirty="0">
                <a:solidFill>
                  <a:prstClr val="black"/>
                </a:solidFill>
              </a:rPr>
              <a:t>GMAT</a:t>
            </a:r>
          </a:p>
        </p:txBody>
      </p:sp>
      <p:sp>
        <p:nvSpPr>
          <p:cNvPr id="9" name="TextBox 8"/>
          <p:cNvSpPr txBox="1"/>
          <p:nvPr/>
        </p:nvSpPr>
        <p:spPr>
          <a:xfrm>
            <a:off x="6477000" y="1676400"/>
            <a:ext cx="1617687" cy="1015663"/>
          </a:xfrm>
          <a:prstGeom prst="rect">
            <a:avLst/>
          </a:prstGeom>
          <a:noFill/>
        </p:spPr>
        <p:txBody>
          <a:bodyPr wrap="none" rtlCol="0">
            <a:spAutoFit/>
          </a:bodyPr>
          <a:lstStyle/>
          <a:p>
            <a:r>
              <a:rPr lang="en-US" sz="6000" dirty="0">
                <a:solidFill>
                  <a:prstClr val="black"/>
                </a:solidFill>
              </a:rPr>
              <a:t>LSAT</a:t>
            </a:r>
          </a:p>
        </p:txBody>
      </p:sp>
    </p:spTree>
    <p:extLst>
      <p:ext uri="{BB962C8B-B14F-4D97-AF65-F5344CB8AC3E}">
        <p14:creationId xmlns:p14="http://schemas.microsoft.com/office/powerpoint/2010/main" val="78452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2719097" y="2057400"/>
            <a:ext cx="3505383" cy="1754326"/>
          </a:xfrm>
          <a:prstGeom prst="rect">
            <a:avLst/>
          </a:prstGeom>
          <a:noFill/>
        </p:spPr>
        <p:txBody>
          <a:bodyPr wrap="none" rtlCol="0">
            <a:spAutoFit/>
          </a:bodyPr>
          <a:lstStyle/>
          <a:p>
            <a:pPr algn="ctr"/>
            <a:r>
              <a:rPr lang="en-US" sz="3600" b="1" dirty="0"/>
              <a:t>Academic English</a:t>
            </a:r>
          </a:p>
          <a:p>
            <a:pPr algn="ctr"/>
            <a:r>
              <a:rPr lang="en-US" sz="3600" b="1" dirty="0"/>
              <a:t> </a:t>
            </a:r>
          </a:p>
          <a:p>
            <a:pPr algn="ctr"/>
            <a:r>
              <a:rPr lang="en-US" sz="3200" b="1" dirty="0"/>
              <a:t>Case Study</a:t>
            </a:r>
          </a:p>
        </p:txBody>
      </p:sp>
    </p:spTree>
    <p:extLst>
      <p:ext uri="{BB962C8B-B14F-4D97-AF65-F5344CB8AC3E}">
        <p14:creationId xmlns:p14="http://schemas.microsoft.com/office/powerpoint/2010/main" val="658005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1066800" y="2057400"/>
            <a:ext cx="7848600" cy="2123658"/>
          </a:xfrm>
          <a:prstGeom prst="rect">
            <a:avLst/>
          </a:prstGeom>
          <a:noFill/>
        </p:spPr>
        <p:txBody>
          <a:bodyPr wrap="square" rtlCol="0">
            <a:spAutoFit/>
          </a:bodyPr>
          <a:lstStyle/>
          <a:p>
            <a:endParaRPr lang="en-US" dirty="0"/>
          </a:p>
          <a:p>
            <a:pPr>
              <a:lnSpc>
                <a:spcPct val="150000"/>
              </a:lnSpc>
            </a:pPr>
            <a:r>
              <a:rPr lang="en-US" sz="3200" dirty="0"/>
              <a:t>“Lexicon in academic settings consists of general, technical and academic words.” </a:t>
            </a:r>
          </a:p>
          <a:p>
            <a:endParaRPr lang="en-US" dirty="0"/>
          </a:p>
        </p:txBody>
      </p:sp>
      <p:sp>
        <p:nvSpPr>
          <p:cNvPr id="3" name="TextBox 2"/>
          <p:cNvSpPr txBox="1"/>
          <p:nvPr/>
        </p:nvSpPr>
        <p:spPr>
          <a:xfrm>
            <a:off x="2209800" y="990600"/>
            <a:ext cx="4800600" cy="738664"/>
          </a:xfrm>
          <a:prstGeom prst="rect">
            <a:avLst/>
          </a:prstGeom>
          <a:noFill/>
        </p:spPr>
        <p:txBody>
          <a:bodyPr wrap="square" rtlCol="0">
            <a:spAutoFit/>
          </a:bodyPr>
          <a:lstStyle/>
          <a:p>
            <a:r>
              <a:rPr lang="en-US" sz="2400" b="1" dirty="0"/>
              <a:t>From WIDA Standards Framework</a:t>
            </a:r>
          </a:p>
          <a:p>
            <a:endParaRPr lang="en-US" dirty="0"/>
          </a:p>
        </p:txBody>
      </p:sp>
    </p:spTree>
    <p:extLst>
      <p:ext uri="{BB962C8B-B14F-4D97-AF65-F5344CB8AC3E}">
        <p14:creationId xmlns:p14="http://schemas.microsoft.com/office/powerpoint/2010/main" val="822451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199" y="1226403"/>
            <a:ext cx="7212013" cy="496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241796" y="857071"/>
            <a:ext cx="3733800" cy="369332"/>
          </a:xfrm>
          <a:prstGeom prst="rect">
            <a:avLst/>
          </a:prstGeom>
          <a:noFill/>
        </p:spPr>
        <p:txBody>
          <a:bodyPr wrap="square" rtlCol="0">
            <a:spAutoFit/>
          </a:bodyPr>
          <a:lstStyle/>
          <a:p>
            <a:r>
              <a:rPr lang="en-US" b="1" dirty="0">
                <a:solidFill>
                  <a:srgbClr val="FFFF00"/>
                </a:solidFill>
              </a:rPr>
              <a:t>------------- Academic Core---------------- </a:t>
            </a:r>
          </a:p>
        </p:txBody>
      </p:sp>
      <p:sp>
        <p:nvSpPr>
          <p:cNvPr id="6" name="TextBox 5"/>
          <p:cNvSpPr txBox="1"/>
          <p:nvPr/>
        </p:nvSpPr>
        <p:spPr>
          <a:xfrm>
            <a:off x="876311" y="849868"/>
            <a:ext cx="1638289" cy="369332"/>
          </a:xfrm>
          <a:prstGeom prst="rect">
            <a:avLst/>
          </a:prstGeom>
          <a:noFill/>
        </p:spPr>
        <p:txBody>
          <a:bodyPr wrap="square" rtlCol="0">
            <a:spAutoFit/>
          </a:bodyPr>
          <a:lstStyle/>
          <a:p>
            <a:r>
              <a:rPr lang="en-US" b="1" dirty="0">
                <a:solidFill>
                  <a:srgbClr val="00B0F0"/>
                </a:solidFill>
              </a:rPr>
              <a:t>----General------</a:t>
            </a:r>
          </a:p>
        </p:txBody>
      </p:sp>
      <p:sp>
        <p:nvSpPr>
          <p:cNvPr id="7" name="TextBox 6"/>
          <p:cNvSpPr txBox="1"/>
          <p:nvPr/>
        </p:nvSpPr>
        <p:spPr>
          <a:xfrm>
            <a:off x="5702791" y="849868"/>
            <a:ext cx="2609817" cy="369332"/>
          </a:xfrm>
          <a:prstGeom prst="rect">
            <a:avLst/>
          </a:prstGeom>
          <a:noFill/>
        </p:spPr>
        <p:txBody>
          <a:bodyPr wrap="none" rtlCol="0">
            <a:spAutoFit/>
          </a:bodyPr>
          <a:lstStyle/>
          <a:p>
            <a:r>
              <a:rPr lang="en-US" b="1" dirty="0">
                <a:solidFill>
                  <a:srgbClr val="FF0000"/>
                </a:solidFill>
              </a:rPr>
              <a:t>-----------Technical-----------</a:t>
            </a:r>
          </a:p>
        </p:txBody>
      </p:sp>
    </p:spTree>
    <p:extLst>
      <p:ext uri="{BB962C8B-B14F-4D97-AF65-F5344CB8AC3E}">
        <p14:creationId xmlns:p14="http://schemas.microsoft.com/office/powerpoint/2010/main" val="2296396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62000" y="914400"/>
            <a:ext cx="184666" cy="369332"/>
          </a:xfrm>
          <a:prstGeom prst="rect">
            <a:avLst/>
          </a:prstGeom>
          <a:noFill/>
        </p:spPr>
        <p:txBody>
          <a:bodyPr wrap="none" rtlCol="0">
            <a:spAutoFit/>
          </a:bodyPr>
          <a:lstStyle/>
          <a:p>
            <a:endParaRPr lang="en-US" dirty="0"/>
          </a:p>
        </p:txBody>
      </p:sp>
      <p:sp>
        <p:nvSpPr>
          <p:cNvPr id="3" name="TextBox 2"/>
          <p:cNvSpPr txBox="1"/>
          <p:nvPr/>
        </p:nvSpPr>
        <p:spPr>
          <a:xfrm>
            <a:off x="304800" y="304800"/>
            <a:ext cx="184666" cy="369332"/>
          </a:xfrm>
          <a:prstGeom prst="rect">
            <a:avLst/>
          </a:prstGeom>
          <a:noFill/>
        </p:spPr>
        <p:txBody>
          <a:bodyPr wrap="none" rtlCol="0">
            <a:spAutoFit/>
          </a:bodyPr>
          <a:lstStyle/>
          <a:p>
            <a:endParaRPr lang="en-US" dirty="0"/>
          </a:p>
        </p:txBody>
      </p:sp>
      <p:sp>
        <p:nvSpPr>
          <p:cNvPr id="4" name="Rectangle 3"/>
          <p:cNvSpPr/>
          <p:nvPr/>
        </p:nvSpPr>
        <p:spPr>
          <a:xfrm>
            <a:off x="2895600" y="228600"/>
            <a:ext cx="3657600" cy="6186310"/>
          </a:xfrm>
          <a:prstGeom prst="rect">
            <a:avLst/>
          </a:prstGeom>
        </p:spPr>
        <p:txBody>
          <a:bodyPr wrap="square">
            <a:spAutoFit/>
          </a:bodyPr>
          <a:lstStyle/>
          <a:p>
            <a:r>
              <a:rPr lang="en-US" u="sng" dirty="0">
                <a:solidFill>
                  <a:srgbClr val="FFFF00"/>
                </a:solidFill>
              </a:rPr>
              <a:t>Rank</a:t>
            </a:r>
            <a:r>
              <a:rPr lang="en-US" dirty="0">
                <a:solidFill>
                  <a:srgbClr val="FFFF00"/>
                </a:solidFill>
              </a:rPr>
              <a:t>	</a:t>
            </a:r>
            <a:r>
              <a:rPr lang="en-US" u="sng" dirty="0">
                <a:solidFill>
                  <a:srgbClr val="FFFF00"/>
                </a:solidFill>
              </a:rPr>
              <a:t>AVL Lemma</a:t>
            </a:r>
            <a:r>
              <a:rPr lang="en-US" dirty="0">
                <a:solidFill>
                  <a:srgbClr val="FFFF00"/>
                </a:solidFill>
              </a:rPr>
              <a:t>	</a:t>
            </a:r>
            <a:r>
              <a:rPr lang="en-US" u="sng" dirty="0">
                <a:solidFill>
                  <a:srgbClr val="FFFF00"/>
                </a:solidFill>
              </a:rPr>
              <a:t>POS</a:t>
            </a:r>
            <a:endParaRPr lang="en-US" dirty="0">
              <a:solidFill>
                <a:srgbClr val="FFFF00"/>
              </a:solidFill>
            </a:endParaRPr>
          </a:p>
          <a:p>
            <a:r>
              <a:rPr lang="en-US" dirty="0">
                <a:solidFill>
                  <a:srgbClr val="FFFF00"/>
                </a:solidFill>
              </a:rPr>
              <a:t> </a:t>
            </a:r>
          </a:p>
          <a:p>
            <a:r>
              <a:rPr lang="en-US" dirty="0">
                <a:solidFill>
                  <a:srgbClr val="FFFF00"/>
                </a:solidFill>
              </a:rPr>
              <a:t>1	study		n</a:t>
            </a:r>
          </a:p>
          <a:p>
            <a:r>
              <a:rPr lang="en-US" dirty="0">
                <a:solidFill>
                  <a:srgbClr val="FFFF00"/>
                </a:solidFill>
              </a:rPr>
              <a:t>2	group		n</a:t>
            </a:r>
          </a:p>
          <a:p>
            <a:r>
              <a:rPr lang="en-US" dirty="0">
                <a:solidFill>
                  <a:srgbClr val="FFFF00"/>
                </a:solidFill>
              </a:rPr>
              <a:t>3	system		n</a:t>
            </a:r>
          </a:p>
          <a:p>
            <a:r>
              <a:rPr lang="en-US" dirty="0">
                <a:solidFill>
                  <a:srgbClr val="FFFF00"/>
                </a:solidFill>
              </a:rPr>
              <a:t>4	social		j</a:t>
            </a:r>
          </a:p>
          <a:p>
            <a:r>
              <a:rPr lang="en-US" dirty="0">
                <a:solidFill>
                  <a:srgbClr val="FFFF00"/>
                </a:solidFill>
              </a:rPr>
              <a:t>5	provide		v</a:t>
            </a:r>
          </a:p>
          <a:p>
            <a:r>
              <a:rPr lang="en-US" dirty="0">
                <a:solidFill>
                  <a:srgbClr val="FFFF00"/>
                </a:solidFill>
              </a:rPr>
              <a:t>6	however		r</a:t>
            </a:r>
          </a:p>
          <a:p>
            <a:r>
              <a:rPr lang="en-US" dirty="0">
                <a:solidFill>
                  <a:srgbClr val="FFFF00"/>
                </a:solidFill>
              </a:rPr>
              <a:t>7	research		n</a:t>
            </a:r>
          </a:p>
          <a:p>
            <a:r>
              <a:rPr lang="en-US" dirty="0">
                <a:solidFill>
                  <a:srgbClr val="FFFF00"/>
                </a:solidFill>
              </a:rPr>
              <a:t>8	level		n</a:t>
            </a:r>
          </a:p>
          <a:p>
            <a:r>
              <a:rPr lang="en-US" dirty="0">
                <a:solidFill>
                  <a:srgbClr val="FFFF00"/>
                </a:solidFill>
              </a:rPr>
              <a:t>9	result		n</a:t>
            </a:r>
          </a:p>
          <a:p>
            <a:r>
              <a:rPr lang="en-US" dirty="0">
                <a:solidFill>
                  <a:srgbClr val="FFFF00"/>
                </a:solidFill>
              </a:rPr>
              <a:t>10	include		v</a:t>
            </a:r>
          </a:p>
          <a:p>
            <a:r>
              <a:rPr lang="en-US" dirty="0">
                <a:solidFill>
                  <a:srgbClr val="FFFF00"/>
                </a:solidFill>
              </a:rPr>
              <a:t>11	important	j</a:t>
            </a:r>
          </a:p>
          <a:p>
            <a:r>
              <a:rPr lang="en-US" dirty="0">
                <a:solidFill>
                  <a:srgbClr val="FFFF00"/>
                </a:solidFill>
              </a:rPr>
              <a:t>12	process		n</a:t>
            </a:r>
          </a:p>
          <a:p>
            <a:r>
              <a:rPr lang="en-US" dirty="0">
                <a:solidFill>
                  <a:srgbClr val="FFFF00"/>
                </a:solidFill>
              </a:rPr>
              <a:t>13	use		n</a:t>
            </a:r>
          </a:p>
          <a:p>
            <a:r>
              <a:rPr lang="en-US" dirty="0">
                <a:solidFill>
                  <a:srgbClr val="FFFF00"/>
                </a:solidFill>
              </a:rPr>
              <a:t>14	development	n</a:t>
            </a:r>
          </a:p>
          <a:p>
            <a:r>
              <a:rPr lang="en-US" dirty="0">
                <a:solidFill>
                  <a:srgbClr val="FFFF00"/>
                </a:solidFill>
              </a:rPr>
              <a:t>15	data		n</a:t>
            </a:r>
          </a:p>
          <a:p>
            <a:r>
              <a:rPr lang="en-US" dirty="0">
                <a:solidFill>
                  <a:srgbClr val="FFFF00"/>
                </a:solidFill>
              </a:rPr>
              <a:t>16	information	n</a:t>
            </a:r>
          </a:p>
          <a:p>
            <a:r>
              <a:rPr lang="en-US" dirty="0">
                <a:solidFill>
                  <a:srgbClr val="FFFF00"/>
                </a:solidFill>
              </a:rPr>
              <a:t>17	effect		n</a:t>
            </a:r>
          </a:p>
          <a:p>
            <a:r>
              <a:rPr lang="en-US" dirty="0">
                <a:solidFill>
                  <a:srgbClr val="FFFF00"/>
                </a:solidFill>
              </a:rPr>
              <a:t>18	change		n</a:t>
            </a:r>
          </a:p>
          <a:p>
            <a:r>
              <a:rPr lang="en-US" dirty="0">
                <a:solidFill>
                  <a:srgbClr val="FFFF00"/>
                </a:solidFill>
              </a:rPr>
              <a:t>19	table		n</a:t>
            </a:r>
          </a:p>
          <a:p>
            <a:r>
              <a:rPr lang="en-US" dirty="0">
                <a:solidFill>
                  <a:srgbClr val="FFFF00"/>
                </a:solidFill>
              </a:rPr>
              <a:t>20	policy		n</a:t>
            </a:r>
          </a:p>
        </p:txBody>
      </p:sp>
      <p:sp>
        <p:nvSpPr>
          <p:cNvPr id="5" name="TextBox 4"/>
          <p:cNvSpPr txBox="1"/>
          <p:nvPr/>
        </p:nvSpPr>
        <p:spPr>
          <a:xfrm>
            <a:off x="2514600" y="6324600"/>
            <a:ext cx="3745837" cy="400110"/>
          </a:xfrm>
          <a:prstGeom prst="rect">
            <a:avLst/>
          </a:prstGeom>
          <a:noFill/>
        </p:spPr>
        <p:txBody>
          <a:bodyPr wrap="none" rtlCol="0">
            <a:spAutoFit/>
          </a:bodyPr>
          <a:lstStyle/>
          <a:p>
            <a:r>
              <a:rPr lang="en-US" sz="2000" b="1" dirty="0">
                <a:solidFill>
                  <a:srgbClr val="FFFF00"/>
                </a:solidFill>
              </a:rPr>
              <a:t>Saturated with “Academic Sense”</a:t>
            </a:r>
          </a:p>
        </p:txBody>
      </p:sp>
      <p:sp>
        <p:nvSpPr>
          <p:cNvPr id="6" name="TextBox 5"/>
          <p:cNvSpPr txBox="1"/>
          <p:nvPr/>
        </p:nvSpPr>
        <p:spPr>
          <a:xfrm>
            <a:off x="7728466" y="6201490"/>
            <a:ext cx="1415534" cy="523220"/>
          </a:xfrm>
          <a:prstGeom prst="rect">
            <a:avLst/>
          </a:prstGeom>
          <a:noFill/>
        </p:spPr>
        <p:txBody>
          <a:bodyPr wrap="square" rtlCol="0">
            <a:spAutoFit/>
          </a:bodyPr>
          <a:lstStyle/>
          <a:p>
            <a:r>
              <a:rPr lang="en-US" sz="1400" dirty="0">
                <a:solidFill>
                  <a:schemeClr val="bg1"/>
                </a:solidFill>
              </a:rPr>
              <a:t>Gardner &amp; Davies (2014)</a:t>
            </a:r>
          </a:p>
        </p:txBody>
      </p:sp>
    </p:spTree>
    <p:extLst>
      <p:ext uri="{BB962C8B-B14F-4D97-AF65-F5344CB8AC3E}">
        <p14:creationId xmlns:p14="http://schemas.microsoft.com/office/powerpoint/2010/main" val="377639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43748"/>
                                  </p:iterate>
                                  <p:childTnLst>
                                    <p:set>
                                      <p:cBhvr>
                                        <p:cTn id="6" dur="1" fill="hold">
                                          <p:stCondLst>
                                            <p:cond delay="0"/>
                                          </p:stCondLst>
                                        </p:cTn>
                                        <p:tgtEl>
                                          <p:spTgt spid="5"/>
                                        </p:tgtEl>
                                        <p:attrNameLst>
                                          <p:attrName>style.visibility</p:attrName>
                                        </p:attrNameLst>
                                      </p:cBhvr>
                                      <p:to>
                                        <p:strVal val="visible"/>
                                      </p:to>
                                    </p:set>
                                    <p:set>
                                      <p:cBhvr>
                                        <p:cTn id="7" dur="263" fill="hold">
                                          <p:stCondLst>
                                            <p:cond delay="0"/>
                                          </p:stCondLst>
                                        </p:cTn>
                                        <p:tgtEl>
                                          <p:spTgt spid="5"/>
                                        </p:tgtEl>
                                        <p:attrNameLst>
                                          <p:attrName>style.rotation</p:attrName>
                                        </p:attrNameLst>
                                      </p:cBhvr>
                                      <p:to>
                                        <p:strVal val="-45.0"/>
                                      </p:to>
                                    </p:set>
                                    <p:anim calcmode="lin" valueType="num">
                                      <p:cBhvr>
                                        <p:cTn id="8" dur="263" fill="hold">
                                          <p:stCondLst>
                                            <p:cond delay="244"/>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6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244"/>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609"/>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81000" y="0"/>
            <a:ext cx="2155526" cy="7848302"/>
          </a:xfrm>
          <a:prstGeom prst="rect">
            <a:avLst/>
          </a:prstGeom>
          <a:noFill/>
        </p:spPr>
        <p:txBody>
          <a:bodyPr wrap="none" rtlCol="0">
            <a:spAutoFit/>
          </a:bodyPr>
          <a:lstStyle/>
          <a:p>
            <a:r>
              <a:rPr lang="en-US" sz="1400" b="1" u="sng" dirty="0">
                <a:solidFill>
                  <a:schemeClr val="bg1"/>
                </a:solidFill>
              </a:rPr>
              <a:t>MEDICINE/HEALTH</a:t>
            </a:r>
          </a:p>
          <a:p>
            <a:endParaRPr lang="en-US" sz="1400" dirty="0"/>
          </a:p>
          <a:p>
            <a:r>
              <a:rPr lang="en-US" sz="1400" b="1" dirty="0">
                <a:solidFill>
                  <a:srgbClr val="FF0000"/>
                </a:solidFill>
              </a:rPr>
              <a:t>174   HEALTH   (n)</a:t>
            </a:r>
          </a:p>
          <a:p>
            <a:r>
              <a:rPr lang="en-US" sz="1400" b="1" dirty="0">
                <a:solidFill>
                  <a:srgbClr val="FF0000"/>
                </a:solidFill>
              </a:rPr>
              <a:t>260   PATIENT   (n)</a:t>
            </a:r>
          </a:p>
          <a:p>
            <a:r>
              <a:rPr lang="en-US" sz="1400" b="1" dirty="0">
                <a:solidFill>
                  <a:srgbClr val="FF0000"/>
                </a:solidFill>
              </a:rPr>
              <a:t>323   TEST   (n)</a:t>
            </a:r>
          </a:p>
          <a:p>
            <a:r>
              <a:rPr lang="en-US" sz="1400" b="1" dirty="0">
                <a:solidFill>
                  <a:srgbClr val="FF0000"/>
                </a:solidFill>
              </a:rPr>
              <a:t>395   CARE   (n)</a:t>
            </a:r>
          </a:p>
          <a:p>
            <a:r>
              <a:rPr lang="en-US" sz="1400" b="1" dirty="0">
                <a:solidFill>
                  <a:srgbClr val="FF0000"/>
                </a:solidFill>
              </a:rPr>
              <a:t>399   RISK   (n)</a:t>
            </a:r>
          </a:p>
          <a:p>
            <a:r>
              <a:rPr lang="en-US" sz="1400" b="1" dirty="0">
                <a:solidFill>
                  <a:srgbClr val="FF0000"/>
                </a:solidFill>
              </a:rPr>
              <a:t>402   FOOD   (n)</a:t>
            </a:r>
          </a:p>
          <a:p>
            <a:r>
              <a:rPr lang="en-US" sz="1400" b="1" dirty="0">
                <a:solidFill>
                  <a:srgbClr val="FF0000"/>
                </a:solidFill>
              </a:rPr>
              <a:t>414   TREATMENT   (n)</a:t>
            </a:r>
          </a:p>
          <a:p>
            <a:r>
              <a:rPr lang="en-US" sz="1400" b="1" dirty="0">
                <a:solidFill>
                  <a:srgbClr val="FF0000"/>
                </a:solidFill>
              </a:rPr>
              <a:t>447   DRUG   (n)</a:t>
            </a:r>
          </a:p>
          <a:p>
            <a:r>
              <a:rPr lang="en-US" sz="1400" b="1" dirty="0">
                <a:solidFill>
                  <a:srgbClr val="FF0000"/>
                </a:solidFill>
              </a:rPr>
              <a:t>506   TRAINING   (n)</a:t>
            </a:r>
          </a:p>
          <a:p>
            <a:r>
              <a:rPr lang="en-US" sz="1400" b="1" dirty="0">
                <a:solidFill>
                  <a:srgbClr val="FF0000"/>
                </a:solidFill>
              </a:rPr>
              <a:t>524   WEEK   (n)</a:t>
            </a:r>
          </a:p>
          <a:p>
            <a:r>
              <a:rPr lang="en-US" sz="1400" b="1" dirty="0">
                <a:solidFill>
                  <a:srgbClr val="FF0000"/>
                </a:solidFill>
              </a:rPr>
              <a:t>549   DISEASE   (n)</a:t>
            </a:r>
          </a:p>
          <a:p>
            <a:r>
              <a:rPr lang="en-US" sz="1400" b="1" dirty="0">
                <a:solidFill>
                  <a:srgbClr val="FF0000"/>
                </a:solidFill>
              </a:rPr>
              <a:t>630   MEDICAL   (j)</a:t>
            </a:r>
          </a:p>
          <a:p>
            <a:pPr marL="342900" indent="-342900">
              <a:buAutoNum type="arabicPlain" startAt="631"/>
            </a:pPr>
            <a:r>
              <a:rPr lang="en-US" sz="1400" b="1" dirty="0">
                <a:solidFill>
                  <a:srgbClr val="FF0000"/>
                </a:solidFill>
              </a:rPr>
              <a:t>PRESSURE   (n)</a:t>
            </a:r>
          </a:p>
          <a:p>
            <a:pPr marL="342900" indent="-342900">
              <a:buAutoNum type="arabicPlain" startAt="631"/>
            </a:pPr>
            <a:r>
              <a:rPr lang="en-US" sz="1400" b="1" dirty="0">
                <a:solidFill>
                  <a:srgbClr val="FF0000"/>
                </a:solidFill>
              </a:rPr>
              <a:t>  CELL   (n)</a:t>
            </a:r>
          </a:p>
          <a:p>
            <a:endParaRPr lang="en-US" sz="1400" b="1" dirty="0">
              <a:solidFill>
                <a:srgbClr val="FF00FF"/>
              </a:solidFill>
            </a:endParaRPr>
          </a:p>
          <a:p>
            <a:r>
              <a:rPr lang="pt-BR" sz="1400" b="1" dirty="0">
                <a:solidFill>
                  <a:srgbClr val="FF0000"/>
                </a:solidFill>
              </a:rPr>
              <a:t>6018   ARTHRITIS   (</a:t>
            </a:r>
            <a:r>
              <a:rPr lang="pt-BR" sz="1400" b="1" dirty="0" err="1">
                <a:solidFill>
                  <a:srgbClr val="FF0000"/>
                </a:solidFill>
              </a:rPr>
              <a:t>n</a:t>
            </a:r>
            <a:r>
              <a:rPr lang="pt-BR" sz="1400" b="1" dirty="0">
                <a:solidFill>
                  <a:srgbClr val="FF0000"/>
                </a:solidFill>
              </a:rPr>
              <a:t>)</a:t>
            </a:r>
          </a:p>
          <a:p>
            <a:r>
              <a:rPr lang="pt-BR" sz="1400" b="1" dirty="0">
                <a:solidFill>
                  <a:srgbClr val="FF0000"/>
                </a:solidFill>
              </a:rPr>
              <a:t>6044   PLACEBO   (</a:t>
            </a:r>
            <a:r>
              <a:rPr lang="pt-BR" sz="1400" b="1" dirty="0" err="1">
                <a:solidFill>
                  <a:srgbClr val="FF0000"/>
                </a:solidFill>
              </a:rPr>
              <a:t>n</a:t>
            </a:r>
            <a:r>
              <a:rPr lang="pt-BR" sz="1400" b="1" dirty="0">
                <a:solidFill>
                  <a:srgbClr val="FF0000"/>
                </a:solidFill>
              </a:rPr>
              <a:t>)</a:t>
            </a:r>
          </a:p>
          <a:p>
            <a:r>
              <a:rPr lang="pt-BR" sz="1400" b="1" dirty="0">
                <a:solidFill>
                  <a:srgbClr val="FF0000"/>
                </a:solidFill>
              </a:rPr>
              <a:t>6083   ENDURANCE   (</a:t>
            </a:r>
            <a:r>
              <a:rPr lang="pt-BR" sz="1400" b="1" dirty="0" err="1">
                <a:solidFill>
                  <a:srgbClr val="FF0000"/>
                </a:solidFill>
              </a:rPr>
              <a:t>n</a:t>
            </a:r>
            <a:r>
              <a:rPr lang="pt-BR" sz="1400" b="1" dirty="0">
                <a:solidFill>
                  <a:srgbClr val="FF0000"/>
                </a:solidFill>
              </a:rPr>
              <a:t>)</a:t>
            </a:r>
          </a:p>
          <a:p>
            <a:r>
              <a:rPr lang="pt-BR" sz="1400" b="1" dirty="0">
                <a:solidFill>
                  <a:srgbClr val="FF0000"/>
                </a:solidFill>
              </a:rPr>
              <a:t>6089   CONTAMINANT   (</a:t>
            </a:r>
            <a:r>
              <a:rPr lang="pt-BR" sz="1400" b="1" dirty="0" err="1">
                <a:solidFill>
                  <a:srgbClr val="FF0000"/>
                </a:solidFill>
              </a:rPr>
              <a:t>n</a:t>
            </a:r>
            <a:r>
              <a:rPr lang="pt-BR" sz="1400" b="1" dirty="0">
                <a:solidFill>
                  <a:srgbClr val="FF0000"/>
                </a:solidFill>
              </a:rPr>
              <a:t>)</a:t>
            </a:r>
          </a:p>
          <a:p>
            <a:r>
              <a:rPr lang="pt-BR" sz="1400" b="1" dirty="0">
                <a:solidFill>
                  <a:srgbClr val="FF0000"/>
                </a:solidFill>
              </a:rPr>
              <a:t>6103   HIGH-RISK   (</a:t>
            </a:r>
            <a:r>
              <a:rPr lang="pt-BR" sz="1400" b="1" dirty="0" err="1">
                <a:solidFill>
                  <a:srgbClr val="FF0000"/>
                </a:solidFill>
              </a:rPr>
              <a:t>j</a:t>
            </a:r>
            <a:r>
              <a:rPr lang="pt-BR" sz="1400" b="1" dirty="0">
                <a:solidFill>
                  <a:srgbClr val="FF0000"/>
                </a:solidFill>
              </a:rPr>
              <a:t>)</a:t>
            </a:r>
          </a:p>
          <a:p>
            <a:r>
              <a:rPr lang="pt-BR" sz="1400" b="1" dirty="0">
                <a:solidFill>
                  <a:srgbClr val="FF0000"/>
                </a:solidFill>
              </a:rPr>
              <a:t>6106   RECURRENCE   (</a:t>
            </a:r>
            <a:r>
              <a:rPr lang="pt-BR" sz="1400" b="1" dirty="0" err="1">
                <a:solidFill>
                  <a:srgbClr val="FF0000"/>
                </a:solidFill>
              </a:rPr>
              <a:t>n</a:t>
            </a:r>
            <a:r>
              <a:rPr lang="pt-BR" sz="1400" b="1" dirty="0">
                <a:solidFill>
                  <a:srgbClr val="FF0000"/>
                </a:solidFill>
              </a:rPr>
              <a:t>)</a:t>
            </a:r>
          </a:p>
          <a:p>
            <a:r>
              <a:rPr lang="pt-BR" sz="1400" b="1" dirty="0">
                <a:solidFill>
                  <a:srgbClr val="FF0000"/>
                </a:solidFill>
              </a:rPr>
              <a:t>6143   SPA   (</a:t>
            </a:r>
            <a:r>
              <a:rPr lang="pt-BR" sz="1400" b="1" dirty="0" err="1">
                <a:solidFill>
                  <a:srgbClr val="FF0000"/>
                </a:solidFill>
              </a:rPr>
              <a:t>n</a:t>
            </a:r>
            <a:r>
              <a:rPr lang="pt-BR" sz="1400" b="1" dirty="0">
                <a:solidFill>
                  <a:srgbClr val="FF0000"/>
                </a:solidFill>
              </a:rPr>
              <a:t>)</a:t>
            </a:r>
          </a:p>
          <a:p>
            <a:r>
              <a:rPr lang="pt-BR" sz="1400" b="1" dirty="0">
                <a:solidFill>
                  <a:srgbClr val="FF0000"/>
                </a:solidFill>
              </a:rPr>
              <a:t>6160   METABOLISM   (</a:t>
            </a:r>
            <a:r>
              <a:rPr lang="pt-BR" sz="1400" b="1" dirty="0" err="1">
                <a:solidFill>
                  <a:srgbClr val="FF0000"/>
                </a:solidFill>
              </a:rPr>
              <a:t>n</a:t>
            </a:r>
            <a:r>
              <a:rPr lang="pt-BR" sz="1400" b="1" dirty="0">
                <a:solidFill>
                  <a:srgbClr val="FF0000"/>
                </a:solidFill>
              </a:rPr>
              <a:t>)</a:t>
            </a:r>
          </a:p>
          <a:p>
            <a:r>
              <a:rPr lang="pt-BR" sz="1400" b="1" dirty="0">
                <a:solidFill>
                  <a:srgbClr val="FF0000"/>
                </a:solidFill>
              </a:rPr>
              <a:t>6170   AIRWAY   (</a:t>
            </a:r>
            <a:r>
              <a:rPr lang="pt-BR" sz="1400" b="1" dirty="0" err="1">
                <a:solidFill>
                  <a:srgbClr val="FF0000"/>
                </a:solidFill>
              </a:rPr>
              <a:t>n</a:t>
            </a:r>
            <a:r>
              <a:rPr lang="pt-BR" sz="1400" b="1" dirty="0">
                <a:solidFill>
                  <a:srgbClr val="FF0000"/>
                </a:solidFill>
              </a:rPr>
              <a:t>)</a:t>
            </a:r>
          </a:p>
          <a:p>
            <a:r>
              <a:rPr lang="pt-BR" sz="1400" b="1" dirty="0">
                <a:solidFill>
                  <a:srgbClr val="FF0000"/>
                </a:solidFill>
              </a:rPr>
              <a:t>6176   MERCURY   (</a:t>
            </a:r>
            <a:r>
              <a:rPr lang="pt-BR" sz="1400" b="1" dirty="0" err="1">
                <a:solidFill>
                  <a:srgbClr val="FF0000"/>
                </a:solidFill>
              </a:rPr>
              <a:t>n</a:t>
            </a:r>
            <a:r>
              <a:rPr lang="pt-BR" sz="1400" b="1" dirty="0">
                <a:solidFill>
                  <a:srgbClr val="FF0000"/>
                </a:solidFill>
              </a:rPr>
              <a:t>)</a:t>
            </a:r>
          </a:p>
          <a:p>
            <a:r>
              <a:rPr lang="pt-BR" sz="1400" b="1" dirty="0">
                <a:solidFill>
                  <a:srgbClr val="FF0000"/>
                </a:solidFill>
              </a:rPr>
              <a:t>6180   LEAN   (</a:t>
            </a:r>
            <a:r>
              <a:rPr lang="pt-BR" sz="1400" b="1" dirty="0" err="1">
                <a:solidFill>
                  <a:srgbClr val="FF0000"/>
                </a:solidFill>
              </a:rPr>
              <a:t>j</a:t>
            </a:r>
            <a:r>
              <a:rPr lang="pt-BR" sz="1400" b="1" dirty="0">
                <a:solidFill>
                  <a:srgbClr val="FF0000"/>
                </a:solidFill>
              </a:rPr>
              <a:t>)</a:t>
            </a:r>
          </a:p>
          <a:p>
            <a:pPr marL="342900" indent="-342900">
              <a:buAutoNum type="arabicPlain" startAt="6186"/>
            </a:pPr>
            <a:r>
              <a:rPr lang="pt-BR" sz="1400" b="1" dirty="0">
                <a:solidFill>
                  <a:srgbClr val="FF0000"/>
                </a:solidFill>
              </a:rPr>
              <a:t>  ABS   (</a:t>
            </a:r>
            <a:r>
              <a:rPr lang="pt-BR" sz="1400" b="1" dirty="0" err="1">
                <a:solidFill>
                  <a:srgbClr val="FF0000"/>
                </a:solidFill>
              </a:rPr>
              <a:t>n</a:t>
            </a:r>
            <a:r>
              <a:rPr lang="pt-BR" sz="1400" b="1" dirty="0">
                <a:solidFill>
                  <a:srgbClr val="FF0000"/>
                </a:solidFill>
              </a:rPr>
              <a:t>)</a:t>
            </a:r>
          </a:p>
          <a:p>
            <a:r>
              <a:rPr lang="pt-BR" sz="1400" b="1" dirty="0">
                <a:solidFill>
                  <a:srgbClr val="FF0000"/>
                </a:solidFill>
              </a:rPr>
              <a:t>6192   THUMB   (</a:t>
            </a:r>
            <a:r>
              <a:rPr lang="pt-BR" sz="1400" b="1" dirty="0" err="1">
                <a:solidFill>
                  <a:srgbClr val="FF0000"/>
                </a:solidFill>
              </a:rPr>
              <a:t>n</a:t>
            </a:r>
            <a:r>
              <a:rPr lang="pt-BR" sz="1400" b="1" dirty="0">
                <a:solidFill>
                  <a:srgbClr val="FF0000"/>
                </a:solidFill>
              </a:rPr>
              <a:t>)</a:t>
            </a:r>
          </a:p>
          <a:p>
            <a:r>
              <a:rPr lang="pt-BR" sz="1400" b="1" dirty="0">
                <a:solidFill>
                  <a:srgbClr val="FF0000"/>
                </a:solidFill>
              </a:rPr>
              <a:t>6195   NITRATE   (</a:t>
            </a:r>
            <a:r>
              <a:rPr lang="pt-BR" sz="1400" b="1" dirty="0" err="1">
                <a:solidFill>
                  <a:srgbClr val="FF0000"/>
                </a:solidFill>
              </a:rPr>
              <a:t>n</a:t>
            </a:r>
            <a:r>
              <a:rPr lang="pt-BR" sz="1400" b="1" dirty="0">
                <a:solidFill>
                  <a:srgbClr val="FF0000"/>
                </a:solidFill>
              </a:rPr>
              <a:t>)</a:t>
            </a:r>
          </a:p>
          <a:p>
            <a:endParaRPr lang="pt-BR" sz="1400" b="1" dirty="0">
              <a:solidFill>
                <a:srgbClr val="FF0000"/>
              </a:solidFill>
            </a:endParaRPr>
          </a:p>
          <a:p>
            <a:endParaRPr lang="en-US" sz="1400" dirty="0"/>
          </a:p>
          <a:p>
            <a:endParaRPr lang="en-US" sz="1400" dirty="0"/>
          </a:p>
          <a:p>
            <a:endParaRPr lang="en-US" sz="1400" dirty="0"/>
          </a:p>
          <a:p>
            <a:endParaRPr lang="en-US" sz="1400" dirty="0"/>
          </a:p>
        </p:txBody>
      </p:sp>
      <p:sp>
        <p:nvSpPr>
          <p:cNvPr id="3" name="TextBox 2"/>
          <p:cNvSpPr txBox="1"/>
          <p:nvPr/>
        </p:nvSpPr>
        <p:spPr>
          <a:xfrm>
            <a:off x="3352800" y="28148"/>
            <a:ext cx="2121519" cy="7417413"/>
          </a:xfrm>
          <a:prstGeom prst="rect">
            <a:avLst/>
          </a:prstGeom>
          <a:noFill/>
        </p:spPr>
        <p:txBody>
          <a:bodyPr wrap="none" rtlCol="0">
            <a:spAutoFit/>
          </a:bodyPr>
          <a:lstStyle/>
          <a:p>
            <a:r>
              <a:rPr lang="en-US" sz="1400" b="1" u="sng" dirty="0">
                <a:solidFill>
                  <a:srgbClr val="FFFFFF"/>
                </a:solidFill>
              </a:rPr>
              <a:t>SCIENCE/TECHNOLOGY</a:t>
            </a:r>
          </a:p>
          <a:p>
            <a:endParaRPr lang="en-US" sz="1400" dirty="0"/>
          </a:p>
          <a:p>
            <a:r>
              <a:rPr lang="en-US" sz="1400" b="1" dirty="0">
                <a:solidFill>
                  <a:srgbClr val="FF0000"/>
                </a:solidFill>
              </a:rPr>
              <a:t>545   STAR   (n)</a:t>
            </a:r>
          </a:p>
          <a:p>
            <a:r>
              <a:rPr lang="en-US" sz="1400" b="1" dirty="0">
                <a:solidFill>
                  <a:srgbClr val="FF0000"/>
                </a:solidFill>
              </a:rPr>
              <a:t>552   SPECIES   (n)</a:t>
            </a:r>
          </a:p>
          <a:p>
            <a:r>
              <a:rPr lang="en-US" sz="1400" b="1" dirty="0">
                <a:solidFill>
                  <a:srgbClr val="FF0000"/>
                </a:solidFill>
              </a:rPr>
              <a:t>557   PLANT   (n)</a:t>
            </a:r>
          </a:p>
          <a:p>
            <a:r>
              <a:rPr lang="en-US" sz="1400" b="1" dirty="0">
                <a:solidFill>
                  <a:srgbClr val="FF0000"/>
                </a:solidFill>
              </a:rPr>
              <a:t>634   CELL   (n)</a:t>
            </a:r>
          </a:p>
          <a:p>
            <a:r>
              <a:rPr lang="en-US" sz="1400" b="1" dirty="0">
                <a:solidFill>
                  <a:srgbClr val="FF0000"/>
                </a:solidFill>
              </a:rPr>
              <a:t>682   SCIENTIST   (n)</a:t>
            </a:r>
          </a:p>
          <a:p>
            <a:r>
              <a:rPr lang="en-US" sz="1400" b="1" dirty="0">
                <a:solidFill>
                  <a:srgbClr val="FF0000"/>
                </a:solidFill>
              </a:rPr>
              <a:t>725   SURFACE   (n)</a:t>
            </a:r>
          </a:p>
          <a:p>
            <a:r>
              <a:rPr lang="en-US" sz="1400" b="1" dirty="0">
                <a:solidFill>
                  <a:srgbClr val="FF0000"/>
                </a:solidFill>
              </a:rPr>
              <a:t>747   EARTH   (n)</a:t>
            </a:r>
          </a:p>
          <a:p>
            <a:r>
              <a:rPr lang="en-US" sz="1400" b="1" dirty="0">
                <a:solidFill>
                  <a:srgbClr val="FF0000"/>
                </a:solidFill>
              </a:rPr>
              <a:t>908    SOFTWARE   (n)</a:t>
            </a:r>
          </a:p>
          <a:p>
            <a:r>
              <a:rPr lang="en-US" sz="1400" b="1" dirty="0">
                <a:solidFill>
                  <a:srgbClr val="FF0000"/>
                </a:solidFill>
              </a:rPr>
              <a:t>1035   FOREST   (n)</a:t>
            </a:r>
          </a:p>
          <a:p>
            <a:r>
              <a:rPr lang="en-US" sz="1400" b="1" dirty="0">
                <a:solidFill>
                  <a:srgbClr val="FF0000"/>
                </a:solidFill>
              </a:rPr>
              <a:t>1086   SUN   (n)</a:t>
            </a:r>
          </a:p>
          <a:p>
            <a:r>
              <a:rPr lang="en-US" sz="1400" b="1" dirty="0">
                <a:solidFill>
                  <a:srgbClr val="FF0000"/>
                </a:solidFill>
              </a:rPr>
              <a:t>1147   FISH   (n)</a:t>
            </a:r>
          </a:p>
          <a:p>
            <a:r>
              <a:rPr lang="en-US" sz="1400" b="1" dirty="0">
                <a:solidFill>
                  <a:srgbClr val="FF0000"/>
                </a:solidFill>
              </a:rPr>
              <a:t>1154   PLANET   (n)</a:t>
            </a:r>
          </a:p>
          <a:p>
            <a:r>
              <a:rPr lang="en-US" sz="1400" b="1" dirty="0">
                <a:solidFill>
                  <a:srgbClr val="FF0000"/>
                </a:solidFill>
              </a:rPr>
              <a:t>1219   TEMPERATURE   (n)</a:t>
            </a:r>
          </a:p>
          <a:p>
            <a:pPr marL="342900" indent="-342900">
              <a:buAutoNum type="arabicPlain" startAt="1232"/>
            </a:pPr>
            <a:r>
              <a:rPr lang="en-US" sz="1400" b="1" dirty="0">
                <a:solidFill>
                  <a:srgbClr val="FF0000"/>
                </a:solidFill>
              </a:rPr>
              <a:t>    TELESCOPE   (n)</a:t>
            </a:r>
          </a:p>
          <a:p>
            <a:endParaRPr lang="en-US" sz="1400" dirty="0">
              <a:solidFill>
                <a:srgbClr val="FF0000"/>
              </a:solidFill>
            </a:endParaRPr>
          </a:p>
          <a:p>
            <a:r>
              <a:rPr lang="en-US" sz="1400" b="1" dirty="0">
                <a:solidFill>
                  <a:srgbClr val="FF0000"/>
                </a:solidFill>
              </a:rPr>
              <a:t>5421   STELLAR   (j)</a:t>
            </a:r>
          </a:p>
          <a:p>
            <a:r>
              <a:rPr lang="en-US" sz="1400" b="1" dirty="0">
                <a:solidFill>
                  <a:srgbClr val="FF0000"/>
                </a:solidFill>
              </a:rPr>
              <a:t>5423   SIMULATE   (v)</a:t>
            </a:r>
          </a:p>
          <a:p>
            <a:r>
              <a:rPr lang="en-US" sz="1400" b="1" dirty="0">
                <a:solidFill>
                  <a:srgbClr val="FF0000"/>
                </a:solidFill>
              </a:rPr>
              <a:t>5426   MAGNET   (n)</a:t>
            </a:r>
          </a:p>
          <a:p>
            <a:r>
              <a:rPr lang="en-US" sz="1400" b="1" dirty="0">
                <a:solidFill>
                  <a:srgbClr val="FF0000"/>
                </a:solidFill>
              </a:rPr>
              <a:t>5427   SHUTTLE   (n)</a:t>
            </a:r>
          </a:p>
          <a:p>
            <a:r>
              <a:rPr lang="en-US" sz="1400" b="1" dirty="0">
                <a:solidFill>
                  <a:srgbClr val="FF0000"/>
                </a:solidFill>
              </a:rPr>
              <a:t>5442   VECTOR   (n)</a:t>
            </a:r>
          </a:p>
          <a:p>
            <a:r>
              <a:rPr lang="en-US" sz="1400" b="1" dirty="0">
                <a:solidFill>
                  <a:srgbClr val="FF0000"/>
                </a:solidFill>
              </a:rPr>
              <a:t>5455   ALTITUDE   (n)</a:t>
            </a:r>
          </a:p>
          <a:p>
            <a:r>
              <a:rPr lang="en-US" sz="1400" b="1" dirty="0">
                <a:solidFill>
                  <a:srgbClr val="FF0000"/>
                </a:solidFill>
              </a:rPr>
              <a:t>5511   PIXEL   (n)</a:t>
            </a:r>
          </a:p>
          <a:p>
            <a:r>
              <a:rPr lang="en-US" sz="1400" b="1" dirty="0">
                <a:solidFill>
                  <a:srgbClr val="FF0000"/>
                </a:solidFill>
              </a:rPr>
              <a:t>5517   BIOMASS   (n)</a:t>
            </a:r>
          </a:p>
          <a:p>
            <a:r>
              <a:rPr lang="en-US" sz="1400" b="1" dirty="0">
                <a:solidFill>
                  <a:srgbClr val="FF0000"/>
                </a:solidFill>
              </a:rPr>
              <a:t>5553   GENETICALLY   (r)</a:t>
            </a:r>
          </a:p>
          <a:p>
            <a:r>
              <a:rPr lang="en-US" sz="1400" b="1" dirty="0">
                <a:solidFill>
                  <a:srgbClr val="FF0000"/>
                </a:solidFill>
              </a:rPr>
              <a:t>5559   UPDATE   (n)</a:t>
            </a:r>
          </a:p>
          <a:p>
            <a:r>
              <a:rPr lang="en-US" sz="1400" b="1" dirty="0">
                <a:solidFill>
                  <a:srgbClr val="FF0000"/>
                </a:solidFill>
              </a:rPr>
              <a:t>5583   NEUTRON   (n)</a:t>
            </a:r>
          </a:p>
          <a:p>
            <a:r>
              <a:rPr lang="en-US" sz="1400" b="1" dirty="0">
                <a:solidFill>
                  <a:srgbClr val="FF0000"/>
                </a:solidFill>
              </a:rPr>
              <a:t>5609   CELESTIAL   (j)</a:t>
            </a:r>
          </a:p>
          <a:p>
            <a:r>
              <a:rPr lang="en-US" sz="1400" b="1" dirty="0">
                <a:solidFill>
                  <a:srgbClr val="FF0000"/>
                </a:solidFill>
              </a:rPr>
              <a:t>5620   BUFFER   (n)</a:t>
            </a:r>
          </a:p>
          <a:p>
            <a:r>
              <a:rPr lang="en-US" sz="1400" b="1" dirty="0">
                <a:solidFill>
                  <a:srgbClr val="FF0000"/>
                </a:solidFill>
              </a:rPr>
              <a:t>5623   OPTICS   (n)</a:t>
            </a:r>
          </a:p>
          <a:p>
            <a:endParaRPr lang="en-US" sz="1400" dirty="0"/>
          </a:p>
          <a:p>
            <a:endParaRPr lang="en-US" sz="1400" dirty="0"/>
          </a:p>
          <a:p>
            <a:endParaRPr lang="en-US" sz="1400" dirty="0"/>
          </a:p>
        </p:txBody>
      </p:sp>
      <p:sp>
        <p:nvSpPr>
          <p:cNvPr id="4" name="TextBox 3"/>
          <p:cNvSpPr txBox="1"/>
          <p:nvPr/>
        </p:nvSpPr>
        <p:spPr>
          <a:xfrm>
            <a:off x="6324600" y="28148"/>
            <a:ext cx="2247317" cy="6986526"/>
          </a:xfrm>
          <a:prstGeom prst="rect">
            <a:avLst/>
          </a:prstGeom>
          <a:noFill/>
        </p:spPr>
        <p:txBody>
          <a:bodyPr wrap="none" rtlCol="0">
            <a:spAutoFit/>
          </a:bodyPr>
          <a:lstStyle/>
          <a:p>
            <a:r>
              <a:rPr lang="en-US" sz="1400" b="1" u="sng" dirty="0">
                <a:solidFill>
                  <a:srgbClr val="FFFFFF"/>
                </a:solidFill>
              </a:rPr>
              <a:t>HUMANITIES</a:t>
            </a:r>
          </a:p>
          <a:p>
            <a:endParaRPr lang="en-US" sz="1400" dirty="0"/>
          </a:p>
          <a:p>
            <a:r>
              <a:rPr lang="en-US" sz="1400" b="1" dirty="0">
                <a:solidFill>
                  <a:srgbClr val="FF0000"/>
                </a:solidFill>
              </a:rPr>
              <a:t>231   ART   (n)</a:t>
            </a:r>
          </a:p>
          <a:p>
            <a:r>
              <a:rPr lang="en-US" sz="1400" b="1" dirty="0">
                <a:solidFill>
                  <a:srgbClr val="FF0000"/>
                </a:solidFill>
              </a:rPr>
              <a:t>280   MUSIC   (n)</a:t>
            </a:r>
          </a:p>
          <a:p>
            <a:r>
              <a:rPr lang="en-US" sz="1400" b="1" dirty="0">
                <a:solidFill>
                  <a:srgbClr val="FF0000"/>
                </a:solidFill>
              </a:rPr>
              <a:t>537   TEXT   (n)</a:t>
            </a:r>
          </a:p>
          <a:p>
            <a:r>
              <a:rPr lang="en-US" sz="1400" b="1" dirty="0">
                <a:solidFill>
                  <a:srgbClr val="FF0000"/>
                </a:solidFill>
              </a:rPr>
              <a:t>624   OBJECT   (n)</a:t>
            </a:r>
          </a:p>
          <a:p>
            <a:r>
              <a:rPr lang="en-US" sz="1400" b="1" dirty="0">
                <a:solidFill>
                  <a:srgbClr val="FF0000"/>
                </a:solidFill>
              </a:rPr>
              <a:t>685   CHARACTER   (n)</a:t>
            </a:r>
          </a:p>
          <a:p>
            <a:r>
              <a:rPr lang="en-US" sz="1400" b="1" dirty="0">
                <a:solidFill>
                  <a:srgbClr val="FF0000"/>
                </a:solidFill>
              </a:rPr>
              <a:t>733   READER   (n)</a:t>
            </a:r>
          </a:p>
          <a:p>
            <a:r>
              <a:rPr lang="en-US" sz="1400" b="1" dirty="0">
                <a:solidFill>
                  <a:srgbClr val="FF0000"/>
                </a:solidFill>
              </a:rPr>
              <a:t>797   STYLE   (n)</a:t>
            </a:r>
          </a:p>
          <a:p>
            <a:r>
              <a:rPr lang="en-US" sz="1400" b="1" dirty="0">
                <a:solidFill>
                  <a:srgbClr val="FF0000"/>
                </a:solidFill>
              </a:rPr>
              <a:t>830   CURRICULUM   (n)</a:t>
            </a:r>
          </a:p>
          <a:p>
            <a:r>
              <a:rPr lang="en-US" sz="1400" b="1" dirty="0">
                <a:solidFill>
                  <a:srgbClr val="FF0000"/>
                </a:solidFill>
              </a:rPr>
              <a:t>855   FILM   (n)</a:t>
            </a:r>
          </a:p>
          <a:p>
            <a:r>
              <a:rPr lang="en-US" sz="1400" b="1" dirty="0">
                <a:solidFill>
                  <a:srgbClr val="FF0000"/>
                </a:solidFill>
              </a:rPr>
              <a:t>973   READING   (n)</a:t>
            </a:r>
          </a:p>
          <a:p>
            <a:r>
              <a:rPr lang="en-US" sz="1400" b="1" dirty="0">
                <a:solidFill>
                  <a:srgbClr val="FF0000"/>
                </a:solidFill>
              </a:rPr>
              <a:t>1004   WRITING   (n)</a:t>
            </a:r>
          </a:p>
          <a:p>
            <a:r>
              <a:rPr lang="en-US" sz="1400" b="1" dirty="0">
                <a:solidFill>
                  <a:srgbClr val="FF0000"/>
                </a:solidFill>
              </a:rPr>
              <a:t>1007   ARTIST   (n)</a:t>
            </a:r>
          </a:p>
          <a:p>
            <a:r>
              <a:rPr lang="en-US" sz="1400" b="1" dirty="0">
                <a:solidFill>
                  <a:srgbClr val="FF0000"/>
                </a:solidFill>
              </a:rPr>
              <a:t>1011   LOVE   (n)</a:t>
            </a:r>
          </a:p>
          <a:p>
            <a:r>
              <a:rPr lang="en-US" sz="1400" b="1" dirty="0">
                <a:solidFill>
                  <a:srgbClr val="FF0000"/>
                </a:solidFill>
              </a:rPr>
              <a:t>1037   EDUCATOR   (n)</a:t>
            </a:r>
          </a:p>
          <a:p>
            <a:endParaRPr lang="en-US" sz="1400" dirty="0"/>
          </a:p>
          <a:p>
            <a:r>
              <a:rPr lang="en-US" sz="1400" b="1" dirty="0">
                <a:solidFill>
                  <a:srgbClr val="FF0000"/>
                </a:solidFill>
              </a:rPr>
              <a:t>5820   AESTHETICS   (n)</a:t>
            </a:r>
          </a:p>
          <a:p>
            <a:r>
              <a:rPr lang="en-US" sz="1400" b="1" dirty="0">
                <a:solidFill>
                  <a:srgbClr val="FF0000"/>
                </a:solidFill>
              </a:rPr>
              <a:t>5827   CONDUCTOR   (n)</a:t>
            </a:r>
          </a:p>
          <a:p>
            <a:r>
              <a:rPr lang="en-US" sz="1400" b="1" dirty="0">
                <a:solidFill>
                  <a:srgbClr val="FF0000"/>
                </a:solidFill>
              </a:rPr>
              <a:t>5907   SENSIBILITY   (n)</a:t>
            </a:r>
          </a:p>
          <a:p>
            <a:r>
              <a:rPr lang="en-US" sz="1400" b="1" dirty="0">
                <a:solidFill>
                  <a:srgbClr val="FF0000"/>
                </a:solidFill>
              </a:rPr>
              <a:t>5914   CATHEDRAL   (n)</a:t>
            </a:r>
          </a:p>
          <a:p>
            <a:r>
              <a:rPr lang="en-US" sz="1400" b="1" dirty="0">
                <a:solidFill>
                  <a:srgbClr val="FF0000"/>
                </a:solidFill>
              </a:rPr>
              <a:t>5924   SYMPOSIUM   (n)</a:t>
            </a:r>
          </a:p>
          <a:p>
            <a:r>
              <a:rPr lang="en-US" sz="1400" b="1" dirty="0">
                <a:solidFill>
                  <a:srgbClr val="FF0000"/>
                </a:solidFill>
              </a:rPr>
              <a:t>5938   SPECTACLE   (n)</a:t>
            </a:r>
          </a:p>
          <a:p>
            <a:r>
              <a:rPr lang="en-US" sz="1400" b="1" dirty="0">
                <a:solidFill>
                  <a:srgbClr val="FF0000"/>
                </a:solidFill>
              </a:rPr>
              <a:t>5945   BOURGEOIS   (j)</a:t>
            </a:r>
          </a:p>
          <a:p>
            <a:r>
              <a:rPr lang="en-US" sz="1400" b="1" dirty="0">
                <a:solidFill>
                  <a:srgbClr val="FF0000"/>
                </a:solidFill>
              </a:rPr>
              <a:t>5964   ARTICULATION   (n)</a:t>
            </a:r>
          </a:p>
          <a:p>
            <a:r>
              <a:rPr lang="en-US" sz="1400" b="1" dirty="0">
                <a:solidFill>
                  <a:srgbClr val="FF0000"/>
                </a:solidFill>
              </a:rPr>
              <a:t>5972   HUMANITIES   (n)</a:t>
            </a:r>
          </a:p>
          <a:p>
            <a:r>
              <a:rPr lang="en-US" sz="1400" b="1" dirty="0">
                <a:solidFill>
                  <a:srgbClr val="FF0000"/>
                </a:solidFill>
              </a:rPr>
              <a:t>5974   GUITAR   (n)</a:t>
            </a:r>
          </a:p>
          <a:p>
            <a:r>
              <a:rPr lang="en-US" sz="1400" b="1" dirty="0">
                <a:solidFill>
                  <a:srgbClr val="FF0000"/>
                </a:solidFill>
              </a:rPr>
              <a:t>5977   IMPROVISATION   (n)</a:t>
            </a:r>
          </a:p>
          <a:p>
            <a:r>
              <a:rPr lang="en-US" sz="1400" b="1" dirty="0">
                <a:solidFill>
                  <a:srgbClr val="FF0000"/>
                </a:solidFill>
              </a:rPr>
              <a:t>5985   SUBJECTIVITY   (n)</a:t>
            </a:r>
          </a:p>
          <a:p>
            <a:r>
              <a:rPr lang="en-US" sz="1400" b="1" dirty="0">
                <a:solidFill>
                  <a:srgbClr val="FF0000"/>
                </a:solidFill>
              </a:rPr>
              <a:t>6005   CANVAS   (n)</a:t>
            </a:r>
          </a:p>
          <a:p>
            <a:r>
              <a:rPr lang="en-US" sz="1400" b="1" dirty="0">
                <a:solidFill>
                  <a:srgbClr val="FF0000"/>
                </a:solidFill>
              </a:rPr>
              <a:t>6037   IMITATE   (v</a:t>
            </a:r>
          </a:p>
          <a:p>
            <a:endParaRPr lang="en-US" sz="1400" dirty="0"/>
          </a:p>
        </p:txBody>
      </p:sp>
    </p:spTree>
    <p:extLst>
      <p:ext uri="{BB962C8B-B14F-4D97-AF65-F5344CB8AC3E}">
        <p14:creationId xmlns:p14="http://schemas.microsoft.com/office/powerpoint/2010/main" val="200907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700" y="152400"/>
            <a:ext cx="5299364" cy="6477000"/>
          </a:xfrm>
          <a:prstGeom prst="rect">
            <a:avLst/>
          </a:prstGeom>
        </p:spPr>
      </p:pic>
      <p:sp>
        <p:nvSpPr>
          <p:cNvPr id="5" name="TextBox 4"/>
          <p:cNvSpPr txBox="1"/>
          <p:nvPr/>
        </p:nvSpPr>
        <p:spPr>
          <a:xfrm>
            <a:off x="228600" y="1371600"/>
            <a:ext cx="1253805" cy="923330"/>
          </a:xfrm>
          <a:prstGeom prst="rect">
            <a:avLst/>
          </a:prstGeom>
          <a:noFill/>
        </p:spPr>
        <p:txBody>
          <a:bodyPr wrap="none" rtlCol="0">
            <a:spAutoFit/>
          </a:bodyPr>
          <a:lstStyle/>
          <a:p>
            <a:r>
              <a:rPr lang="en-US" b="1" dirty="0">
                <a:solidFill>
                  <a:schemeClr val="bg1"/>
                </a:solidFill>
              </a:rPr>
              <a:t>NECAP</a:t>
            </a:r>
          </a:p>
          <a:p>
            <a:r>
              <a:rPr lang="en-US" b="1" dirty="0">
                <a:solidFill>
                  <a:schemeClr val="bg1"/>
                </a:solidFill>
              </a:rPr>
              <a:t>Example</a:t>
            </a:r>
          </a:p>
          <a:p>
            <a:r>
              <a:rPr lang="en-US" b="1" dirty="0">
                <a:solidFill>
                  <a:schemeClr val="bg1"/>
                </a:solidFill>
              </a:rPr>
              <a:t>Fifth Grade</a:t>
            </a:r>
          </a:p>
        </p:txBody>
      </p:sp>
    </p:spTree>
    <p:extLst>
      <p:ext uri="{BB962C8B-B14F-4D97-AF65-F5344CB8AC3E}">
        <p14:creationId xmlns:p14="http://schemas.microsoft.com/office/powerpoint/2010/main" val="1025457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2895600" y="304800"/>
            <a:ext cx="3385222" cy="461665"/>
          </a:xfrm>
          <a:prstGeom prst="rect">
            <a:avLst/>
          </a:prstGeom>
          <a:noFill/>
        </p:spPr>
        <p:txBody>
          <a:bodyPr wrap="none" rtlCol="0">
            <a:spAutoFit/>
          </a:bodyPr>
          <a:lstStyle/>
          <a:p>
            <a:r>
              <a:rPr lang="en-US" sz="2400" dirty="0">
                <a:solidFill>
                  <a:schemeClr val="bg1"/>
                </a:solidFill>
              </a:rPr>
              <a:t>NECAP Example 5</a:t>
            </a:r>
            <a:r>
              <a:rPr lang="en-US" sz="2400" baseline="30000" dirty="0">
                <a:solidFill>
                  <a:schemeClr val="bg1"/>
                </a:solidFill>
              </a:rPr>
              <a:t>th</a:t>
            </a:r>
            <a:r>
              <a:rPr lang="en-US" sz="2400" dirty="0">
                <a:solidFill>
                  <a:schemeClr val="bg1"/>
                </a:solidFill>
              </a:rPr>
              <a:t> Grade</a:t>
            </a:r>
          </a:p>
        </p:txBody>
      </p:sp>
      <p:sp>
        <p:nvSpPr>
          <p:cNvPr id="7" name="Rectangle 6"/>
          <p:cNvSpPr/>
          <p:nvPr/>
        </p:nvSpPr>
        <p:spPr>
          <a:xfrm>
            <a:off x="1600200" y="1524000"/>
            <a:ext cx="7162800" cy="4401205"/>
          </a:xfrm>
          <a:prstGeom prst="rect">
            <a:avLst/>
          </a:prstGeom>
        </p:spPr>
        <p:txBody>
          <a:bodyPr wrap="square">
            <a:spAutoFit/>
          </a:bodyPr>
          <a:lstStyle/>
          <a:p>
            <a:r>
              <a:rPr lang="en-US" sz="2000" b="1" dirty="0">
                <a:solidFill>
                  <a:srgbClr val="6495ED"/>
                </a:solidFill>
                <a:latin typeface="Arial" charset="0"/>
                <a:ea typeface="Times New Roman" charset="0"/>
              </a:rPr>
              <a:t>This is why the</a:t>
            </a:r>
            <a:r>
              <a:rPr lang="en-US" sz="2000" b="1" dirty="0">
                <a:solidFill>
                  <a:srgbClr val="FF0000"/>
                </a:solidFill>
                <a:latin typeface="Arial" charset="0"/>
                <a:ea typeface="Times New Roman" charset="0"/>
              </a:rPr>
              <a:t> </a:t>
            </a:r>
            <a:r>
              <a:rPr lang="en-US" sz="2000" b="1" dirty="0">
                <a:solidFill>
                  <a:srgbClr val="6699FF"/>
                </a:solidFill>
                <a:latin typeface="Arial" charset="0"/>
                <a:ea typeface="Times New Roman" charset="0"/>
              </a:rPr>
              <a:t>poles</a:t>
            </a:r>
            <a:r>
              <a:rPr lang="en-US" sz="2000" b="1" dirty="0">
                <a:solidFill>
                  <a:srgbClr val="FF0000"/>
                </a:solidFill>
                <a:latin typeface="Arial" charset="0"/>
                <a:ea typeface="Times New Roman" charset="0"/>
              </a:rPr>
              <a:t> </a:t>
            </a:r>
            <a:r>
              <a:rPr lang="en-US" sz="2000" b="1" dirty="0">
                <a:solidFill>
                  <a:srgbClr val="6495ED"/>
                </a:solidFill>
                <a:latin typeface="Arial" charset="0"/>
                <a:ea typeface="Times New Roman" charset="0"/>
              </a:rPr>
              <a:t>of</a:t>
            </a:r>
            <a:r>
              <a:rPr lang="en-US" sz="2000" b="1" dirty="0">
                <a:solidFill>
                  <a:srgbClr val="FF0000"/>
                </a:solidFill>
                <a:latin typeface="Arial" charset="0"/>
                <a:ea typeface="Times New Roman" charset="0"/>
              </a:rPr>
              <a:t> magnets </a:t>
            </a:r>
            <a:r>
              <a:rPr lang="en-US" sz="2000" b="1" dirty="0">
                <a:solidFill>
                  <a:srgbClr val="6495ED"/>
                </a:solidFill>
                <a:latin typeface="Arial" charset="0"/>
                <a:ea typeface="Times New Roman" charset="0"/>
              </a:rPr>
              <a:t>are called north</a:t>
            </a:r>
            <a:r>
              <a:rPr lang="en-US" sz="2000" b="1" dirty="0">
                <a:solidFill>
                  <a:srgbClr val="FFFF00"/>
                </a:solidFill>
                <a:latin typeface="Arial" charset="0"/>
                <a:ea typeface="Times New Roman" charset="0"/>
              </a:rPr>
              <a:t> </a:t>
            </a:r>
            <a:r>
              <a:rPr lang="en-US" sz="2000" b="1" dirty="0">
                <a:solidFill>
                  <a:srgbClr val="FF0000"/>
                </a:solidFill>
                <a:latin typeface="Arial" charset="0"/>
                <a:ea typeface="Times New Roman" charset="0"/>
              </a:rPr>
              <a:t>seeking</a:t>
            </a:r>
            <a:r>
              <a:rPr lang="en-US" sz="2000" b="1" dirty="0">
                <a:solidFill>
                  <a:srgbClr val="6495ED"/>
                </a:solidFill>
                <a:latin typeface="Arial" charset="0"/>
                <a:ea typeface="Times New Roman" charset="0"/>
              </a:rPr>
              <a:t> and south</a:t>
            </a:r>
            <a:r>
              <a:rPr lang="en-US" sz="2000" b="1" dirty="0">
                <a:solidFill>
                  <a:srgbClr val="FFFF00"/>
                </a:solidFill>
                <a:latin typeface="Arial" charset="0"/>
                <a:ea typeface="Times New Roman" charset="0"/>
              </a:rPr>
              <a:t> </a:t>
            </a:r>
            <a:r>
              <a:rPr lang="en-US" sz="2000" b="1" dirty="0">
                <a:solidFill>
                  <a:srgbClr val="FF0000"/>
                </a:solidFill>
                <a:latin typeface="Arial" charset="0"/>
                <a:ea typeface="Times New Roman" charset="0"/>
              </a:rPr>
              <a:t>seeking</a:t>
            </a:r>
            <a:r>
              <a:rPr lang="en-US" sz="2000" b="1" dirty="0">
                <a:solidFill>
                  <a:srgbClr val="6495ED"/>
                </a:solidFill>
                <a:latin typeface="Arial" charset="0"/>
                <a:ea typeface="Times New Roman" charset="0"/>
              </a:rPr>
              <a:t> and why </a:t>
            </a:r>
            <a:r>
              <a:rPr lang="en-US" sz="2000" b="1" dirty="0">
                <a:solidFill>
                  <a:srgbClr val="FF0000"/>
                </a:solidFill>
                <a:latin typeface="Arial" charset="0"/>
                <a:ea typeface="Times New Roman" charset="0"/>
              </a:rPr>
              <a:t>magnets </a:t>
            </a:r>
            <a:r>
              <a:rPr lang="en-US" sz="2000" b="1" dirty="0">
                <a:solidFill>
                  <a:srgbClr val="6495ED"/>
                </a:solidFill>
                <a:latin typeface="Arial" charset="0"/>
                <a:ea typeface="Times New Roman" charset="0"/>
              </a:rPr>
              <a:t>can </a:t>
            </a:r>
            <a:r>
              <a:rPr lang="en-US" sz="2000" b="1" dirty="0">
                <a:solidFill>
                  <a:srgbClr val="FF0000"/>
                </a:solidFill>
                <a:latin typeface="Arial" charset="0"/>
                <a:ea typeface="Times New Roman" charset="0"/>
              </a:rPr>
              <a:t>serve </a:t>
            </a:r>
            <a:r>
              <a:rPr lang="en-US" sz="2000" b="1" dirty="0">
                <a:solidFill>
                  <a:srgbClr val="6495ED"/>
                </a:solidFill>
                <a:latin typeface="Arial" charset="0"/>
                <a:ea typeface="Times New Roman" charset="0"/>
              </a:rPr>
              <a:t>as</a:t>
            </a:r>
            <a:r>
              <a:rPr lang="en-US" sz="2000" b="1" dirty="0">
                <a:solidFill>
                  <a:srgbClr val="FF0000"/>
                </a:solidFill>
                <a:latin typeface="Arial" charset="0"/>
                <a:ea typeface="Times New Roman" charset="0"/>
              </a:rPr>
              <a:t> compasses</a:t>
            </a:r>
            <a:r>
              <a:rPr lang="en-US" sz="2000" b="1" dirty="0">
                <a:solidFill>
                  <a:srgbClr val="00B0F0"/>
                </a:solidFill>
                <a:latin typeface="Arial" charset="0"/>
                <a:ea typeface="Times New Roman" charset="0"/>
              </a:rPr>
              <a:t>.</a:t>
            </a:r>
            <a:r>
              <a:rPr lang="en-US" sz="2000" b="1" dirty="0">
                <a:solidFill>
                  <a:srgbClr val="FF0000"/>
                </a:solidFill>
                <a:latin typeface="Arial" charset="0"/>
                <a:ea typeface="Times New Roman" charset="0"/>
              </a:rPr>
              <a:t> </a:t>
            </a:r>
            <a:r>
              <a:rPr lang="en-US" sz="2000" b="1" dirty="0">
                <a:solidFill>
                  <a:srgbClr val="6495ED"/>
                </a:solidFill>
                <a:latin typeface="Arial" charset="0"/>
                <a:ea typeface="Times New Roman" charset="0"/>
              </a:rPr>
              <a:t>Because the </a:t>
            </a:r>
            <a:r>
              <a:rPr lang="en-US" sz="2000" b="1" dirty="0">
                <a:solidFill>
                  <a:srgbClr val="FF0000"/>
                </a:solidFill>
                <a:latin typeface="Arial" charset="0"/>
                <a:ea typeface="Times New Roman" charset="0"/>
              </a:rPr>
              <a:t>magnetic poles </a:t>
            </a:r>
            <a:r>
              <a:rPr lang="en-US" sz="2000" b="1" dirty="0">
                <a:solidFill>
                  <a:srgbClr val="6495ED"/>
                </a:solidFill>
                <a:latin typeface="Arial" charset="0"/>
                <a:ea typeface="Times New Roman" charset="0"/>
              </a:rPr>
              <a:t>and</a:t>
            </a:r>
            <a:r>
              <a:rPr lang="en-US" sz="2000" b="1" dirty="0">
                <a:solidFill>
                  <a:srgbClr val="FF0000"/>
                </a:solidFill>
                <a:latin typeface="Arial" charset="0"/>
                <a:ea typeface="Times New Roman" charset="0"/>
              </a:rPr>
              <a:t> geographic poles </a:t>
            </a:r>
            <a:r>
              <a:rPr lang="en-US" sz="2000" b="1" dirty="0">
                <a:solidFill>
                  <a:srgbClr val="6495ED"/>
                </a:solidFill>
                <a:latin typeface="Arial" charset="0"/>
                <a:ea typeface="Times New Roman" charset="0"/>
              </a:rPr>
              <a:t>are not at the same place,</a:t>
            </a:r>
            <a:r>
              <a:rPr lang="en-US" sz="2000" b="1" dirty="0">
                <a:solidFill>
                  <a:srgbClr val="FF0000"/>
                </a:solidFill>
                <a:latin typeface="Arial" charset="0"/>
                <a:ea typeface="Times New Roman" charset="0"/>
              </a:rPr>
              <a:t> </a:t>
            </a:r>
            <a:r>
              <a:rPr lang="en-US" sz="2000" b="1" dirty="0">
                <a:solidFill>
                  <a:srgbClr val="6699FF"/>
                </a:solidFill>
                <a:latin typeface="Arial" charset="0"/>
                <a:ea typeface="Times New Roman" charset="0"/>
              </a:rPr>
              <a:t>mariners</a:t>
            </a:r>
            <a:r>
              <a:rPr lang="en-US" sz="2000" b="1" dirty="0">
                <a:solidFill>
                  <a:srgbClr val="FF0000"/>
                </a:solidFill>
                <a:latin typeface="Arial" charset="0"/>
                <a:ea typeface="Times New Roman" charset="0"/>
              </a:rPr>
              <a:t> </a:t>
            </a:r>
            <a:r>
              <a:rPr lang="en-US" sz="2000" b="1" dirty="0">
                <a:solidFill>
                  <a:srgbClr val="6495ED"/>
                </a:solidFill>
                <a:latin typeface="Arial" charset="0"/>
                <a:ea typeface="Times New Roman" charset="0"/>
              </a:rPr>
              <a:t>and others who must get</a:t>
            </a:r>
            <a:r>
              <a:rPr lang="en-US" sz="2000" b="1" dirty="0">
                <a:solidFill>
                  <a:srgbClr val="FFFF00"/>
                </a:solidFill>
                <a:latin typeface="Arial" charset="0"/>
                <a:ea typeface="Times New Roman" charset="0"/>
              </a:rPr>
              <a:t> accurate</a:t>
            </a:r>
            <a:r>
              <a:rPr lang="en-US" sz="2000" b="1" dirty="0">
                <a:solidFill>
                  <a:srgbClr val="32CD32"/>
                </a:solidFill>
                <a:latin typeface="Arial" charset="0"/>
                <a:ea typeface="Times New Roman" charset="0"/>
              </a:rPr>
              <a:t> </a:t>
            </a:r>
            <a:r>
              <a:rPr lang="en-US" sz="2000" b="1" dirty="0">
                <a:solidFill>
                  <a:srgbClr val="FFFF00"/>
                </a:solidFill>
                <a:latin typeface="Arial" charset="0"/>
                <a:ea typeface="Times New Roman" charset="0"/>
              </a:rPr>
              <a:t>information</a:t>
            </a:r>
            <a:r>
              <a:rPr lang="en-US" sz="2000" b="1" dirty="0">
                <a:solidFill>
                  <a:srgbClr val="6495ED"/>
                </a:solidFill>
                <a:latin typeface="Arial" charset="0"/>
                <a:ea typeface="Times New Roman" charset="0"/>
              </a:rPr>
              <a:t> from their</a:t>
            </a:r>
            <a:r>
              <a:rPr lang="en-US" sz="2000" b="1" dirty="0">
                <a:solidFill>
                  <a:srgbClr val="FF0000"/>
                </a:solidFill>
                <a:latin typeface="Arial" charset="0"/>
                <a:ea typeface="Times New Roman" charset="0"/>
              </a:rPr>
              <a:t> compasses </a:t>
            </a:r>
            <a:r>
              <a:rPr lang="en-US" sz="2000" b="1" dirty="0">
                <a:solidFill>
                  <a:srgbClr val="6699FF"/>
                </a:solidFill>
                <a:latin typeface="Arial" charset="0"/>
                <a:ea typeface="Times New Roman" charset="0"/>
              </a:rPr>
              <a:t>correct</a:t>
            </a:r>
            <a:r>
              <a:rPr lang="en-US" sz="2000" b="1" dirty="0">
                <a:solidFill>
                  <a:srgbClr val="6495ED"/>
                </a:solidFill>
                <a:latin typeface="Arial" charset="0"/>
                <a:ea typeface="Times New Roman" charset="0"/>
              </a:rPr>
              <a:t> their</a:t>
            </a:r>
            <a:r>
              <a:rPr lang="en-US" sz="2000" b="1" dirty="0">
                <a:solidFill>
                  <a:srgbClr val="FF0000"/>
                </a:solidFill>
                <a:latin typeface="Arial" charset="0"/>
                <a:ea typeface="Times New Roman" charset="0"/>
              </a:rPr>
              <a:t> </a:t>
            </a:r>
            <a:r>
              <a:rPr lang="en-US" sz="2000" b="1" dirty="0">
                <a:solidFill>
                  <a:srgbClr val="6699FF"/>
                </a:solidFill>
                <a:latin typeface="Arial" charset="0"/>
                <a:ea typeface="Times New Roman" charset="0"/>
              </a:rPr>
              <a:t>compass</a:t>
            </a:r>
            <a:r>
              <a:rPr lang="en-US" sz="2000" b="1" dirty="0">
                <a:solidFill>
                  <a:srgbClr val="FF0000"/>
                </a:solidFill>
                <a:latin typeface="Arial" charset="0"/>
                <a:ea typeface="Times New Roman" charset="0"/>
              </a:rPr>
              <a:t> reading</a:t>
            </a:r>
            <a:r>
              <a:rPr lang="en-US" sz="2000" b="1" dirty="0">
                <a:solidFill>
                  <a:srgbClr val="6495ED"/>
                </a:solidFill>
                <a:latin typeface="Arial" charset="0"/>
                <a:ea typeface="Times New Roman" charset="0"/>
              </a:rPr>
              <a:t> with a</a:t>
            </a:r>
            <a:r>
              <a:rPr lang="en-US" sz="2000" b="1" dirty="0">
                <a:solidFill>
                  <a:srgbClr val="FFFF00"/>
                </a:solidFill>
                <a:latin typeface="Arial" charset="0"/>
                <a:ea typeface="Times New Roman" charset="0"/>
              </a:rPr>
              <a:t> </a:t>
            </a:r>
            <a:r>
              <a:rPr lang="en-US" sz="2000" b="1" dirty="0">
                <a:solidFill>
                  <a:srgbClr val="6699FF"/>
                </a:solidFill>
                <a:latin typeface="Arial" charset="0"/>
                <a:ea typeface="Times New Roman" charset="0"/>
              </a:rPr>
              <a:t>chart </a:t>
            </a:r>
            <a:r>
              <a:rPr lang="en-US" sz="2000" b="1" dirty="0">
                <a:solidFill>
                  <a:srgbClr val="6495ED"/>
                </a:solidFill>
                <a:latin typeface="Arial" charset="0"/>
                <a:ea typeface="Times New Roman" charset="0"/>
              </a:rPr>
              <a:t>which</a:t>
            </a:r>
            <a:r>
              <a:rPr lang="en-US" sz="2000" b="1" dirty="0">
                <a:solidFill>
                  <a:srgbClr val="FFFF00"/>
                </a:solidFill>
                <a:latin typeface="Arial" charset="0"/>
                <a:ea typeface="Times New Roman" charset="0"/>
              </a:rPr>
              <a:t> compensates</a:t>
            </a:r>
            <a:r>
              <a:rPr lang="en-US" sz="2000" b="1" dirty="0">
                <a:solidFill>
                  <a:srgbClr val="6495ED"/>
                </a:solidFill>
                <a:latin typeface="Arial" charset="0"/>
                <a:ea typeface="Times New Roman" charset="0"/>
              </a:rPr>
              <a:t> for the</a:t>
            </a:r>
            <a:r>
              <a:rPr lang="en-US" sz="2000" b="1" dirty="0">
                <a:solidFill>
                  <a:srgbClr val="FFFF00"/>
                </a:solidFill>
                <a:latin typeface="Arial" charset="0"/>
                <a:ea typeface="Times New Roman" charset="0"/>
              </a:rPr>
              <a:t> error</a:t>
            </a:r>
            <a:r>
              <a:rPr lang="en-US" sz="2000" b="1" dirty="0">
                <a:solidFill>
                  <a:srgbClr val="6495ED"/>
                </a:solidFill>
                <a:latin typeface="Arial" charset="0"/>
                <a:ea typeface="Times New Roman" charset="0"/>
              </a:rPr>
              <a:t> of the</a:t>
            </a:r>
            <a:r>
              <a:rPr lang="en-US" sz="2000" b="1" dirty="0">
                <a:solidFill>
                  <a:srgbClr val="FF0000"/>
                </a:solidFill>
                <a:latin typeface="Arial" charset="0"/>
                <a:ea typeface="Times New Roman" charset="0"/>
              </a:rPr>
              <a:t> compass </a:t>
            </a:r>
            <a:r>
              <a:rPr lang="en-US" sz="2000" b="1" dirty="0">
                <a:solidFill>
                  <a:srgbClr val="6495ED"/>
                </a:solidFill>
                <a:latin typeface="Arial" charset="0"/>
                <a:ea typeface="Times New Roman" charset="0"/>
              </a:rPr>
              <a:t>in </a:t>
            </a:r>
            <a:r>
              <a:rPr lang="en-US" sz="2000" b="1" dirty="0">
                <a:solidFill>
                  <a:srgbClr val="FFFF00"/>
                </a:solidFill>
                <a:latin typeface="Arial" charset="0"/>
                <a:ea typeface="Times New Roman" charset="0"/>
              </a:rPr>
              <a:t>various </a:t>
            </a:r>
            <a:r>
              <a:rPr lang="en-US" sz="2000" b="1" dirty="0">
                <a:solidFill>
                  <a:srgbClr val="6699FF"/>
                </a:solidFill>
                <a:latin typeface="Arial" charset="0"/>
                <a:ea typeface="Times New Roman" charset="0"/>
              </a:rPr>
              <a:t>locations.</a:t>
            </a:r>
            <a:r>
              <a:rPr lang="en-US" sz="2000" b="1" dirty="0">
                <a:solidFill>
                  <a:srgbClr val="6495ED"/>
                </a:solidFill>
                <a:latin typeface="Arial" charset="0"/>
                <a:ea typeface="Times New Roman" charset="0"/>
              </a:rPr>
              <a:t> The</a:t>
            </a:r>
            <a:r>
              <a:rPr lang="en-US" sz="2000" b="1" dirty="0">
                <a:solidFill>
                  <a:srgbClr val="FF0000"/>
                </a:solidFill>
                <a:latin typeface="Arial" charset="0"/>
                <a:ea typeface="Times New Roman" charset="0"/>
              </a:rPr>
              <a:t> </a:t>
            </a:r>
            <a:r>
              <a:rPr lang="en-US" sz="2000" b="1" dirty="0">
                <a:solidFill>
                  <a:srgbClr val="FFFF00"/>
                </a:solidFill>
                <a:latin typeface="Arial" charset="0"/>
                <a:ea typeface="Times New Roman" charset="0"/>
              </a:rPr>
              <a:t>disparity</a:t>
            </a:r>
            <a:r>
              <a:rPr lang="en-US" sz="2000" b="1" dirty="0">
                <a:solidFill>
                  <a:srgbClr val="FF0000"/>
                </a:solidFill>
                <a:latin typeface="Arial" charset="0"/>
                <a:ea typeface="Times New Roman" charset="0"/>
              </a:rPr>
              <a:t> </a:t>
            </a:r>
            <a:r>
              <a:rPr lang="en-US" sz="2000" b="1" dirty="0">
                <a:solidFill>
                  <a:srgbClr val="FFFF00"/>
                </a:solidFill>
                <a:latin typeface="Arial" charset="0"/>
                <a:ea typeface="Times New Roman" charset="0"/>
              </a:rPr>
              <a:t>between</a:t>
            </a:r>
            <a:r>
              <a:rPr lang="en-US" sz="2000" b="1" dirty="0">
                <a:solidFill>
                  <a:srgbClr val="6495ED"/>
                </a:solidFill>
                <a:latin typeface="Arial" charset="0"/>
                <a:ea typeface="Times New Roman" charset="0"/>
              </a:rPr>
              <a:t> the </a:t>
            </a:r>
            <a:r>
              <a:rPr lang="en-US" sz="2000" b="1" dirty="0">
                <a:solidFill>
                  <a:srgbClr val="FF0000"/>
                </a:solidFill>
                <a:latin typeface="Arial" charset="0"/>
                <a:ea typeface="Times New Roman" charset="0"/>
              </a:rPr>
              <a:t>magnetic </a:t>
            </a:r>
            <a:r>
              <a:rPr lang="en-US" sz="2000" b="1" dirty="0">
                <a:solidFill>
                  <a:srgbClr val="6495ED"/>
                </a:solidFill>
                <a:latin typeface="Arial" charset="0"/>
                <a:ea typeface="Times New Roman" charset="0"/>
              </a:rPr>
              <a:t>and</a:t>
            </a:r>
            <a:r>
              <a:rPr lang="en-US" sz="2000" b="1" dirty="0">
                <a:solidFill>
                  <a:srgbClr val="FF0000"/>
                </a:solidFill>
                <a:latin typeface="Arial" charset="0"/>
                <a:ea typeface="Times New Roman" charset="0"/>
              </a:rPr>
              <a:t> geographic poles </a:t>
            </a:r>
            <a:r>
              <a:rPr lang="en-US" sz="2000" b="1" dirty="0">
                <a:solidFill>
                  <a:srgbClr val="6495ED"/>
                </a:solidFill>
                <a:latin typeface="Arial" charset="0"/>
                <a:ea typeface="Times New Roman" charset="0"/>
              </a:rPr>
              <a:t>is called the </a:t>
            </a:r>
            <a:r>
              <a:rPr lang="en-US" sz="2000" b="1" dirty="0">
                <a:solidFill>
                  <a:srgbClr val="FF0000"/>
                </a:solidFill>
                <a:latin typeface="Arial" charset="0"/>
                <a:ea typeface="Times New Roman" charset="0"/>
              </a:rPr>
              <a:t>angle</a:t>
            </a:r>
            <a:r>
              <a:rPr lang="en-US" sz="2000" b="1" dirty="0">
                <a:solidFill>
                  <a:srgbClr val="6495ED"/>
                </a:solidFill>
                <a:latin typeface="Arial" charset="0"/>
                <a:ea typeface="Times New Roman" charset="0"/>
              </a:rPr>
              <a:t> </a:t>
            </a:r>
            <a:r>
              <a:rPr lang="en-US" sz="2000" b="1" dirty="0">
                <a:solidFill>
                  <a:srgbClr val="FF0000"/>
                </a:solidFill>
                <a:latin typeface="Arial" charset="0"/>
                <a:ea typeface="Times New Roman" charset="0"/>
              </a:rPr>
              <a:t>of declination. </a:t>
            </a:r>
            <a:r>
              <a:rPr lang="en-US" sz="2000" b="1" dirty="0">
                <a:solidFill>
                  <a:srgbClr val="6495ED"/>
                </a:solidFill>
                <a:latin typeface="Arial" charset="0"/>
                <a:ea typeface="Times New Roman" charset="0"/>
              </a:rPr>
              <a:t>The</a:t>
            </a:r>
            <a:r>
              <a:rPr lang="en-US" sz="2000" b="1" dirty="0">
                <a:solidFill>
                  <a:srgbClr val="FF0000"/>
                </a:solidFill>
                <a:latin typeface="Arial" charset="0"/>
                <a:ea typeface="Times New Roman" charset="0"/>
              </a:rPr>
              <a:t> magnet </a:t>
            </a:r>
            <a:r>
              <a:rPr lang="en-US" sz="2000" b="1" dirty="0">
                <a:solidFill>
                  <a:srgbClr val="6495ED"/>
                </a:solidFill>
                <a:latin typeface="Arial" charset="0"/>
                <a:ea typeface="Times New Roman" charset="0"/>
              </a:rPr>
              <a:t>points to true north only in those places which lie in a</a:t>
            </a:r>
            <a:r>
              <a:rPr lang="en-US" sz="2000" b="1" dirty="0">
                <a:solidFill>
                  <a:srgbClr val="32CD32"/>
                </a:solidFill>
                <a:latin typeface="Arial" charset="0"/>
                <a:ea typeface="Times New Roman" charset="0"/>
              </a:rPr>
              <a:t> </a:t>
            </a:r>
            <a:r>
              <a:rPr lang="en-US" sz="2000" b="1" dirty="0">
                <a:solidFill>
                  <a:srgbClr val="FF0000"/>
                </a:solidFill>
                <a:latin typeface="Arial" charset="0"/>
                <a:ea typeface="Times New Roman" charset="0"/>
              </a:rPr>
              <a:t>straight</a:t>
            </a:r>
            <a:r>
              <a:rPr lang="en-US" sz="2000" b="1" dirty="0">
                <a:solidFill>
                  <a:srgbClr val="00B0F0"/>
                </a:solidFill>
                <a:latin typeface="Arial" charset="0"/>
                <a:ea typeface="Times New Roman" charset="0"/>
              </a:rPr>
              <a:t> </a:t>
            </a:r>
            <a:r>
              <a:rPr lang="en-US" sz="2000" b="1" dirty="0">
                <a:solidFill>
                  <a:srgbClr val="6495ED"/>
                </a:solidFill>
                <a:latin typeface="Arial" charset="0"/>
                <a:ea typeface="Times New Roman" charset="0"/>
              </a:rPr>
              <a:t>line with the north</a:t>
            </a:r>
            <a:r>
              <a:rPr lang="en-US" sz="2000" b="1" dirty="0">
                <a:solidFill>
                  <a:srgbClr val="FF0000"/>
                </a:solidFill>
                <a:latin typeface="Arial" charset="0"/>
                <a:ea typeface="Times New Roman" charset="0"/>
              </a:rPr>
              <a:t> geographic</a:t>
            </a:r>
            <a:r>
              <a:rPr lang="en-US" sz="2000" b="1" dirty="0">
                <a:solidFill>
                  <a:srgbClr val="FFFF00"/>
                </a:solidFill>
                <a:latin typeface="Arial" charset="0"/>
                <a:ea typeface="Times New Roman" charset="0"/>
              </a:rPr>
              <a:t> </a:t>
            </a:r>
            <a:r>
              <a:rPr lang="en-US" sz="2000" b="1" dirty="0">
                <a:solidFill>
                  <a:srgbClr val="FF0000"/>
                </a:solidFill>
                <a:latin typeface="Arial" charset="0"/>
                <a:ea typeface="Times New Roman" charset="0"/>
              </a:rPr>
              <a:t>pole </a:t>
            </a:r>
            <a:r>
              <a:rPr lang="en-US" sz="2000" b="1" dirty="0">
                <a:solidFill>
                  <a:srgbClr val="6495ED"/>
                </a:solidFill>
                <a:latin typeface="Arial" charset="0"/>
                <a:ea typeface="Times New Roman" charset="0"/>
              </a:rPr>
              <a:t>and the north </a:t>
            </a:r>
            <a:r>
              <a:rPr lang="en-US" sz="2000" b="1" dirty="0">
                <a:solidFill>
                  <a:srgbClr val="FF0000"/>
                </a:solidFill>
                <a:latin typeface="Arial" charset="0"/>
                <a:ea typeface="Times New Roman" charset="0"/>
              </a:rPr>
              <a:t>magnetic pole</a:t>
            </a:r>
            <a:r>
              <a:rPr lang="en-US" sz="2000" dirty="0">
                <a:solidFill>
                  <a:srgbClr val="FF0000"/>
                </a:solidFill>
              </a:rPr>
              <a:t> </a:t>
            </a:r>
          </a:p>
        </p:txBody>
      </p:sp>
    </p:spTree>
    <p:extLst>
      <p:ext uri="{BB962C8B-B14F-4D97-AF65-F5344CB8AC3E}">
        <p14:creationId xmlns:p14="http://schemas.microsoft.com/office/powerpoint/2010/main" val="21710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381000"/>
            <a:ext cx="5299364" cy="6248400"/>
          </a:xfrm>
          <a:prstGeom prst="rect">
            <a:avLst/>
          </a:prstGeom>
        </p:spPr>
      </p:pic>
      <p:sp>
        <p:nvSpPr>
          <p:cNvPr id="3" name="TextBox 2"/>
          <p:cNvSpPr txBox="1"/>
          <p:nvPr/>
        </p:nvSpPr>
        <p:spPr>
          <a:xfrm>
            <a:off x="304800" y="2581870"/>
            <a:ext cx="1184876" cy="923330"/>
          </a:xfrm>
          <a:prstGeom prst="rect">
            <a:avLst/>
          </a:prstGeom>
          <a:noFill/>
        </p:spPr>
        <p:txBody>
          <a:bodyPr wrap="none" rtlCol="0">
            <a:spAutoFit/>
          </a:bodyPr>
          <a:lstStyle/>
          <a:p>
            <a:r>
              <a:rPr lang="en-US" b="1" dirty="0">
                <a:solidFill>
                  <a:schemeClr val="bg1"/>
                </a:solidFill>
              </a:rPr>
              <a:t>NECAP</a:t>
            </a:r>
          </a:p>
          <a:p>
            <a:r>
              <a:rPr lang="en-US" b="1" dirty="0">
                <a:solidFill>
                  <a:schemeClr val="bg1"/>
                </a:solidFill>
              </a:rPr>
              <a:t>11</a:t>
            </a:r>
            <a:r>
              <a:rPr lang="en-US" b="1" baseline="30000" dirty="0">
                <a:solidFill>
                  <a:schemeClr val="bg1"/>
                </a:solidFill>
              </a:rPr>
              <a:t>th</a:t>
            </a:r>
            <a:r>
              <a:rPr lang="en-US" b="1" dirty="0">
                <a:solidFill>
                  <a:schemeClr val="bg1"/>
                </a:solidFill>
              </a:rPr>
              <a:t> Grade</a:t>
            </a:r>
          </a:p>
          <a:p>
            <a:r>
              <a:rPr lang="en-US" b="1" dirty="0">
                <a:solidFill>
                  <a:schemeClr val="bg1"/>
                </a:solidFill>
              </a:rPr>
              <a:t>Example</a:t>
            </a:r>
          </a:p>
        </p:txBody>
      </p:sp>
    </p:spTree>
    <p:extLst>
      <p:ext uri="{BB962C8B-B14F-4D97-AF65-F5344CB8AC3E}">
        <p14:creationId xmlns:p14="http://schemas.microsoft.com/office/powerpoint/2010/main" val="951037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133600" y="1219200"/>
            <a:ext cx="184731" cy="369332"/>
          </a:xfrm>
          <a:prstGeom prst="rect">
            <a:avLst/>
          </a:prstGeom>
          <a:noFill/>
        </p:spPr>
        <p:txBody>
          <a:bodyPr wrap="none" rtlCol="0">
            <a:spAutoFit/>
          </a:bodyPr>
          <a:lstStyle/>
          <a:p>
            <a:endParaRPr lang="en-US" dirty="0"/>
          </a:p>
        </p:txBody>
      </p:sp>
      <p:sp>
        <p:nvSpPr>
          <p:cNvPr id="4" name="Rectangle 3"/>
          <p:cNvSpPr/>
          <p:nvPr/>
        </p:nvSpPr>
        <p:spPr>
          <a:xfrm>
            <a:off x="1676400" y="1752600"/>
            <a:ext cx="6858000" cy="3170099"/>
          </a:xfrm>
          <a:prstGeom prst="rect">
            <a:avLst/>
          </a:prstGeom>
        </p:spPr>
        <p:txBody>
          <a:bodyPr wrap="square">
            <a:spAutoFit/>
          </a:bodyPr>
          <a:lstStyle/>
          <a:p>
            <a:r>
              <a:rPr lang="en-US" sz="2000" b="1" dirty="0">
                <a:solidFill>
                  <a:srgbClr val="6495ED"/>
                </a:solidFill>
                <a:latin typeface="Arial" charset="0"/>
              </a:rPr>
              <a:t>at the</a:t>
            </a:r>
            <a:r>
              <a:rPr lang="en-US" sz="2000" b="1" dirty="0">
                <a:solidFill>
                  <a:srgbClr val="FF0000"/>
                </a:solidFill>
                <a:latin typeface="Arial" charset="0"/>
              </a:rPr>
              <a:t> </a:t>
            </a:r>
            <a:r>
              <a:rPr lang="en-US" sz="2000" b="1" dirty="0">
                <a:solidFill>
                  <a:srgbClr val="6699FF"/>
                </a:solidFill>
                <a:latin typeface="Arial" charset="0"/>
              </a:rPr>
              <a:t>halfway</a:t>
            </a:r>
            <a:r>
              <a:rPr lang="en-US" sz="2000" b="1" dirty="0">
                <a:solidFill>
                  <a:srgbClr val="FF0000"/>
                </a:solidFill>
                <a:latin typeface="Arial" charset="0"/>
              </a:rPr>
              <a:t> </a:t>
            </a:r>
            <a:r>
              <a:rPr lang="en-US" sz="2000" b="1" dirty="0">
                <a:solidFill>
                  <a:srgbClr val="6495ED"/>
                </a:solidFill>
                <a:latin typeface="Arial" charset="0"/>
              </a:rPr>
              <a:t>point of the</a:t>
            </a:r>
            <a:r>
              <a:rPr lang="en-US" sz="2000" b="1" dirty="0">
                <a:solidFill>
                  <a:srgbClr val="FF0000"/>
                </a:solidFill>
                <a:latin typeface="Arial" charset="0"/>
              </a:rPr>
              <a:t> </a:t>
            </a:r>
            <a:r>
              <a:rPr lang="en-US" sz="2000" b="1" dirty="0">
                <a:solidFill>
                  <a:srgbClr val="FFFF00"/>
                </a:solidFill>
                <a:latin typeface="Arial" charset="0"/>
              </a:rPr>
              <a:t>census</a:t>
            </a:r>
            <a:r>
              <a:rPr lang="en-US" sz="2000" b="1" dirty="0">
                <a:solidFill>
                  <a:srgbClr val="FF0000"/>
                </a:solidFill>
                <a:latin typeface="Arial" charset="0"/>
              </a:rPr>
              <a:t> </a:t>
            </a:r>
            <a:r>
              <a:rPr lang="en-US" sz="2000" b="1" dirty="0">
                <a:solidFill>
                  <a:srgbClr val="FFFF00"/>
                </a:solidFill>
                <a:latin typeface="Arial" charset="0"/>
              </a:rPr>
              <a:t>however</a:t>
            </a:r>
            <a:r>
              <a:rPr lang="en-US" sz="2000" b="1" dirty="0">
                <a:solidFill>
                  <a:srgbClr val="6495ED"/>
                </a:solidFill>
                <a:latin typeface="Arial" charset="0"/>
              </a:rPr>
              <a:t> the</a:t>
            </a:r>
            <a:r>
              <a:rPr lang="en-US" sz="2000" dirty="0">
                <a:solidFill>
                  <a:srgbClr val="FFFFFF"/>
                </a:solidFill>
                <a:latin typeface="Arial" charset="0"/>
              </a:rPr>
              <a:t> </a:t>
            </a:r>
            <a:br>
              <a:rPr lang="en-US" sz="2000" dirty="0">
                <a:solidFill>
                  <a:srgbClr val="FFFFFF"/>
                </a:solidFill>
                <a:latin typeface="Arial" charset="0"/>
              </a:rPr>
            </a:br>
            <a:r>
              <a:rPr lang="en-US" sz="2000" b="1" dirty="0">
                <a:solidFill>
                  <a:srgbClr val="FFFF00"/>
                </a:solidFill>
                <a:latin typeface="Arial" charset="0"/>
              </a:rPr>
              <a:t>list </a:t>
            </a:r>
            <a:r>
              <a:rPr lang="en-US" sz="2000" b="1" dirty="0">
                <a:solidFill>
                  <a:srgbClr val="6495ED"/>
                </a:solidFill>
                <a:latin typeface="Arial" charset="0"/>
              </a:rPr>
              <a:t>of </a:t>
            </a:r>
            <a:r>
              <a:rPr lang="en-US" sz="2000" b="1" dirty="0">
                <a:solidFill>
                  <a:srgbClr val="FFFF00"/>
                </a:solidFill>
                <a:latin typeface="Arial" charset="0"/>
              </a:rPr>
              <a:t>discoveries</a:t>
            </a:r>
            <a:r>
              <a:rPr lang="en-US" sz="2000" b="1" dirty="0">
                <a:solidFill>
                  <a:srgbClr val="6495ED"/>
                </a:solidFill>
                <a:latin typeface="Arial" charset="0"/>
              </a:rPr>
              <a:t> </a:t>
            </a:r>
            <a:r>
              <a:rPr lang="en-US" sz="2000" b="1" dirty="0">
                <a:solidFill>
                  <a:srgbClr val="FFFF00"/>
                </a:solidFill>
                <a:latin typeface="Arial" charset="0"/>
              </a:rPr>
              <a:t>includes</a:t>
            </a:r>
            <a:r>
              <a:rPr lang="en-US" sz="2000" b="1" dirty="0">
                <a:solidFill>
                  <a:srgbClr val="6495ED"/>
                </a:solidFill>
                <a:latin typeface="Arial" charset="0"/>
              </a:rPr>
              <a:t> a </a:t>
            </a:r>
            <a:r>
              <a:rPr lang="en-US" sz="2000" b="1" dirty="0">
                <a:solidFill>
                  <a:srgbClr val="FF0000"/>
                </a:solidFill>
                <a:latin typeface="Arial" charset="0"/>
              </a:rPr>
              <a:t>number</a:t>
            </a:r>
            <a:r>
              <a:rPr lang="en-US" sz="2000" b="1" dirty="0">
                <a:solidFill>
                  <a:srgbClr val="6495ED"/>
                </a:solidFill>
                <a:latin typeface="Arial" charset="0"/>
              </a:rPr>
              <a:t> of </a:t>
            </a:r>
            <a:r>
              <a:rPr lang="en-US" sz="2000" b="1" dirty="0">
                <a:solidFill>
                  <a:srgbClr val="FFFF00"/>
                </a:solidFill>
                <a:latin typeface="Arial" charset="0"/>
              </a:rPr>
              <a:t>noteworthy</a:t>
            </a:r>
            <a:r>
              <a:rPr lang="en-US" sz="2000" b="1" dirty="0">
                <a:solidFill>
                  <a:srgbClr val="FF0000"/>
                </a:solidFill>
                <a:latin typeface="Arial" charset="0"/>
              </a:rPr>
              <a:t> </a:t>
            </a:r>
            <a:br>
              <a:rPr lang="en-US" sz="2000" dirty="0">
                <a:solidFill>
                  <a:srgbClr val="FFFFFF"/>
                </a:solidFill>
                <a:latin typeface="Arial" charset="0"/>
              </a:rPr>
            </a:br>
            <a:r>
              <a:rPr lang="en-US" sz="2000" b="1" dirty="0">
                <a:solidFill>
                  <a:srgbClr val="FF0000"/>
                </a:solidFill>
                <a:latin typeface="Arial" charset="0"/>
              </a:rPr>
              <a:t>finds</a:t>
            </a:r>
            <a:r>
              <a:rPr lang="en-US" sz="2000" b="1" dirty="0">
                <a:solidFill>
                  <a:srgbClr val="6495ED"/>
                </a:solidFill>
                <a:latin typeface="Arial" charset="0"/>
              </a:rPr>
              <a:t> in the south</a:t>
            </a:r>
            <a:r>
              <a:rPr lang="en-US" sz="2000" b="1" dirty="0">
                <a:solidFill>
                  <a:srgbClr val="FF0000"/>
                </a:solidFill>
                <a:latin typeface="Arial" charset="0"/>
              </a:rPr>
              <a:t> </a:t>
            </a:r>
            <a:r>
              <a:rPr lang="en-US" sz="2000" b="1" dirty="0">
                <a:solidFill>
                  <a:srgbClr val="6699FF"/>
                </a:solidFill>
                <a:latin typeface="Arial" charset="0"/>
              </a:rPr>
              <a:t>Atlantic</a:t>
            </a:r>
            <a:r>
              <a:rPr lang="en-US" sz="2000" b="1" dirty="0">
                <a:solidFill>
                  <a:srgbClr val="FF0000"/>
                </a:solidFill>
                <a:latin typeface="Arial" charset="0"/>
              </a:rPr>
              <a:t> </a:t>
            </a:r>
            <a:r>
              <a:rPr lang="en-US" sz="2000" b="1" dirty="0">
                <a:solidFill>
                  <a:srgbClr val="6495ED"/>
                </a:solidFill>
                <a:latin typeface="Arial" charset="0"/>
              </a:rPr>
              <a:t>and southern</a:t>
            </a:r>
            <a:r>
              <a:rPr lang="en-US" sz="2000" b="1" dirty="0">
                <a:solidFill>
                  <a:srgbClr val="32CD32"/>
                </a:solidFill>
                <a:latin typeface="Arial" charset="0"/>
              </a:rPr>
              <a:t> </a:t>
            </a:r>
            <a:r>
              <a:rPr lang="en-US" sz="2000" b="1" dirty="0">
                <a:solidFill>
                  <a:srgbClr val="FF0000"/>
                </a:solidFill>
                <a:latin typeface="Arial" charset="0"/>
              </a:rPr>
              <a:t>oceans</a:t>
            </a:r>
            <a:r>
              <a:rPr lang="en-US" sz="2000" dirty="0">
                <a:solidFill>
                  <a:srgbClr val="FFFFFF"/>
                </a:solidFill>
                <a:latin typeface="Arial" charset="0"/>
              </a:rPr>
              <a:t> </a:t>
            </a:r>
            <a:br>
              <a:rPr lang="en-US" sz="2000" dirty="0">
                <a:solidFill>
                  <a:srgbClr val="FFFFFF"/>
                </a:solidFill>
                <a:latin typeface="Arial" charset="0"/>
              </a:rPr>
            </a:br>
            <a:r>
              <a:rPr lang="en-US" sz="2000" b="1" dirty="0">
                <a:solidFill>
                  <a:srgbClr val="6495ED"/>
                </a:solidFill>
                <a:latin typeface="Arial" charset="0"/>
              </a:rPr>
              <a:t>three new</a:t>
            </a:r>
            <a:r>
              <a:rPr lang="en-US" sz="2000" b="1" dirty="0">
                <a:solidFill>
                  <a:srgbClr val="FF0000"/>
                </a:solidFill>
                <a:latin typeface="Arial" charset="0"/>
              </a:rPr>
              <a:t> species </a:t>
            </a:r>
            <a:r>
              <a:rPr lang="en-US" sz="2000" b="1" dirty="0">
                <a:solidFill>
                  <a:srgbClr val="6495ED"/>
                </a:solidFill>
                <a:latin typeface="Arial" charset="0"/>
              </a:rPr>
              <a:t>of</a:t>
            </a:r>
            <a:r>
              <a:rPr lang="en-US" sz="2000" b="1" dirty="0">
                <a:solidFill>
                  <a:srgbClr val="FF0000"/>
                </a:solidFill>
                <a:latin typeface="Arial" charset="0"/>
              </a:rPr>
              <a:t> carnivorous sponges </a:t>
            </a:r>
            <a:br>
              <a:rPr lang="en-US" sz="2000" dirty="0">
                <a:solidFill>
                  <a:srgbClr val="FFFFFF"/>
                </a:solidFill>
                <a:latin typeface="Arial" charset="0"/>
              </a:rPr>
            </a:br>
            <a:r>
              <a:rPr lang="en-US" sz="2000" b="1" dirty="0">
                <a:solidFill>
                  <a:srgbClr val="6495ED"/>
                </a:solidFill>
                <a:latin typeface="Arial" charset="0"/>
              </a:rPr>
              <a:t>that</a:t>
            </a:r>
            <a:r>
              <a:rPr lang="en-US" sz="2000" b="1" dirty="0">
                <a:solidFill>
                  <a:srgbClr val="FF0000"/>
                </a:solidFill>
                <a:latin typeface="Arial" charset="0"/>
              </a:rPr>
              <a:t> </a:t>
            </a:r>
            <a:r>
              <a:rPr lang="en-US" sz="2000" b="1" dirty="0">
                <a:solidFill>
                  <a:srgbClr val="6699FF"/>
                </a:solidFill>
                <a:latin typeface="Arial" charset="0"/>
              </a:rPr>
              <a:t>engulf</a:t>
            </a:r>
            <a:r>
              <a:rPr lang="en-US" sz="2000" b="1" dirty="0">
                <a:solidFill>
                  <a:srgbClr val="FF0000"/>
                </a:solidFill>
                <a:latin typeface="Arial" charset="0"/>
              </a:rPr>
              <a:t> </a:t>
            </a:r>
            <a:r>
              <a:rPr lang="en-US" sz="2000" b="1" dirty="0">
                <a:solidFill>
                  <a:srgbClr val="6495ED"/>
                </a:solidFill>
                <a:latin typeface="Arial" charset="0"/>
              </a:rPr>
              <a:t>other</a:t>
            </a:r>
            <a:r>
              <a:rPr lang="en-US" sz="2000" b="1" dirty="0">
                <a:solidFill>
                  <a:srgbClr val="FF0000"/>
                </a:solidFill>
                <a:latin typeface="Arial" charset="0"/>
              </a:rPr>
              <a:t> organisms </a:t>
            </a:r>
            <a:r>
              <a:rPr lang="en-US" sz="2000" b="1" dirty="0">
                <a:solidFill>
                  <a:srgbClr val="6495ED"/>
                </a:solidFill>
                <a:latin typeface="Arial" charset="0"/>
              </a:rPr>
              <a:t>with their</a:t>
            </a:r>
            <a:r>
              <a:rPr lang="en-US" sz="2000" dirty="0">
                <a:solidFill>
                  <a:srgbClr val="FFFFFF"/>
                </a:solidFill>
                <a:latin typeface="Arial" charset="0"/>
              </a:rPr>
              <a:t> </a:t>
            </a:r>
            <a:br>
              <a:rPr lang="en-US" sz="2000" dirty="0">
                <a:solidFill>
                  <a:srgbClr val="FFFFFF"/>
                </a:solidFill>
                <a:latin typeface="Arial" charset="0"/>
              </a:rPr>
            </a:br>
            <a:r>
              <a:rPr lang="en-US" sz="2000" b="1" dirty="0">
                <a:solidFill>
                  <a:srgbClr val="6495ED"/>
                </a:solidFill>
                <a:latin typeface="Arial" charset="0"/>
              </a:rPr>
              <a:t>mouths </a:t>
            </a:r>
            <a:r>
              <a:rPr lang="en-US" sz="2000" b="1" dirty="0">
                <a:solidFill>
                  <a:srgbClr val="FFFF00"/>
                </a:solidFill>
                <a:latin typeface="Arial" charset="0"/>
              </a:rPr>
              <a:t>rather than</a:t>
            </a:r>
            <a:r>
              <a:rPr lang="en-US" sz="2000" b="1" dirty="0">
                <a:solidFill>
                  <a:srgbClr val="FF0000"/>
                </a:solidFill>
                <a:latin typeface="Arial" charset="0"/>
              </a:rPr>
              <a:t> filter- feeding</a:t>
            </a:r>
            <a:r>
              <a:rPr lang="en-US" sz="2000" b="1" dirty="0">
                <a:solidFill>
                  <a:srgbClr val="6495ED"/>
                </a:solidFill>
                <a:latin typeface="Arial" charset="0"/>
              </a:rPr>
              <a:t> like most</a:t>
            </a:r>
            <a:r>
              <a:rPr lang="en-US" sz="2000" dirty="0">
                <a:solidFill>
                  <a:srgbClr val="FFFFFF"/>
                </a:solidFill>
                <a:latin typeface="Arial" charset="0"/>
              </a:rPr>
              <a:t> </a:t>
            </a:r>
            <a:br>
              <a:rPr lang="en-US" sz="2000" dirty="0">
                <a:solidFill>
                  <a:srgbClr val="FFFFFF"/>
                </a:solidFill>
                <a:latin typeface="Arial" charset="0"/>
              </a:rPr>
            </a:br>
            <a:r>
              <a:rPr lang="en-US" sz="2000" b="1" dirty="0">
                <a:solidFill>
                  <a:srgbClr val="FF0000"/>
                </a:solidFill>
                <a:latin typeface="Arial" charset="0"/>
              </a:rPr>
              <a:t>sponges </a:t>
            </a:r>
            <a:r>
              <a:rPr lang="en-US" sz="2000" b="1" dirty="0">
                <a:solidFill>
                  <a:srgbClr val="6495ED"/>
                </a:solidFill>
                <a:latin typeface="Arial" charset="0"/>
              </a:rPr>
              <a:t>as </a:t>
            </a:r>
            <a:r>
              <a:rPr lang="en-US" sz="2000" b="1" dirty="0">
                <a:solidFill>
                  <a:srgbClr val="FFFF00"/>
                </a:solidFill>
                <a:latin typeface="Arial" charset="0"/>
              </a:rPr>
              <a:t>well </a:t>
            </a:r>
            <a:r>
              <a:rPr lang="en-US" sz="2000" b="1" dirty="0">
                <a:solidFill>
                  <a:srgbClr val="6495ED"/>
                </a:solidFill>
                <a:latin typeface="Arial" charset="0"/>
              </a:rPr>
              <a:t>as</a:t>
            </a:r>
            <a:r>
              <a:rPr lang="en-US" sz="2000" b="1" dirty="0">
                <a:solidFill>
                  <a:srgbClr val="FFFF00"/>
                </a:solidFill>
                <a:latin typeface="Arial" charset="0"/>
              </a:rPr>
              <a:t> previously</a:t>
            </a:r>
            <a:r>
              <a:rPr lang="en-US" sz="2000" b="1" dirty="0">
                <a:solidFill>
                  <a:srgbClr val="6495ED"/>
                </a:solidFill>
                <a:latin typeface="Arial" charset="0"/>
              </a:rPr>
              <a:t> unknown</a:t>
            </a:r>
            <a:r>
              <a:rPr lang="en-US" sz="2000" dirty="0">
                <a:solidFill>
                  <a:srgbClr val="FFFFFF"/>
                </a:solidFill>
                <a:latin typeface="Arial" charset="0"/>
              </a:rPr>
              <a:t> </a:t>
            </a:r>
            <a:br>
              <a:rPr lang="en-US" sz="2000" dirty="0">
                <a:solidFill>
                  <a:srgbClr val="FFFFFF"/>
                </a:solidFill>
                <a:latin typeface="Arial" charset="0"/>
              </a:rPr>
            </a:br>
            <a:r>
              <a:rPr lang="en-US" sz="2000" b="1" dirty="0">
                <a:solidFill>
                  <a:srgbClr val="FF0000"/>
                </a:solidFill>
                <a:latin typeface="Arial" charset="0"/>
              </a:rPr>
              <a:t>one-celled </a:t>
            </a:r>
            <a:r>
              <a:rPr lang="en-US" sz="2000" b="1" dirty="0">
                <a:solidFill>
                  <a:srgbClr val="6699FF"/>
                </a:solidFill>
                <a:latin typeface="Arial" charset="0"/>
              </a:rPr>
              <a:t>animals</a:t>
            </a:r>
            <a:r>
              <a:rPr lang="en-US" sz="2000" b="1" dirty="0">
                <a:solidFill>
                  <a:srgbClr val="6495ED"/>
                </a:solidFill>
                <a:latin typeface="Arial" charset="0"/>
              </a:rPr>
              <a:t> that live in deep</a:t>
            </a:r>
            <a:r>
              <a:rPr lang="en-US" sz="2000" b="1" dirty="0">
                <a:solidFill>
                  <a:srgbClr val="32CD32"/>
                </a:solidFill>
                <a:latin typeface="Arial" charset="0"/>
              </a:rPr>
              <a:t> </a:t>
            </a:r>
            <a:r>
              <a:rPr lang="en-US" sz="2000" b="1" dirty="0">
                <a:solidFill>
                  <a:srgbClr val="FF0000"/>
                </a:solidFill>
                <a:latin typeface="Arial" charset="0"/>
              </a:rPr>
              <a:t>ocean</a:t>
            </a:r>
            <a:r>
              <a:rPr lang="en-US" sz="2000" dirty="0">
                <a:solidFill>
                  <a:srgbClr val="FFFFFF"/>
                </a:solidFill>
                <a:latin typeface="Arial" charset="0"/>
              </a:rPr>
              <a:t> </a:t>
            </a:r>
            <a:br>
              <a:rPr lang="en-US" sz="2000" dirty="0">
                <a:solidFill>
                  <a:srgbClr val="FFFFFF"/>
                </a:solidFill>
                <a:latin typeface="Arial" charset="0"/>
              </a:rPr>
            </a:br>
            <a:r>
              <a:rPr lang="en-US" sz="2000" b="1" dirty="0">
                <a:solidFill>
                  <a:srgbClr val="FF0000"/>
                </a:solidFill>
                <a:latin typeface="Arial" charset="0"/>
              </a:rPr>
              <a:t>sediment </a:t>
            </a:r>
            <a:r>
              <a:rPr lang="en-US" sz="2000" b="1" dirty="0">
                <a:solidFill>
                  <a:srgbClr val="6495ED"/>
                </a:solidFill>
                <a:latin typeface="Arial" charset="0"/>
              </a:rPr>
              <a:t>and</a:t>
            </a:r>
            <a:r>
              <a:rPr lang="en-US" sz="2000" b="1" dirty="0">
                <a:solidFill>
                  <a:srgbClr val="FFFF00"/>
                </a:solidFill>
                <a:latin typeface="Arial" charset="0"/>
              </a:rPr>
              <a:t> </a:t>
            </a:r>
            <a:r>
              <a:rPr lang="en-US" sz="2000" b="1" dirty="0">
                <a:solidFill>
                  <a:srgbClr val="FF0000"/>
                </a:solidFill>
                <a:latin typeface="Arial" charset="0"/>
              </a:rPr>
              <a:t>construct</a:t>
            </a:r>
            <a:r>
              <a:rPr lang="en-US" sz="2000" b="1" dirty="0">
                <a:solidFill>
                  <a:srgbClr val="32CD32"/>
                </a:solidFill>
                <a:latin typeface="Arial" charset="0"/>
              </a:rPr>
              <a:t> </a:t>
            </a:r>
            <a:r>
              <a:rPr lang="en-US" sz="2000" b="1" dirty="0">
                <a:solidFill>
                  <a:srgbClr val="6699FF"/>
                </a:solidFill>
                <a:latin typeface="Arial" charset="0"/>
              </a:rPr>
              <a:t>delicate shells</a:t>
            </a:r>
            <a:r>
              <a:rPr lang="en-US" sz="2000" b="1" dirty="0">
                <a:solidFill>
                  <a:srgbClr val="6495ED"/>
                </a:solidFill>
                <a:latin typeface="Arial" charset="0"/>
              </a:rPr>
              <a:t> that</a:t>
            </a:r>
            <a:r>
              <a:rPr lang="en-US" sz="2000" dirty="0">
                <a:solidFill>
                  <a:srgbClr val="FFFFFF"/>
                </a:solidFill>
                <a:latin typeface="Arial" charset="0"/>
              </a:rPr>
              <a:t> </a:t>
            </a:r>
            <a:br>
              <a:rPr lang="en-US" sz="2000" dirty="0">
                <a:solidFill>
                  <a:srgbClr val="FFFFFF"/>
                </a:solidFill>
                <a:latin typeface="Arial" charset="0"/>
              </a:rPr>
            </a:br>
            <a:r>
              <a:rPr lang="en-US" sz="2000" b="1" dirty="0">
                <a:solidFill>
                  <a:srgbClr val="FF0000"/>
                </a:solidFill>
                <a:latin typeface="Arial" charset="0"/>
              </a:rPr>
              <a:t>resembled soccer balls</a:t>
            </a:r>
            <a:endParaRPr lang="en-US" sz="2000" dirty="0">
              <a:solidFill>
                <a:srgbClr val="FF0000"/>
              </a:solidFill>
              <a:latin typeface="Times New Roman" charset="0"/>
            </a:endParaRPr>
          </a:p>
        </p:txBody>
      </p:sp>
      <p:sp>
        <p:nvSpPr>
          <p:cNvPr id="5" name="Rectangle 4"/>
          <p:cNvSpPr/>
          <p:nvPr/>
        </p:nvSpPr>
        <p:spPr>
          <a:xfrm>
            <a:off x="2743200" y="685800"/>
            <a:ext cx="3540713" cy="461665"/>
          </a:xfrm>
          <a:prstGeom prst="rect">
            <a:avLst/>
          </a:prstGeom>
        </p:spPr>
        <p:txBody>
          <a:bodyPr wrap="none">
            <a:spAutoFit/>
          </a:bodyPr>
          <a:lstStyle/>
          <a:p>
            <a:r>
              <a:rPr lang="en-US" sz="2400" dirty="0">
                <a:solidFill>
                  <a:schemeClr val="bg1"/>
                </a:solidFill>
              </a:rPr>
              <a:t>NECAP Example 11</a:t>
            </a:r>
            <a:r>
              <a:rPr lang="en-US" sz="2400" baseline="30000" dirty="0">
                <a:solidFill>
                  <a:schemeClr val="bg1"/>
                </a:solidFill>
              </a:rPr>
              <a:t>th</a:t>
            </a:r>
            <a:r>
              <a:rPr lang="en-US" sz="2400" dirty="0">
                <a:solidFill>
                  <a:schemeClr val="bg1"/>
                </a:solidFill>
              </a:rPr>
              <a:t> Grade</a:t>
            </a:r>
          </a:p>
        </p:txBody>
      </p:sp>
    </p:spTree>
    <p:extLst>
      <p:ext uri="{BB962C8B-B14F-4D97-AF65-F5344CB8AC3E}">
        <p14:creationId xmlns:p14="http://schemas.microsoft.com/office/powerpoint/2010/main" val="1731642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488427" y="228818"/>
            <a:ext cx="5673540" cy="769441"/>
          </a:xfrm>
          <a:prstGeom prst="rect">
            <a:avLst/>
          </a:prstGeom>
          <a:noFill/>
        </p:spPr>
        <p:txBody>
          <a:bodyPr wrap="none" rtlCol="0">
            <a:spAutoFit/>
          </a:bodyPr>
          <a:lstStyle/>
          <a:p>
            <a:pPr algn="ctr"/>
            <a:r>
              <a:rPr lang="en-US" sz="2400" b="1" dirty="0"/>
              <a:t>Practical ELL Vocabulary Training Decisions </a:t>
            </a:r>
          </a:p>
          <a:p>
            <a:pPr algn="ctr"/>
            <a:r>
              <a:rPr lang="en-US" sz="2000" dirty="0"/>
              <a:t>in K-12 Academic Settings</a:t>
            </a:r>
          </a:p>
        </p:txBody>
      </p:sp>
      <p:sp>
        <p:nvSpPr>
          <p:cNvPr id="3" name="TextBox 2"/>
          <p:cNvSpPr txBox="1"/>
          <p:nvPr/>
        </p:nvSpPr>
        <p:spPr>
          <a:xfrm>
            <a:off x="554664" y="1203186"/>
            <a:ext cx="8001000" cy="677108"/>
          </a:xfrm>
          <a:prstGeom prst="rect">
            <a:avLst/>
          </a:prstGeom>
          <a:noFill/>
        </p:spPr>
        <p:txBody>
          <a:bodyPr wrap="square" rtlCol="0">
            <a:spAutoFit/>
          </a:bodyPr>
          <a:lstStyle/>
          <a:p>
            <a:r>
              <a:rPr lang="en-US" sz="2000" b="1" dirty="0"/>
              <a:t>1</a:t>
            </a:r>
            <a:r>
              <a:rPr lang="en-US" b="1" dirty="0"/>
              <a:t>. </a:t>
            </a:r>
            <a:r>
              <a:rPr lang="en-US" dirty="0"/>
              <a:t>Vocabulary training should benefit both ELLs and native English speakers in the classroom.</a:t>
            </a:r>
          </a:p>
        </p:txBody>
      </p:sp>
      <p:sp>
        <p:nvSpPr>
          <p:cNvPr id="4" name="TextBox 3"/>
          <p:cNvSpPr txBox="1"/>
          <p:nvPr/>
        </p:nvSpPr>
        <p:spPr>
          <a:xfrm>
            <a:off x="554664" y="2009022"/>
            <a:ext cx="7543800" cy="677108"/>
          </a:xfrm>
          <a:prstGeom prst="rect">
            <a:avLst/>
          </a:prstGeom>
          <a:noFill/>
        </p:spPr>
        <p:txBody>
          <a:bodyPr wrap="square" rtlCol="0">
            <a:spAutoFit/>
          </a:bodyPr>
          <a:lstStyle/>
          <a:p>
            <a:r>
              <a:rPr lang="en-US" sz="2000" b="1" dirty="0"/>
              <a:t>2. </a:t>
            </a:r>
            <a:r>
              <a:rPr lang="en-US" dirty="0"/>
              <a:t>Vocabulary training should address words, word parts, and phrases with high utility </a:t>
            </a:r>
            <a:r>
              <a:rPr lang="en-US" i="1" dirty="0"/>
              <a:t>= </a:t>
            </a:r>
            <a:r>
              <a:rPr lang="en-US" b="1" i="1" dirty="0"/>
              <a:t>Big Bang for the Buck</a:t>
            </a:r>
            <a:r>
              <a:rPr lang="en-US" i="1" dirty="0"/>
              <a:t>.</a:t>
            </a:r>
            <a:endParaRPr lang="en-US" dirty="0"/>
          </a:p>
        </p:txBody>
      </p:sp>
      <p:sp>
        <p:nvSpPr>
          <p:cNvPr id="5" name="TextBox 4"/>
          <p:cNvSpPr txBox="1"/>
          <p:nvPr/>
        </p:nvSpPr>
        <p:spPr>
          <a:xfrm>
            <a:off x="654352" y="2747686"/>
            <a:ext cx="7895264" cy="830997"/>
          </a:xfrm>
          <a:prstGeom prst="rect">
            <a:avLst/>
          </a:prstGeom>
          <a:noFill/>
        </p:spPr>
        <p:txBody>
          <a:bodyPr wrap="square" rtlCol="0">
            <a:spAutoFit/>
          </a:bodyPr>
          <a:lstStyle/>
          <a:p>
            <a:pPr marL="800100" indent="-342900">
              <a:buAutoNum type="alphaUcPeriod"/>
            </a:pPr>
            <a:r>
              <a:rPr lang="en-US" sz="1600" dirty="0"/>
              <a:t>Frequently used Greek and Latin Roots and Affixes that appear in many words in the content areas of education. </a:t>
            </a:r>
            <a:r>
              <a:rPr lang="en-US" sz="1600" dirty="0">
                <a:hlinkClick r:id="rId2"/>
              </a:rPr>
              <a:t>Greek and Latin Roots on Wikipedia</a:t>
            </a:r>
            <a:r>
              <a:rPr lang="en-US" sz="1600" dirty="0"/>
              <a:t>  (one of many lists available)   </a:t>
            </a:r>
            <a:r>
              <a:rPr lang="en-US" sz="1600" u="sng" dirty="0">
                <a:hlinkClick r:id="rId3"/>
              </a:rPr>
              <a:t>http://quizlet.com/</a:t>
            </a:r>
            <a:endParaRPr lang="en-US" sz="1600" dirty="0"/>
          </a:p>
        </p:txBody>
      </p:sp>
      <p:sp>
        <p:nvSpPr>
          <p:cNvPr id="6" name="TextBox 5"/>
          <p:cNvSpPr txBox="1"/>
          <p:nvPr/>
        </p:nvSpPr>
        <p:spPr>
          <a:xfrm>
            <a:off x="1141088" y="3930597"/>
            <a:ext cx="6732677" cy="584775"/>
          </a:xfrm>
          <a:prstGeom prst="rect">
            <a:avLst/>
          </a:prstGeom>
          <a:noFill/>
        </p:spPr>
        <p:txBody>
          <a:bodyPr wrap="none" rtlCol="0">
            <a:spAutoFit/>
          </a:bodyPr>
          <a:lstStyle/>
          <a:p>
            <a:r>
              <a:rPr lang="en-US" sz="1600" dirty="0"/>
              <a:t>B. Academic Vocabulary List (AVL) </a:t>
            </a:r>
            <a:r>
              <a:rPr lang="en-US" sz="1600" u="sng" dirty="0">
                <a:hlinkClick r:id="rId4"/>
              </a:rPr>
              <a:t>http://www.wordandphrase.info/academic/</a:t>
            </a:r>
            <a:r>
              <a:rPr lang="en-US" sz="1600" u="sng" dirty="0"/>
              <a:t> </a:t>
            </a:r>
          </a:p>
          <a:p>
            <a:r>
              <a:rPr lang="en-US" sz="1600" dirty="0"/>
              <a:t>           </a:t>
            </a:r>
            <a:r>
              <a:rPr lang="en-US" sz="1600" u="sng" dirty="0">
                <a:hlinkClick r:id="rId5"/>
              </a:rPr>
              <a:t>https://</a:t>
            </a:r>
            <a:r>
              <a:rPr lang="en-US" sz="1600" i="1" u="sng" dirty="0">
                <a:hlinkClick r:id="rId5"/>
              </a:rPr>
              <a:t>Quizlet</a:t>
            </a:r>
            <a:r>
              <a:rPr lang="en-US" sz="1600" u="sng" dirty="0">
                <a:hlinkClick r:id="rId5"/>
              </a:rPr>
              <a:t>.com/Academic_Vocab_List</a:t>
            </a:r>
            <a:endParaRPr lang="en-US" sz="1600" dirty="0"/>
          </a:p>
        </p:txBody>
      </p:sp>
      <p:sp>
        <p:nvSpPr>
          <p:cNvPr id="7" name="TextBox 6"/>
          <p:cNvSpPr txBox="1"/>
          <p:nvPr/>
        </p:nvSpPr>
        <p:spPr>
          <a:xfrm>
            <a:off x="1141088" y="4807760"/>
            <a:ext cx="7239000" cy="584775"/>
          </a:xfrm>
          <a:prstGeom prst="rect">
            <a:avLst/>
          </a:prstGeom>
          <a:noFill/>
        </p:spPr>
        <p:txBody>
          <a:bodyPr wrap="square" rtlCol="0">
            <a:spAutoFit/>
          </a:bodyPr>
          <a:lstStyle/>
          <a:p>
            <a:r>
              <a:rPr lang="en-US" sz="1600" dirty="0"/>
              <a:t>C.  Content words and phrases that actually appear several times in the texts and topics that learners are required to read now or in the near future.</a:t>
            </a:r>
          </a:p>
        </p:txBody>
      </p:sp>
      <p:sp>
        <p:nvSpPr>
          <p:cNvPr id="8" name="TextBox 7"/>
          <p:cNvSpPr txBox="1"/>
          <p:nvPr/>
        </p:nvSpPr>
        <p:spPr>
          <a:xfrm>
            <a:off x="1141088" y="5852172"/>
            <a:ext cx="5667257" cy="338554"/>
          </a:xfrm>
          <a:prstGeom prst="rect">
            <a:avLst/>
          </a:prstGeom>
          <a:noFill/>
        </p:spPr>
        <p:txBody>
          <a:bodyPr wrap="none" rtlCol="0">
            <a:spAutoFit/>
          </a:bodyPr>
          <a:lstStyle/>
          <a:p>
            <a:r>
              <a:rPr lang="en-US" sz="1600" dirty="0"/>
              <a:t>D.  Words and phrases that are typically found in task instructions </a:t>
            </a:r>
          </a:p>
        </p:txBody>
      </p:sp>
    </p:spTree>
    <p:extLst>
      <p:ext uri="{BB962C8B-B14F-4D97-AF65-F5344CB8AC3E}">
        <p14:creationId xmlns:p14="http://schemas.microsoft.com/office/powerpoint/2010/main" val="2465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81000" y="360065"/>
            <a:ext cx="7924800" cy="677108"/>
          </a:xfrm>
          <a:prstGeom prst="rect">
            <a:avLst/>
          </a:prstGeom>
          <a:noFill/>
        </p:spPr>
        <p:txBody>
          <a:bodyPr wrap="square" rtlCol="0">
            <a:spAutoFit/>
          </a:bodyPr>
          <a:lstStyle/>
          <a:p>
            <a:r>
              <a:rPr lang="en-US" sz="2000" b="1" dirty="0"/>
              <a:t>3. </a:t>
            </a:r>
            <a:r>
              <a:rPr lang="en-US" dirty="0"/>
              <a:t>Design a curriculum to maximize the recycling of a smaller group of content words at one time, and provide ample practice with these small groups of words</a:t>
            </a:r>
          </a:p>
        </p:txBody>
      </p:sp>
      <p:sp>
        <p:nvSpPr>
          <p:cNvPr id="3" name="TextBox 2"/>
          <p:cNvSpPr txBox="1"/>
          <p:nvPr/>
        </p:nvSpPr>
        <p:spPr>
          <a:xfrm>
            <a:off x="749300" y="1006396"/>
            <a:ext cx="7084183" cy="1077218"/>
          </a:xfrm>
          <a:prstGeom prst="rect">
            <a:avLst/>
          </a:prstGeom>
          <a:noFill/>
        </p:spPr>
        <p:txBody>
          <a:bodyPr wrap="none" rtlCol="0">
            <a:spAutoFit/>
          </a:bodyPr>
          <a:lstStyle/>
          <a:p>
            <a:pPr marL="342900" indent="-342900"/>
            <a:r>
              <a:rPr lang="en-US" sz="1600" dirty="0"/>
              <a:t>A.  Tight themes in the content areas</a:t>
            </a:r>
          </a:p>
          <a:p>
            <a:pPr marL="342900" indent="-342900"/>
            <a:r>
              <a:rPr lang="en-US" sz="1600" dirty="0"/>
              <a:t>		•  </a:t>
            </a:r>
            <a:r>
              <a:rPr lang="en-US" sz="1600" i="1" dirty="0"/>
              <a:t>Mummies</a:t>
            </a:r>
            <a:r>
              <a:rPr lang="en-US" sz="1600" dirty="0"/>
              <a:t> and </a:t>
            </a:r>
            <a:r>
              <a:rPr lang="en-US" sz="1600" i="1" dirty="0"/>
              <a:t>Bone Detective</a:t>
            </a:r>
            <a:r>
              <a:rPr lang="en-US" sz="1600" dirty="0"/>
              <a:t>s instead of </a:t>
            </a:r>
            <a:r>
              <a:rPr lang="en-US" sz="1600" i="1" dirty="0"/>
              <a:t>Mysteries</a:t>
            </a:r>
          </a:p>
          <a:p>
            <a:pPr marL="342900" indent="-342900"/>
            <a:r>
              <a:rPr lang="en-US" sz="1600" dirty="0"/>
              <a:t>		•  </a:t>
            </a:r>
            <a:r>
              <a:rPr lang="en-US" sz="1600" i="1" dirty="0"/>
              <a:t>The Gold Rush and  The Oregon Trail </a:t>
            </a:r>
            <a:r>
              <a:rPr lang="en-US" sz="1600" dirty="0"/>
              <a:t> instead of </a:t>
            </a:r>
            <a:r>
              <a:rPr lang="en-US" sz="1600" i="1" dirty="0"/>
              <a:t>Westward Movement</a:t>
            </a:r>
          </a:p>
          <a:p>
            <a:pPr marL="342900" indent="-342900"/>
            <a:r>
              <a:rPr lang="en-US" sz="1600" dirty="0"/>
              <a:t>		•  </a:t>
            </a:r>
            <a:r>
              <a:rPr lang="en-US" sz="1600" i="1" dirty="0"/>
              <a:t>Bees</a:t>
            </a:r>
            <a:r>
              <a:rPr lang="en-US" sz="1600" dirty="0"/>
              <a:t> and </a:t>
            </a:r>
            <a:r>
              <a:rPr lang="en-US" sz="1600" i="1" dirty="0"/>
              <a:t>Butterflies</a:t>
            </a:r>
            <a:r>
              <a:rPr lang="en-US" sz="1600" dirty="0"/>
              <a:t> instead of </a:t>
            </a:r>
            <a:r>
              <a:rPr lang="en-US" sz="1600" i="1" dirty="0"/>
              <a:t>Insects</a:t>
            </a:r>
            <a:endParaRPr lang="en-US" sz="1600" dirty="0"/>
          </a:p>
        </p:txBody>
      </p:sp>
      <p:sp>
        <p:nvSpPr>
          <p:cNvPr id="4" name="TextBox 3"/>
          <p:cNvSpPr txBox="1"/>
          <p:nvPr/>
        </p:nvSpPr>
        <p:spPr>
          <a:xfrm>
            <a:off x="749300" y="2096314"/>
            <a:ext cx="7543800" cy="584775"/>
          </a:xfrm>
          <a:prstGeom prst="rect">
            <a:avLst/>
          </a:prstGeom>
          <a:noFill/>
        </p:spPr>
        <p:txBody>
          <a:bodyPr wrap="square" rtlCol="0">
            <a:spAutoFit/>
          </a:bodyPr>
          <a:lstStyle/>
          <a:p>
            <a:r>
              <a:rPr lang="en-US" sz="1600" dirty="0"/>
              <a:t>B.  Base the curriculum on informational texts, with theme-related fiction used to supplement and enrich.</a:t>
            </a:r>
          </a:p>
        </p:txBody>
      </p:sp>
      <p:sp>
        <p:nvSpPr>
          <p:cNvPr id="5" name="TextBox 4"/>
          <p:cNvSpPr txBox="1"/>
          <p:nvPr/>
        </p:nvSpPr>
        <p:spPr>
          <a:xfrm>
            <a:off x="367091" y="2931499"/>
            <a:ext cx="7848600" cy="1231106"/>
          </a:xfrm>
          <a:prstGeom prst="rect">
            <a:avLst/>
          </a:prstGeom>
          <a:noFill/>
        </p:spPr>
        <p:txBody>
          <a:bodyPr wrap="square" rtlCol="0">
            <a:spAutoFit/>
          </a:bodyPr>
          <a:lstStyle/>
          <a:p>
            <a:r>
              <a:rPr lang="en-US" sz="2000" b="1" dirty="0"/>
              <a:t>4. </a:t>
            </a:r>
            <a:r>
              <a:rPr lang="en-US" dirty="0"/>
              <a:t>Find and use informational texts of varying difficulty levels that address the same content-area themes and contain some of the same vocabulary terms so that ELLs and struggling L1 readers can have better success at reading academic text, while staying on topic with the rest of the class.</a:t>
            </a:r>
          </a:p>
        </p:txBody>
      </p:sp>
      <p:sp>
        <p:nvSpPr>
          <p:cNvPr id="6" name="TextBox 5"/>
          <p:cNvSpPr txBox="1"/>
          <p:nvPr/>
        </p:nvSpPr>
        <p:spPr>
          <a:xfrm>
            <a:off x="367091" y="4408232"/>
            <a:ext cx="7620000" cy="954107"/>
          </a:xfrm>
          <a:prstGeom prst="rect">
            <a:avLst/>
          </a:prstGeom>
          <a:noFill/>
        </p:spPr>
        <p:txBody>
          <a:bodyPr wrap="square" rtlCol="0">
            <a:spAutoFit/>
          </a:bodyPr>
          <a:lstStyle/>
          <a:p>
            <a:r>
              <a:rPr lang="en-US" sz="2000" b="1" dirty="0"/>
              <a:t>5. </a:t>
            </a:r>
            <a:r>
              <a:rPr lang="en-US" dirty="0"/>
              <a:t>Design a curriculum that allows words to be experienced in all four modalities  (listening, speaking, reading, writing), preferably at or near the same time.</a:t>
            </a:r>
          </a:p>
        </p:txBody>
      </p:sp>
      <p:sp>
        <p:nvSpPr>
          <p:cNvPr id="7" name="TextBox 6"/>
          <p:cNvSpPr txBox="1"/>
          <p:nvPr/>
        </p:nvSpPr>
        <p:spPr>
          <a:xfrm>
            <a:off x="368300" y="5607966"/>
            <a:ext cx="7772399" cy="677108"/>
          </a:xfrm>
          <a:prstGeom prst="rect">
            <a:avLst/>
          </a:prstGeom>
          <a:noFill/>
        </p:spPr>
        <p:txBody>
          <a:bodyPr wrap="square" rtlCol="0">
            <a:spAutoFit/>
          </a:bodyPr>
          <a:lstStyle/>
          <a:p>
            <a:r>
              <a:rPr lang="en-US" sz="2000" b="1" dirty="0"/>
              <a:t>6. </a:t>
            </a:r>
            <a:r>
              <a:rPr lang="en-US" dirty="0"/>
              <a:t>Approach vocabulary training with the aim of helping your  ELLs become autonomous word learners.</a:t>
            </a:r>
          </a:p>
        </p:txBody>
      </p:sp>
    </p:spTree>
    <p:extLst>
      <p:ext uri="{BB962C8B-B14F-4D97-AF65-F5344CB8AC3E}">
        <p14:creationId xmlns:p14="http://schemas.microsoft.com/office/powerpoint/2010/main" val="5894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3" name="Rectangle 2"/>
          <p:cNvSpPr/>
          <p:nvPr/>
        </p:nvSpPr>
        <p:spPr>
          <a:xfrm>
            <a:off x="838200" y="687289"/>
            <a:ext cx="7848600" cy="646331"/>
          </a:xfrm>
          <a:prstGeom prst="rect">
            <a:avLst/>
          </a:prstGeom>
          <a:ln w="19050">
            <a:solidFill>
              <a:schemeClr val="accent1">
                <a:shade val="50000"/>
              </a:schemeClr>
            </a:solidFill>
          </a:ln>
        </p:spPr>
        <p:txBody>
          <a:bodyPr wrap="square">
            <a:spAutoFit/>
          </a:bodyPr>
          <a:lstStyle/>
          <a:p>
            <a:r>
              <a:rPr lang="en-US" sz="2000" b="1" dirty="0">
                <a:solidFill>
                  <a:srgbClr val="000000"/>
                </a:solidFill>
                <a:latin typeface="Calibri" charset="0"/>
              </a:rPr>
              <a:t>Goldenberg (2008) </a:t>
            </a:r>
            <a:r>
              <a:rPr lang="en-US" b="1" dirty="0">
                <a:solidFill>
                  <a:srgbClr val="000000"/>
                </a:solidFill>
                <a:latin typeface="Calibri" charset="0"/>
              </a:rPr>
              <a:t>– </a:t>
            </a:r>
            <a:r>
              <a:rPr lang="en-US" sz="1600" b="1" dirty="0">
                <a:solidFill>
                  <a:srgbClr val="000000"/>
                </a:solidFill>
                <a:latin typeface="Calibri" charset="0"/>
              </a:rPr>
              <a:t>based on 2007 </a:t>
            </a:r>
            <a:r>
              <a:rPr lang="en-US" sz="1600" b="1" i="1" dirty="0">
                <a:solidFill>
                  <a:srgbClr val="000000"/>
                </a:solidFill>
                <a:latin typeface="Calibri" charset="0"/>
              </a:rPr>
              <a:t>National Assessment of Educational Progr</a:t>
            </a:r>
            <a:r>
              <a:rPr lang="en-US" sz="1600" b="1" dirty="0">
                <a:solidFill>
                  <a:srgbClr val="000000"/>
                </a:solidFill>
                <a:latin typeface="Calibri" charset="0"/>
              </a:rPr>
              <a:t>ess</a:t>
            </a:r>
            <a:r>
              <a:rPr lang="en-US" sz="1600" b="1" i="1" dirty="0">
                <a:solidFill>
                  <a:srgbClr val="000000"/>
                </a:solidFill>
                <a:latin typeface="Calibri" charset="0"/>
              </a:rPr>
              <a:t> Report </a:t>
            </a:r>
            <a:r>
              <a:rPr lang="en-US" sz="1600" b="1" dirty="0">
                <a:solidFill>
                  <a:srgbClr val="000000"/>
                </a:solidFill>
                <a:latin typeface="Calibri" charset="0"/>
              </a:rPr>
              <a:t>(NAEP) </a:t>
            </a:r>
            <a:endParaRPr lang="en-US" sz="1600" dirty="0">
              <a:latin typeface="Times New Roman" charset="0"/>
              <a:ea typeface="Times New Roman" charset="0"/>
            </a:endParaRPr>
          </a:p>
        </p:txBody>
      </p:sp>
      <p:sp>
        <p:nvSpPr>
          <p:cNvPr id="4" name="TextBox 3"/>
          <p:cNvSpPr txBox="1"/>
          <p:nvPr/>
        </p:nvSpPr>
        <p:spPr>
          <a:xfrm>
            <a:off x="838200" y="2003911"/>
            <a:ext cx="7391400" cy="1015663"/>
          </a:xfrm>
          <a:prstGeom prst="rect">
            <a:avLst/>
          </a:prstGeom>
          <a:noFill/>
        </p:spPr>
        <p:txBody>
          <a:bodyPr wrap="square" rtlCol="0">
            <a:spAutoFit/>
          </a:bodyPr>
          <a:lstStyle/>
          <a:p>
            <a:r>
              <a:rPr lang="en-US" sz="2000" b="1" dirty="0">
                <a:solidFill>
                  <a:srgbClr val="000000"/>
                </a:solidFill>
                <a:latin typeface="Calibri" charset="0"/>
              </a:rPr>
              <a:t>“…fourth-grade ELLs scored 36 points below non-ELLs in reading and 25 points below non-ELLs in math.  The gaps among eighth-graders were even larger—42 points in reading and 37 points in math.”</a:t>
            </a:r>
            <a:endParaRPr lang="en-US" sz="2000" b="1" dirty="0"/>
          </a:p>
        </p:txBody>
      </p:sp>
      <p:sp>
        <p:nvSpPr>
          <p:cNvPr id="5" name="TextBox 4"/>
          <p:cNvSpPr txBox="1"/>
          <p:nvPr/>
        </p:nvSpPr>
        <p:spPr>
          <a:xfrm>
            <a:off x="838200" y="3341444"/>
            <a:ext cx="7239000" cy="984885"/>
          </a:xfrm>
          <a:prstGeom prst="rect">
            <a:avLst/>
          </a:prstGeom>
          <a:noFill/>
        </p:spPr>
        <p:txBody>
          <a:bodyPr wrap="square" rtlCol="0">
            <a:spAutoFit/>
          </a:bodyPr>
          <a:lstStyle/>
          <a:p>
            <a:r>
              <a:rPr lang="en-US" sz="2000" b="1" dirty="0">
                <a:solidFill>
                  <a:srgbClr val="000000"/>
                </a:solidFill>
                <a:latin typeface="Calibri" charset="0"/>
              </a:rPr>
              <a:t>“Whatever the explanation for these achievement gaps, they bode ill for English learners’ future educational and vocational options.”</a:t>
            </a:r>
            <a:endParaRPr lang="en-US" sz="2000" b="1" dirty="0">
              <a:latin typeface="Times New Roman" charset="0"/>
              <a:ea typeface="Times New Roman" charset="0"/>
            </a:endParaRPr>
          </a:p>
          <a:p>
            <a:endParaRPr lang="en-US" dirty="0"/>
          </a:p>
        </p:txBody>
      </p:sp>
      <p:sp>
        <p:nvSpPr>
          <p:cNvPr id="6" name="TextBox 5"/>
          <p:cNvSpPr txBox="1"/>
          <p:nvPr/>
        </p:nvSpPr>
        <p:spPr>
          <a:xfrm>
            <a:off x="800100" y="4364428"/>
            <a:ext cx="7315200" cy="984885"/>
          </a:xfrm>
          <a:prstGeom prst="rect">
            <a:avLst/>
          </a:prstGeom>
          <a:noFill/>
        </p:spPr>
        <p:txBody>
          <a:bodyPr wrap="square" rtlCol="0">
            <a:spAutoFit/>
          </a:bodyPr>
          <a:lstStyle/>
          <a:p>
            <a:r>
              <a:rPr lang="en-US" sz="2000" b="1" dirty="0">
                <a:solidFill>
                  <a:srgbClr val="000000"/>
                </a:solidFill>
                <a:latin typeface="Calibri" charset="0"/>
              </a:rPr>
              <a:t>“They also bode ill for society as a whole, since the costs of large-scale underachievement are very high” (p. 11)</a:t>
            </a:r>
            <a:endParaRPr lang="en-US" sz="2000" b="1" dirty="0">
              <a:latin typeface="Times New Roman" charset="0"/>
              <a:ea typeface="Times New Roman" charset="0"/>
            </a:endParaRPr>
          </a:p>
          <a:p>
            <a:endParaRPr lang="en-US" dirty="0"/>
          </a:p>
        </p:txBody>
      </p:sp>
    </p:spTree>
    <p:extLst>
      <p:ext uri="{BB962C8B-B14F-4D97-AF65-F5344CB8AC3E}">
        <p14:creationId xmlns:p14="http://schemas.microsoft.com/office/powerpoint/2010/main" val="123701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81001" y="381000"/>
            <a:ext cx="7543800" cy="677108"/>
          </a:xfrm>
          <a:prstGeom prst="rect">
            <a:avLst/>
          </a:prstGeom>
          <a:noFill/>
        </p:spPr>
        <p:txBody>
          <a:bodyPr wrap="square" rtlCol="0">
            <a:spAutoFit/>
          </a:bodyPr>
          <a:lstStyle/>
          <a:p>
            <a:r>
              <a:rPr lang="en-US" sz="2000" b="1" dirty="0"/>
              <a:t>7.  </a:t>
            </a:r>
            <a:r>
              <a:rPr lang="en-US" dirty="0"/>
              <a:t>Spend ample class time on direct word study, looking at words, word parts, and phrases from actual texts and tasks used in your classroom.</a:t>
            </a:r>
          </a:p>
        </p:txBody>
      </p:sp>
      <p:sp>
        <p:nvSpPr>
          <p:cNvPr id="4" name="TextBox 3"/>
          <p:cNvSpPr txBox="1"/>
          <p:nvPr/>
        </p:nvSpPr>
        <p:spPr>
          <a:xfrm>
            <a:off x="838415" y="1151423"/>
            <a:ext cx="6514669" cy="338554"/>
          </a:xfrm>
          <a:prstGeom prst="rect">
            <a:avLst/>
          </a:prstGeom>
          <a:noFill/>
        </p:spPr>
        <p:txBody>
          <a:bodyPr wrap="none" rtlCol="0">
            <a:spAutoFit/>
          </a:bodyPr>
          <a:lstStyle/>
          <a:p>
            <a:r>
              <a:rPr lang="en-US" sz="1600" dirty="0"/>
              <a:t>A. Morphological Awareness Raising (Greek &amp; Latin Roots, Prefixes, Suffixes)</a:t>
            </a:r>
          </a:p>
        </p:txBody>
      </p:sp>
      <p:sp>
        <p:nvSpPr>
          <p:cNvPr id="5" name="TextBox 4"/>
          <p:cNvSpPr txBox="1"/>
          <p:nvPr/>
        </p:nvSpPr>
        <p:spPr>
          <a:xfrm>
            <a:off x="838415" y="1715869"/>
            <a:ext cx="6906571" cy="338554"/>
          </a:xfrm>
          <a:prstGeom prst="rect">
            <a:avLst/>
          </a:prstGeom>
          <a:noFill/>
        </p:spPr>
        <p:txBody>
          <a:bodyPr wrap="none" rtlCol="0">
            <a:spAutoFit/>
          </a:bodyPr>
          <a:lstStyle/>
          <a:p>
            <a:r>
              <a:rPr lang="en-US" sz="1600" dirty="0"/>
              <a:t>B. Context Dependent Meanings of Words with Many Meanings (</a:t>
            </a:r>
            <a:r>
              <a:rPr lang="en-US" sz="1600" i="1" dirty="0"/>
              <a:t>run, break</a:t>
            </a:r>
            <a:r>
              <a:rPr lang="en-US" sz="1600" dirty="0"/>
              <a:t>, etc.)</a:t>
            </a:r>
          </a:p>
        </p:txBody>
      </p:sp>
      <p:sp>
        <p:nvSpPr>
          <p:cNvPr id="6" name="TextBox 5"/>
          <p:cNvSpPr txBox="1"/>
          <p:nvPr/>
        </p:nvSpPr>
        <p:spPr>
          <a:xfrm>
            <a:off x="838415" y="2302870"/>
            <a:ext cx="4846711" cy="338554"/>
          </a:xfrm>
          <a:prstGeom prst="rect">
            <a:avLst/>
          </a:prstGeom>
          <a:noFill/>
        </p:spPr>
        <p:txBody>
          <a:bodyPr wrap="none" rtlCol="0">
            <a:spAutoFit/>
          </a:bodyPr>
          <a:lstStyle/>
          <a:p>
            <a:r>
              <a:rPr lang="en-US" sz="1600" dirty="0"/>
              <a:t>C. The Phrasal Nature of many English vocabulary items:</a:t>
            </a:r>
          </a:p>
        </p:txBody>
      </p:sp>
      <p:sp>
        <p:nvSpPr>
          <p:cNvPr id="7" name="TextBox 6"/>
          <p:cNvSpPr txBox="1"/>
          <p:nvPr/>
        </p:nvSpPr>
        <p:spPr>
          <a:xfrm>
            <a:off x="1119871" y="2864829"/>
            <a:ext cx="4411400" cy="338554"/>
          </a:xfrm>
          <a:prstGeom prst="rect">
            <a:avLst/>
          </a:prstGeom>
          <a:noFill/>
        </p:spPr>
        <p:txBody>
          <a:bodyPr wrap="none" rtlCol="0">
            <a:spAutoFit/>
          </a:bodyPr>
          <a:lstStyle/>
          <a:p>
            <a:r>
              <a:rPr lang="en-US" sz="1600" dirty="0"/>
              <a:t>- Compounds (</a:t>
            </a:r>
            <a:r>
              <a:rPr lang="en-US" sz="1600" i="1" dirty="0"/>
              <a:t>cell membrane, carbon dioxide</a:t>
            </a:r>
            <a:r>
              <a:rPr lang="en-US" sz="1600" dirty="0"/>
              <a:t>, etc.)</a:t>
            </a:r>
          </a:p>
        </p:txBody>
      </p:sp>
      <p:sp>
        <p:nvSpPr>
          <p:cNvPr id="8" name="TextBox 7"/>
          <p:cNvSpPr txBox="1"/>
          <p:nvPr/>
        </p:nvSpPr>
        <p:spPr>
          <a:xfrm>
            <a:off x="1094471" y="3369741"/>
            <a:ext cx="7026795" cy="338554"/>
          </a:xfrm>
          <a:prstGeom prst="rect">
            <a:avLst/>
          </a:prstGeom>
          <a:noFill/>
        </p:spPr>
        <p:txBody>
          <a:bodyPr wrap="none" rtlCol="0">
            <a:spAutoFit/>
          </a:bodyPr>
          <a:lstStyle/>
          <a:p>
            <a:r>
              <a:rPr lang="en-US" sz="1600" dirty="0"/>
              <a:t>- Complex Discourse Markers (</a:t>
            </a:r>
            <a:r>
              <a:rPr lang="en-US" sz="1600" i="1" dirty="0"/>
              <a:t>in contrast, on the other hand, on the contrary</a:t>
            </a:r>
            <a:r>
              <a:rPr lang="en-US" sz="1600" dirty="0"/>
              <a:t>, etc.)</a:t>
            </a:r>
          </a:p>
        </p:txBody>
      </p:sp>
      <p:sp>
        <p:nvSpPr>
          <p:cNvPr id="9" name="TextBox 8"/>
          <p:cNvSpPr txBox="1"/>
          <p:nvPr/>
        </p:nvSpPr>
        <p:spPr>
          <a:xfrm>
            <a:off x="1094471" y="3901494"/>
            <a:ext cx="7406643" cy="338554"/>
          </a:xfrm>
          <a:prstGeom prst="rect">
            <a:avLst/>
          </a:prstGeom>
          <a:noFill/>
        </p:spPr>
        <p:txBody>
          <a:bodyPr wrap="square" rtlCol="0">
            <a:spAutoFit/>
          </a:bodyPr>
          <a:lstStyle/>
          <a:p>
            <a:r>
              <a:rPr lang="en-US" sz="1600" dirty="0"/>
              <a:t>- Academic Bundles (</a:t>
            </a:r>
            <a:r>
              <a:rPr lang="en-US" sz="1600" i="1" dirty="0"/>
              <a:t>The fact that. . .;  The point is . . .</a:t>
            </a:r>
            <a:r>
              <a:rPr lang="en-US" sz="1600" dirty="0"/>
              <a:t>, etc.)</a:t>
            </a:r>
          </a:p>
        </p:txBody>
      </p:sp>
      <p:sp>
        <p:nvSpPr>
          <p:cNvPr id="10" name="TextBox 9"/>
          <p:cNvSpPr txBox="1"/>
          <p:nvPr/>
        </p:nvSpPr>
        <p:spPr>
          <a:xfrm>
            <a:off x="1094471" y="4428450"/>
            <a:ext cx="4154342" cy="338554"/>
          </a:xfrm>
          <a:prstGeom prst="rect">
            <a:avLst/>
          </a:prstGeom>
          <a:noFill/>
        </p:spPr>
        <p:txBody>
          <a:bodyPr wrap="none" rtlCol="0">
            <a:spAutoFit/>
          </a:bodyPr>
          <a:lstStyle/>
          <a:p>
            <a:r>
              <a:rPr lang="en-US" sz="1600" dirty="0"/>
              <a:t>- Idioms  (</a:t>
            </a:r>
            <a:r>
              <a:rPr lang="en-US" sz="1600" i="1" dirty="0"/>
              <a:t>bit off more than we could chew</a:t>
            </a:r>
            <a:r>
              <a:rPr lang="en-US" sz="1600" dirty="0"/>
              <a:t>, etc.)</a:t>
            </a:r>
          </a:p>
        </p:txBody>
      </p:sp>
      <p:sp>
        <p:nvSpPr>
          <p:cNvPr id="11" name="TextBox 10"/>
          <p:cNvSpPr txBox="1"/>
          <p:nvPr/>
        </p:nvSpPr>
        <p:spPr>
          <a:xfrm>
            <a:off x="1089317" y="4960457"/>
            <a:ext cx="4743543" cy="338554"/>
          </a:xfrm>
          <a:prstGeom prst="rect">
            <a:avLst/>
          </a:prstGeom>
          <a:noFill/>
        </p:spPr>
        <p:txBody>
          <a:bodyPr wrap="none" rtlCol="0">
            <a:spAutoFit/>
          </a:bodyPr>
          <a:lstStyle/>
          <a:p>
            <a:r>
              <a:rPr lang="en-US" sz="1600" dirty="0"/>
              <a:t>- Phrasal Verbs  (</a:t>
            </a:r>
            <a:r>
              <a:rPr lang="en-US" sz="1600" i="1" dirty="0"/>
              <a:t>break up, break out, break down</a:t>
            </a:r>
            <a:r>
              <a:rPr lang="en-US" sz="1600" dirty="0"/>
              <a:t>, etc.)</a:t>
            </a:r>
          </a:p>
        </p:txBody>
      </p:sp>
      <p:sp>
        <p:nvSpPr>
          <p:cNvPr id="12" name="TextBox 11"/>
          <p:cNvSpPr txBox="1"/>
          <p:nvPr/>
        </p:nvSpPr>
        <p:spPr>
          <a:xfrm>
            <a:off x="381001" y="5522416"/>
            <a:ext cx="7696200" cy="954107"/>
          </a:xfrm>
          <a:prstGeom prst="rect">
            <a:avLst/>
          </a:prstGeom>
          <a:noFill/>
        </p:spPr>
        <p:txBody>
          <a:bodyPr wrap="square" rtlCol="0">
            <a:spAutoFit/>
          </a:bodyPr>
          <a:lstStyle/>
          <a:p>
            <a:r>
              <a:rPr lang="en-US" sz="2000" b="1" dirty="0"/>
              <a:t>8.  </a:t>
            </a:r>
            <a:r>
              <a:rPr lang="en-US" dirty="0"/>
              <a:t>If your school has pull-out ELL instruction or private tutoring options, insist that  these efforts  are correlated with mainstream classroom content, including the vocabulary necessary to succeed in the mainstream setting. </a:t>
            </a:r>
          </a:p>
        </p:txBody>
      </p:sp>
    </p:spTree>
    <p:extLst>
      <p:ext uri="{BB962C8B-B14F-4D97-AF65-F5344CB8AC3E}">
        <p14:creationId xmlns:p14="http://schemas.microsoft.com/office/powerpoint/2010/main" val="13560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2667000" y="381000"/>
            <a:ext cx="6172200" cy="617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24400" y="2438400"/>
            <a:ext cx="2057400" cy="2057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Vocabulary</a:t>
            </a:r>
          </a:p>
        </p:txBody>
      </p:sp>
      <p:sp>
        <p:nvSpPr>
          <p:cNvPr id="5" name="TextBox 4"/>
          <p:cNvSpPr txBox="1"/>
          <p:nvPr/>
        </p:nvSpPr>
        <p:spPr>
          <a:xfrm>
            <a:off x="132429" y="346058"/>
            <a:ext cx="3753772" cy="400110"/>
          </a:xfrm>
          <a:prstGeom prst="rect">
            <a:avLst/>
          </a:prstGeom>
          <a:noFill/>
        </p:spPr>
        <p:txBody>
          <a:bodyPr wrap="square" rtlCol="0">
            <a:spAutoFit/>
          </a:bodyPr>
          <a:lstStyle/>
          <a:p>
            <a:r>
              <a:rPr lang="en-US" sz="2000" b="1" dirty="0">
                <a:solidFill>
                  <a:schemeClr val="bg1"/>
                </a:solidFill>
              </a:rPr>
              <a:t>Vocabulary Centered Curriculum</a:t>
            </a:r>
          </a:p>
        </p:txBody>
      </p:sp>
      <p:sp>
        <p:nvSpPr>
          <p:cNvPr id="6" name="TextBox 5"/>
          <p:cNvSpPr txBox="1"/>
          <p:nvPr/>
        </p:nvSpPr>
        <p:spPr>
          <a:xfrm>
            <a:off x="126368" y="1049479"/>
            <a:ext cx="2845432" cy="584775"/>
          </a:xfrm>
          <a:prstGeom prst="rect">
            <a:avLst/>
          </a:prstGeom>
          <a:noFill/>
        </p:spPr>
        <p:txBody>
          <a:bodyPr wrap="square" rtlCol="0">
            <a:spAutoFit/>
          </a:bodyPr>
          <a:lstStyle/>
          <a:p>
            <a:r>
              <a:rPr lang="en-US" b="1" dirty="0">
                <a:solidFill>
                  <a:schemeClr val="bg1"/>
                </a:solidFill>
              </a:rPr>
              <a:t>What English is Needed?</a:t>
            </a:r>
          </a:p>
          <a:p>
            <a:r>
              <a:rPr lang="en-US" sz="1400" b="1" dirty="0">
                <a:solidFill>
                  <a:schemeClr val="bg1"/>
                </a:solidFill>
              </a:rPr>
              <a:t>Academic?  Business?  Vocational?</a:t>
            </a:r>
          </a:p>
        </p:txBody>
      </p:sp>
      <p:sp>
        <p:nvSpPr>
          <p:cNvPr id="7" name="TextBox 6"/>
          <p:cNvSpPr txBox="1"/>
          <p:nvPr/>
        </p:nvSpPr>
        <p:spPr>
          <a:xfrm>
            <a:off x="132429" y="1882561"/>
            <a:ext cx="2670607" cy="584775"/>
          </a:xfrm>
          <a:prstGeom prst="rect">
            <a:avLst/>
          </a:prstGeom>
          <a:noFill/>
        </p:spPr>
        <p:txBody>
          <a:bodyPr wrap="square" rtlCol="0">
            <a:spAutoFit/>
          </a:bodyPr>
          <a:lstStyle/>
          <a:p>
            <a:r>
              <a:rPr lang="en-US" b="1" dirty="0">
                <a:solidFill>
                  <a:schemeClr val="bg1"/>
                </a:solidFill>
              </a:rPr>
              <a:t>What Texts and Tasks?</a:t>
            </a:r>
          </a:p>
          <a:p>
            <a:r>
              <a:rPr lang="en-US" sz="1400" b="1" dirty="0">
                <a:solidFill>
                  <a:schemeClr val="bg1"/>
                </a:solidFill>
              </a:rPr>
              <a:t>Textbooks? Contracts? Manuals? </a:t>
            </a:r>
          </a:p>
        </p:txBody>
      </p:sp>
      <p:sp>
        <p:nvSpPr>
          <p:cNvPr id="8" name="TextBox 7"/>
          <p:cNvSpPr txBox="1"/>
          <p:nvPr/>
        </p:nvSpPr>
        <p:spPr>
          <a:xfrm>
            <a:off x="132429" y="2680287"/>
            <a:ext cx="1936620" cy="369332"/>
          </a:xfrm>
          <a:prstGeom prst="rect">
            <a:avLst/>
          </a:prstGeom>
          <a:noFill/>
        </p:spPr>
        <p:txBody>
          <a:bodyPr wrap="none" rtlCol="0">
            <a:spAutoFit/>
          </a:bodyPr>
          <a:lstStyle/>
          <a:p>
            <a:r>
              <a:rPr lang="en-US" b="1" dirty="0">
                <a:solidFill>
                  <a:schemeClr val="bg1"/>
                </a:solidFill>
              </a:rPr>
              <a:t>What Vocabulary?</a:t>
            </a:r>
          </a:p>
        </p:txBody>
      </p:sp>
      <p:sp>
        <p:nvSpPr>
          <p:cNvPr id="10" name="TextBox 9"/>
          <p:cNvSpPr txBox="1"/>
          <p:nvPr/>
        </p:nvSpPr>
        <p:spPr>
          <a:xfrm>
            <a:off x="303678" y="3013262"/>
            <a:ext cx="1744965" cy="338554"/>
          </a:xfrm>
          <a:prstGeom prst="rect">
            <a:avLst/>
          </a:prstGeom>
          <a:noFill/>
        </p:spPr>
        <p:txBody>
          <a:bodyPr wrap="none" rtlCol="0">
            <a:spAutoFit/>
          </a:bodyPr>
          <a:lstStyle/>
          <a:p>
            <a:r>
              <a:rPr lang="en-US" sz="1600" b="1" dirty="0">
                <a:solidFill>
                  <a:schemeClr val="bg1"/>
                </a:solidFill>
              </a:rPr>
              <a:t>in texts and tasks?</a:t>
            </a:r>
          </a:p>
        </p:txBody>
      </p:sp>
      <p:sp>
        <p:nvSpPr>
          <p:cNvPr id="11" name="TextBox 10"/>
          <p:cNvSpPr txBox="1"/>
          <p:nvPr/>
        </p:nvSpPr>
        <p:spPr>
          <a:xfrm>
            <a:off x="284062" y="3321574"/>
            <a:ext cx="1798056" cy="338554"/>
          </a:xfrm>
          <a:prstGeom prst="rect">
            <a:avLst/>
          </a:prstGeom>
          <a:noFill/>
        </p:spPr>
        <p:txBody>
          <a:bodyPr wrap="none" rtlCol="0">
            <a:spAutoFit/>
          </a:bodyPr>
          <a:lstStyle/>
          <a:p>
            <a:r>
              <a:rPr lang="en-US" sz="1600" b="1" dirty="0">
                <a:solidFill>
                  <a:schemeClr val="bg1"/>
                </a:solidFill>
              </a:rPr>
              <a:t>in learners’ minds?</a:t>
            </a:r>
          </a:p>
        </p:txBody>
      </p:sp>
      <p:sp>
        <p:nvSpPr>
          <p:cNvPr id="13" name="TextBox 12"/>
          <p:cNvSpPr txBox="1"/>
          <p:nvPr/>
        </p:nvSpPr>
        <p:spPr>
          <a:xfrm>
            <a:off x="284062" y="3650903"/>
            <a:ext cx="1932901" cy="338554"/>
          </a:xfrm>
          <a:prstGeom prst="rect">
            <a:avLst/>
          </a:prstGeom>
          <a:noFill/>
        </p:spPr>
        <p:txBody>
          <a:bodyPr wrap="none" rtlCol="0">
            <a:spAutoFit/>
          </a:bodyPr>
          <a:lstStyle/>
          <a:p>
            <a:r>
              <a:rPr lang="en-US" sz="1600" b="1" dirty="0">
                <a:solidFill>
                  <a:schemeClr val="bg1"/>
                </a:solidFill>
              </a:rPr>
              <a:t>needing instruction?</a:t>
            </a:r>
          </a:p>
        </p:txBody>
      </p:sp>
      <p:sp>
        <p:nvSpPr>
          <p:cNvPr id="14" name="TextBox 13"/>
          <p:cNvSpPr txBox="1"/>
          <p:nvPr/>
        </p:nvSpPr>
        <p:spPr>
          <a:xfrm>
            <a:off x="126368" y="5339834"/>
            <a:ext cx="2583849" cy="1107996"/>
          </a:xfrm>
          <a:prstGeom prst="rect">
            <a:avLst/>
          </a:prstGeom>
          <a:noFill/>
        </p:spPr>
        <p:txBody>
          <a:bodyPr wrap="none" rtlCol="0">
            <a:spAutoFit/>
          </a:bodyPr>
          <a:lstStyle/>
          <a:p>
            <a:r>
              <a:rPr lang="en-US" b="1" dirty="0">
                <a:solidFill>
                  <a:schemeClr val="bg1"/>
                </a:solidFill>
              </a:rPr>
              <a:t>What Strategies?</a:t>
            </a:r>
          </a:p>
          <a:p>
            <a:r>
              <a:rPr lang="en-US" sz="1600" b="1" dirty="0">
                <a:solidFill>
                  <a:schemeClr val="bg1"/>
                </a:solidFill>
              </a:rPr>
              <a:t>    Morphological Awareness</a:t>
            </a:r>
          </a:p>
          <a:p>
            <a:r>
              <a:rPr lang="en-US" sz="1600" b="1" dirty="0">
                <a:solidFill>
                  <a:schemeClr val="bg1"/>
                </a:solidFill>
              </a:rPr>
              <a:t>    Dictionaries, etc.</a:t>
            </a:r>
          </a:p>
          <a:p>
            <a:r>
              <a:rPr lang="en-US" sz="1600" b="1" dirty="0">
                <a:solidFill>
                  <a:schemeClr val="bg1"/>
                </a:solidFill>
              </a:rPr>
              <a:t>    Using Context</a:t>
            </a:r>
          </a:p>
        </p:txBody>
      </p:sp>
      <p:sp>
        <p:nvSpPr>
          <p:cNvPr id="16" name="Right Arrow 15"/>
          <p:cNvSpPr/>
          <p:nvPr/>
        </p:nvSpPr>
        <p:spPr>
          <a:xfrm>
            <a:off x="2407788" y="3148800"/>
            <a:ext cx="2316611"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753100" y="381000"/>
            <a:ext cx="0" cy="2057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 idx="6"/>
            <a:endCxn id="4" idx="6"/>
          </p:cNvCxnSpPr>
          <p:nvPr/>
        </p:nvCxnSpPr>
        <p:spPr>
          <a:xfrm flipH="1">
            <a:off x="6781800" y="3467100"/>
            <a:ext cx="2057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4"/>
            <a:endCxn id="2" idx="4"/>
          </p:cNvCxnSpPr>
          <p:nvPr/>
        </p:nvCxnSpPr>
        <p:spPr>
          <a:xfrm>
            <a:off x="5753100" y="4495800"/>
            <a:ext cx="0" cy="2057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6" idx="3"/>
          </p:cNvCxnSpPr>
          <p:nvPr/>
        </p:nvCxnSpPr>
        <p:spPr>
          <a:xfrm>
            <a:off x="2667000" y="3382594"/>
            <a:ext cx="2057399" cy="85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96875" y="1840601"/>
            <a:ext cx="1472890" cy="400110"/>
          </a:xfrm>
          <a:prstGeom prst="rect">
            <a:avLst/>
          </a:prstGeom>
          <a:noFill/>
        </p:spPr>
        <p:txBody>
          <a:bodyPr wrap="square" rtlCol="0">
            <a:spAutoFit/>
          </a:bodyPr>
          <a:lstStyle/>
          <a:p>
            <a:r>
              <a:rPr lang="en-US" sz="2000" b="1" dirty="0"/>
              <a:t>Speaking</a:t>
            </a:r>
          </a:p>
        </p:txBody>
      </p:sp>
      <p:sp>
        <p:nvSpPr>
          <p:cNvPr id="29" name="TextBox 28"/>
          <p:cNvSpPr txBox="1"/>
          <p:nvPr/>
        </p:nvSpPr>
        <p:spPr>
          <a:xfrm>
            <a:off x="3746810" y="4659739"/>
            <a:ext cx="1472890" cy="400110"/>
          </a:xfrm>
          <a:prstGeom prst="rect">
            <a:avLst/>
          </a:prstGeom>
          <a:noFill/>
        </p:spPr>
        <p:txBody>
          <a:bodyPr wrap="square" rtlCol="0">
            <a:spAutoFit/>
          </a:bodyPr>
          <a:lstStyle/>
          <a:p>
            <a:r>
              <a:rPr lang="en-US" sz="2000" b="1" dirty="0"/>
              <a:t>Reading</a:t>
            </a:r>
          </a:p>
        </p:txBody>
      </p:sp>
      <p:sp>
        <p:nvSpPr>
          <p:cNvPr id="30" name="TextBox 29"/>
          <p:cNvSpPr txBox="1"/>
          <p:nvPr/>
        </p:nvSpPr>
        <p:spPr>
          <a:xfrm>
            <a:off x="3746810" y="1840601"/>
            <a:ext cx="1472890" cy="400110"/>
          </a:xfrm>
          <a:prstGeom prst="rect">
            <a:avLst/>
          </a:prstGeom>
          <a:noFill/>
        </p:spPr>
        <p:txBody>
          <a:bodyPr wrap="square" rtlCol="0">
            <a:spAutoFit/>
          </a:bodyPr>
          <a:lstStyle/>
          <a:p>
            <a:r>
              <a:rPr lang="en-US" sz="2000" b="1" dirty="0"/>
              <a:t>Listening</a:t>
            </a:r>
          </a:p>
        </p:txBody>
      </p:sp>
      <p:sp>
        <p:nvSpPr>
          <p:cNvPr id="31" name="TextBox 30"/>
          <p:cNvSpPr txBox="1"/>
          <p:nvPr/>
        </p:nvSpPr>
        <p:spPr>
          <a:xfrm>
            <a:off x="6696875" y="4674121"/>
            <a:ext cx="1472890" cy="400110"/>
          </a:xfrm>
          <a:prstGeom prst="rect">
            <a:avLst/>
          </a:prstGeom>
          <a:noFill/>
        </p:spPr>
        <p:txBody>
          <a:bodyPr wrap="square" rtlCol="0">
            <a:spAutoFit/>
          </a:bodyPr>
          <a:lstStyle/>
          <a:p>
            <a:r>
              <a:rPr lang="en-US" sz="2000" b="1" dirty="0"/>
              <a:t>Writing</a:t>
            </a:r>
          </a:p>
        </p:txBody>
      </p:sp>
      <p:sp>
        <p:nvSpPr>
          <p:cNvPr id="21" name="TextBox 20"/>
          <p:cNvSpPr txBox="1"/>
          <p:nvPr/>
        </p:nvSpPr>
        <p:spPr>
          <a:xfrm>
            <a:off x="146208" y="4311134"/>
            <a:ext cx="2070755" cy="861774"/>
          </a:xfrm>
          <a:prstGeom prst="rect">
            <a:avLst/>
          </a:prstGeom>
          <a:noFill/>
        </p:spPr>
        <p:txBody>
          <a:bodyPr wrap="square" rtlCol="0">
            <a:spAutoFit/>
          </a:bodyPr>
          <a:lstStyle/>
          <a:p>
            <a:r>
              <a:rPr lang="en-US" b="1" dirty="0">
                <a:solidFill>
                  <a:schemeClr val="bg1"/>
                </a:solidFill>
              </a:rPr>
              <a:t>What Curriculum?</a:t>
            </a:r>
          </a:p>
          <a:p>
            <a:r>
              <a:rPr lang="en-US" sz="1600" b="1" dirty="0">
                <a:solidFill>
                  <a:schemeClr val="bg1"/>
                </a:solidFill>
              </a:rPr>
              <a:t>     Integrated Skills</a:t>
            </a:r>
          </a:p>
          <a:p>
            <a:r>
              <a:rPr lang="en-US" sz="1600" b="1" dirty="0">
                <a:solidFill>
                  <a:schemeClr val="bg1"/>
                </a:solidFill>
              </a:rPr>
              <a:t>     Theme-Based</a:t>
            </a:r>
          </a:p>
        </p:txBody>
      </p:sp>
    </p:spTree>
    <p:extLst>
      <p:ext uri="{BB962C8B-B14F-4D97-AF65-F5344CB8AC3E}">
        <p14:creationId xmlns:p14="http://schemas.microsoft.com/office/powerpoint/2010/main" val="42706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100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150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200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250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P spid="8" grpId="0"/>
      <p:bldP spid="10" grpId="0"/>
      <p:bldP spid="11" grpId="0"/>
      <p:bldP spid="13" grpId="0"/>
      <p:bldP spid="14" grpId="0"/>
      <p:bldP spid="16" grpId="0" animBg="1"/>
      <p:bldP spid="28" grpId="0"/>
      <p:bldP spid="29" grpId="0"/>
      <p:bldP spid="30" grpId="0"/>
      <p:bldP spid="31" grpId="0"/>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txBox="1">
            <a:spLocks/>
          </p:cNvSpPr>
          <p:nvPr/>
        </p:nvSpPr>
        <p:spPr>
          <a:xfrm>
            <a:off x="609600" y="990600"/>
            <a:ext cx="8229600" cy="8311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a:solidFill>
                  <a:prstClr val="black"/>
                </a:solidFill>
              </a:rPr>
              <a:t>Vocabulary Teaching</a:t>
            </a:r>
          </a:p>
          <a:p>
            <a:r>
              <a:rPr lang="en-US" sz="3200" b="1" i="1" dirty="0">
                <a:solidFill>
                  <a:prstClr val="black"/>
                </a:solidFill>
              </a:rPr>
              <a:t>Pedagogy</a:t>
            </a:r>
            <a:br>
              <a:rPr lang="en-US" sz="2400" b="1" i="1" dirty="0">
                <a:solidFill>
                  <a:prstClr val="black"/>
                </a:solidFill>
              </a:rPr>
            </a:br>
            <a:endParaRPr lang="en-US" sz="2400" dirty="0">
              <a:solidFill>
                <a:prstClr val="black"/>
              </a:solidFill>
            </a:endParaRPr>
          </a:p>
        </p:txBody>
      </p:sp>
      <p:sp>
        <p:nvSpPr>
          <p:cNvPr id="3" name="TextBox 2"/>
          <p:cNvSpPr txBox="1"/>
          <p:nvPr/>
        </p:nvSpPr>
        <p:spPr>
          <a:xfrm>
            <a:off x="3264028" y="2876689"/>
            <a:ext cx="2920736" cy="769441"/>
          </a:xfrm>
          <a:prstGeom prst="rect">
            <a:avLst/>
          </a:prstGeom>
          <a:noFill/>
        </p:spPr>
        <p:txBody>
          <a:bodyPr wrap="none" rtlCol="0">
            <a:spAutoFit/>
          </a:bodyPr>
          <a:lstStyle/>
          <a:p>
            <a:pPr algn="ctr"/>
            <a:r>
              <a:rPr lang="en-US" sz="2400" b="1" dirty="0">
                <a:solidFill>
                  <a:prstClr val="black"/>
                </a:solidFill>
              </a:rPr>
              <a:t>Dee Gardner</a:t>
            </a:r>
          </a:p>
          <a:p>
            <a:pPr algn="ctr"/>
            <a:r>
              <a:rPr lang="en-US" sz="2000" b="1" dirty="0">
                <a:solidFill>
                  <a:prstClr val="black"/>
                </a:solidFill>
              </a:rPr>
              <a:t>Brigham Young University</a:t>
            </a:r>
          </a:p>
        </p:txBody>
      </p:sp>
      <p:sp>
        <p:nvSpPr>
          <p:cNvPr id="4" name="TextBox 3"/>
          <p:cNvSpPr txBox="1"/>
          <p:nvPr/>
        </p:nvSpPr>
        <p:spPr>
          <a:xfrm>
            <a:off x="3972583" y="4069789"/>
            <a:ext cx="1503617" cy="769441"/>
          </a:xfrm>
          <a:prstGeom prst="rect">
            <a:avLst/>
          </a:prstGeom>
          <a:noFill/>
        </p:spPr>
        <p:txBody>
          <a:bodyPr wrap="none" rtlCol="0">
            <a:spAutoFit/>
          </a:bodyPr>
          <a:lstStyle/>
          <a:p>
            <a:pPr algn="ctr"/>
            <a:r>
              <a:rPr lang="en-US" sz="2400" b="1" dirty="0">
                <a:solidFill>
                  <a:prstClr val="black"/>
                </a:solidFill>
              </a:rPr>
              <a:t>TESOL</a:t>
            </a:r>
          </a:p>
          <a:p>
            <a:pPr algn="ctr"/>
            <a:r>
              <a:rPr lang="en-US" sz="2000" b="1" dirty="0">
                <a:solidFill>
                  <a:prstClr val="black"/>
                </a:solidFill>
              </a:rPr>
              <a:t>Seattle 2017</a:t>
            </a:r>
          </a:p>
        </p:txBody>
      </p:sp>
      <p:sp>
        <p:nvSpPr>
          <p:cNvPr id="5" name="TextBox 4"/>
          <p:cNvSpPr txBox="1"/>
          <p:nvPr/>
        </p:nvSpPr>
        <p:spPr>
          <a:xfrm>
            <a:off x="3501495" y="5570666"/>
            <a:ext cx="2711448" cy="400110"/>
          </a:xfrm>
          <a:prstGeom prst="rect">
            <a:avLst/>
          </a:prstGeom>
          <a:noFill/>
        </p:spPr>
        <p:txBody>
          <a:bodyPr wrap="none" rtlCol="0">
            <a:spAutoFit/>
          </a:bodyPr>
          <a:lstStyle/>
          <a:p>
            <a:r>
              <a:rPr lang="en-US" sz="2000" b="1" dirty="0" err="1">
                <a:solidFill>
                  <a:prstClr val="black"/>
                </a:solidFill>
              </a:rPr>
              <a:t>Dee_Gardner@byu.edu</a:t>
            </a:r>
            <a:endParaRPr lang="en-US" sz="2000" b="1" dirty="0">
              <a:solidFill>
                <a:prstClr val="black"/>
              </a:solidFill>
            </a:endParaRPr>
          </a:p>
        </p:txBody>
      </p:sp>
    </p:spTree>
    <p:extLst>
      <p:ext uri="{BB962C8B-B14F-4D97-AF65-F5344CB8AC3E}">
        <p14:creationId xmlns:p14="http://schemas.microsoft.com/office/powerpoint/2010/main" val="1812814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2955944" y="632631"/>
            <a:ext cx="3121047" cy="584775"/>
          </a:xfrm>
          <a:prstGeom prst="rect">
            <a:avLst/>
          </a:prstGeom>
          <a:noFill/>
        </p:spPr>
        <p:txBody>
          <a:bodyPr wrap="none" rtlCol="0">
            <a:spAutoFit/>
          </a:bodyPr>
          <a:lstStyle/>
          <a:p>
            <a:r>
              <a:rPr lang="en-US" sz="3200" b="1" dirty="0"/>
              <a:t>Online Resources</a:t>
            </a:r>
          </a:p>
        </p:txBody>
      </p:sp>
      <p:sp>
        <p:nvSpPr>
          <p:cNvPr id="3" name="TextBox 2"/>
          <p:cNvSpPr txBox="1"/>
          <p:nvPr/>
        </p:nvSpPr>
        <p:spPr>
          <a:xfrm>
            <a:off x="3889824" y="4872931"/>
            <a:ext cx="979307" cy="369332"/>
          </a:xfrm>
          <a:prstGeom prst="rect">
            <a:avLst/>
          </a:prstGeom>
          <a:noFill/>
        </p:spPr>
        <p:txBody>
          <a:bodyPr wrap="none" rtlCol="0">
            <a:spAutoFit/>
          </a:bodyPr>
          <a:lstStyle/>
          <a:p>
            <a:r>
              <a:rPr lang="en-US" dirty="0">
                <a:hlinkClick r:id="rId2"/>
              </a:rPr>
              <a:t>AntConc</a:t>
            </a:r>
            <a:endParaRPr lang="en-US" dirty="0"/>
          </a:p>
        </p:txBody>
      </p:sp>
      <p:sp>
        <p:nvSpPr>
          <p:cNvPr id="4" name="TextBox 3"/>
          <p:cNvSpPr txBox="1"/>
          <p:nvPr/>
        </p:nvSpPr>
        <p:spPr>
          <a:xfrm>
            <a:off x="3932588" y="4214830"/>
            <a:ext cx="969881" cy="369332"/>
          </a:xfrm>
          <a:prstGeom prst="rect">
            <a:avLst/>
          </a:prstGeom>
          <a:noFill/>
        </p:spPr>
        <p:txBody>
          <a:bodyPr wrap="none" rtlCol="0">
            <a:spAutoFit/>
          </a:bodyPr>
          <a:lstStyle/>
          <a:p>
            <a:r>
              <a:rPr lang="en-US" dirty="0">
                <a:hlinkClick r:id="rId3"/>
              </a:rPr>
              <a:t>Lextutor</a:t>
            </a:r>
            <a:endParaRPr lang="en-US" dirty="0"/>
          </a:p>
        </p:txBody>
      </p:sp>
      <p:sp>
        <p:nvSpPr>
          <p:cNvPr id="5" name="TextBox 4"/>
          <p:cNvSpPr txBox="1"/>
          <p:nvPr/>
        </p:nvSpPr>
        <p:spPr>
          <a:xfrm>
            <a:off x="3500450" y="3675707"/>
            <a:ext cx="1834156" cy="369332"/>
          </a:xfrm>
          <a:prstGeom prst="rect">
            <a:avLst/>
          </a:prstGeom>
          <a:noFill/>
        </p:spPr>
        <p:txBody>
          <a:bodyPr wrap="none" rtlCol="0">
            <a:spAutoFit/>
          </a:bodyPr>
          <a:lstStyle/>
          <a:p>
            <a:r>
              <a:rPr lang="en-US" dirty="0">
                <a:hlinkClick r:id="rId4"/>
              </a:rPr>
              <a:t>Wikipedia Corpus</a:t>
            </a:r>
            <a:endParaRPr lang="en-US" dirty="0"/>
          </a:p>
        </p:txBody>
      </p:sp>
      <p:sp>
        <p:nvSpPr>
          <p:cNvPr id="6" name="TextBox 5"/>
          <p:cNvSpPr txBox="1"/>
          <p:nvPr/>
        </p:nvSpPr>
        <p:spPr>
          <a:xfrm>
            <a:off x="4060027" y="3083294"/>
            <a:ext cx="715004" cy="369332"/>
          </a:xfrm>
          <a:prstGeom prst="rect">
            <a:avLst/>
          </a:prstGeom>
          <a:noFill/>
        </p:spPr>
        <p:txBody>
          <a:bodyPr wrap="none" rtlCol="0">
            <a:spAutoFit/>
          </a:bodyPr>
          <a:lstStyle/>
          <a:p>
            <a:r>
              <a:rPr lang="en-US">
                <a:hlinkClick r:id="rId5"/>
              </a:rPr>
              <a:t>COCA</a:t>
            </a:r>
            <a:endParaRPr lang="en-US"/>
          </a:p>
        </p:txBody>
      </p:sp>
      <p:sp>
        <p:nvSpPr>
          <p:cNvPr id="7" name="TextBox 6"/>
          <p:cNvSpPr txBox="1"/>
          <p:nvPr/>
        </p:nvSpPr>
        <p:spPr>
          <a:xfrm>
            <a:off x="3137595" y="2425193"/>
            <a:ext cx="2559868" cy="369332"/>
          </a:xfrm>
          <a:prstGeom prst="rect">
            <a:avLst/>
          </a:prstGeom>
          <a:noFill/>
        </p:spPr>
        <p:txBody>
          <a:bodyPr wrap="none" rtlCol="0">
            <a:spAutoFit/>
          </a:bodyPr>
          <a:lstStyle/>
          <a:p>
            <a:r>
              <a:rPr lang="en-US" dirty="0">
                <a:hlinkClick r:id="rId6"/>
              </a:rPr>
              <a:t>Academic Vocabulary List</a:t>
            </a:r>
            <a:endParaRPr lang="en-US" dirty="0"/>
          </a:p>
        </p:txBody>
      </p:sp>
      <p:sp>
        <p:nvSpPr>
          <p:cNvPr id="8" name="TextBox 7"/>
          <p:cNvSpPr txBox="1"/>
          <p:nvPr/>
        </p:nvSpPr>
        <p:spPr>
          <a:xfrm>
            <a:off x="3137595" y="1712029"/>
            <a:ext cx="2757743" cy="369332"/>
          </a:xfrm>
          <a:prstGeom prst="rect">
            <a:avLst/>
          </a:prstGeom>
          <a:noFill/>
        </p:spPr>
        <p:txBody>
          <a:bodyPr wrap="none" rtlCol="0">
            <a:spAutoFit/>
          </a:bodyPr>
          <a:lstStyle/>
          <a:p>
            <a:r>
              <a:rPr lang="en-US" dirty="0">
                <a:hlinkClick r:id="rId7"/>
              </a:rPr>
              <a:t>Word and Phrase Academic</a:t>
            </a:r>
            <a:endParaRPr lang="en-US" dirty="0"/>
          </a:p>
        </p:txBody>
      </p:sp>
      <p:sp>
        <p:nvSpPr>
          <p:cNvPr id="9" name="TextBox 8"/>
          <p:cNvSpPr txBox="1"/>
          <p:nvPr/>
        </p:nvSpPr>
        <p:spPr>
          <a:xfrm>
            <a:off x="5890575" y="3675707"/>
            <a:ext cx="2920864" cy="369332"/>
          </a:xfrm>
          <a:prstGeom prst="rect">
            <a:avLst/>
          </a:prstGeom>
          <a:noFill/>
        </p:spPr>
        <p:txBody>
          <a:bodyPr wrap="none" rtlCol="0">
            <a:spAutoFit/>
          </a:bodyPr>
          <a:lstStyle/>
          <a:p>
            <a:r>
              <a:rPr lang="en-US" dirty="0">
                <a:hlinkClick r:id="rId8"/>
              </a:rPr>
              <a:t>Tutorial for Wikipedia Corpus</a:t>
            </a:r>
            <a:endParaRPr lang="en-US" dirty="0"/>
          </a:p>
        </p:txBody>
      </p:sp>
      <p:sp>
        <p:nvSpPr>
          <p:cNvPr id="10" name="TextBox 9"/>
          <p:cNvSpPr txBox="1"/>
          <p:nvPr/>
        </p:nvSpPr>
        <p:spPr>
          <a:xfrm>
            <a:off x="5711776" y="2425193"/>
            <a:ext cx="3278462" cy="369332"/>
          </a:xfrm>
          <a:prstGeom prst="rect">
            <a:avLst/>
          </a:prstGeom>
          <a:noFill/>
        </p:spPr>
        <p:txBody>
          <a:bodyPr wrap="none" rtlCol="0">
            <a:spAutoFit/>
          </a:bodyPr>
          <a:lstStyle/>
          <a:p>
            <a:r>
              <a:rPr lang="en-US">
                <a:hlinkClick r:id="rId9"/>
              </a:rPr>
              <a:t>Academic Vocabulary List Quizlet</a:t>
            </a:r>
            <a:endParaRPr lang="en-US"/>
          </a:p>
        </p:txBody>
      </p:sp>
    </p:spTree>
    <p:extLst>
      <p:ext uri="{BB962C8B-B14F-4D97-AF65-F5344CB8AC3E}">
        <p14:creationId xmlns:p14="http://schemas.microsoft.com/office/powerpoint/2010/main" val="1148070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sp>
        <p:nvSpPr>
          <p:cNvPr id="3" name="Rectangle 2"/>
          <p:cNvSpPr/>
          <p:nvPr/>
        </p:nvSpPr>
        <p:spPr>
          <a:xfrm>
            <a:off x="2209800" y="609600"/>
            <a:ext cx="4572000" cy="5447645"/>
          </a:xfrm>
          <a:prstGeom prst="rect">
            <a:avLst/>
          </a:prstGeom>
        </p:spPr>
        <p:txBody>
          <a:bodyPr>
            <a:spAutoFit/>
          </a:bodyPr>
          <a:lstStyle/>
          <a:p>
            <a:r>
              <a:rPr lang="en-US" sz="1200" b="1" dirty="0"/>
              <a:t>REFERENCES</a:t>
            </a:r>
            <a:endParaRPr lang="en-US" sz="1200" dirty="0"/>
          </a:p>
          <a:p>
            <a:r>
              <a:rPr lang="en-US" sz="1200" b="1" dirty="0">
                <a:latin typeface="Times New Roman"/>
              </a:rPr>
              <a:t> </a:t>
            </a:r>
            <a:endParaRPr lang="en-US" sz="1200" dirty="0"/>
          </a:p>
          <a:p>
            <a:pPr marL="457200" indent="-457200"/>
            <a:r>
              <a:rPr lang="en-US" sz="1200" dirty="0"/>
              <a:t>Anderson, R. C. (1996). Research foundations to support wide reading. In V. </a:t>
            </a:r>
            <a:r>
              <a:rPr lang="en-US" sz="1200" dirty="0" err="1"/>
              <a:t>Greaney</a:t>
            </a:r>
            <a:r>
              <a:rPr lang="en-US" sz="1200" dirty="0"/>
              <a:t> (Ed.), Promoting reading in developing countries (pp. 55-77).  Newark, Delaware: International Reading Association.</a:t>
            </a:r>
          </a:p>
          <a:p>
            <a:pPr marL="457200" indent="-457200"/>
            <a:r>
              <a:rPr lang="en-US" sz="1200" dirty="0" err="1"/>
              <a:t>Biemiller</a:t>
            </a:r>
            <a:r>
              <a:rPr lang="en-US" sz="1200" dirty="0"/>
              <a:t>, A. (1999). </a:t>
            </a:r>
            <a:r>
              <a:rPr lang="en-US" sz="1200" i="1" dirty="0"/>
              <a:t>Language and reading success</a:t>
            </a:r>
            <a:r>
              <a:rPr lang="en-US" sz="1200" dirty="0"/>
              <a:t>. Newton Upper Falls, MA: Brookline Books.</a:t>
            </a:r>
          </a:p>
          <a:p>
            <a:pPr marL="457200" indent="-457200"/>
            <a:r>
              <a:rPr lang="en-US" sz="1200" dirty="0"/>
              <a:t>Corson, D. (1997). The learning and use of academic English words. </a:t>
            </a:r>
            <a:r>
              <a:rPr lang="en-US" sz="1200" i="1" dirty="0"/>
              <a:t>Language Learning</a:t>
            </a:r>
            <a:r>
              <a:rPr lang="en-US" sz="1200" dirty="0"/>
              <a:t>, </a:t>
            </a:r>
            <a:r>
              <a:rPr lang="en-US" sz="1200" i="1" dirty="0"/>
              <a:t>47</a:t>
            </a:r>
            <a:r>
              <a:rPr lang="en-US" sz="1200" dirty="0"/>
              <a:t>(4), 671-718.</a:t>
            </a:r>
          </a:p>
          <a:p>
            <a:pPr marL="457200" indent="-457200"/>
            <a:r>
              <a:rPr lang="en-US" sz="1200" dirty="0" err="1"/>
              <a:t>Coté</a:t>
            </a:r>
            <a:r>
              <a:rPr lang="en-US" sz="1200" dirty="0"/>
              <a:t>, N., Goldman, S. R., &amp; Saul, E. U. (1998). Students making sense of informational text: Relations between processing and representation. Discourse Processes, 25(1), 1-53.</a:t>
            </a:r>
          </a:p>
          <a:p>
            <a:pPr marL="457200" indent="-457200"/>
            <a:r>
              <a:rPr lang="en-US" sz="1200" dirty="0"/>
              <a:t>Gardner, D. (2013). </a:t>
            </a:r>
            <a:r>
              <a:rPr lang="en-US" sz="1200" i="1" dirty="0"/>
              <a:t>Exploring vocabulary: Language in Action</a:t>
            </a:r>
            <a:r>
              <a:rPr lang="en-US" sz="1200" dirty="0"/>
              <a:t>.  London: </a:t>
            </a:r>
            <a:r>
              <a:rPr lang="en-US" sz="1200" dirty="0" err="1"/>
              <a:t>Routledge</a:t>
            </a:r>
            <a:r>
              <a:rPr lang="en-US" sz="1200" dirty="0"/>
              <a:t>. </a:t>
            </a:r>
          </a:p>
          <a:p>
            <a:pPr marL="457200" indent="-457200"/>
            <a:r>
              <a:rPr lang="en-US" sz="1200" dirty="0"/>
              <a:t>Gardner, D., &amp; Davies, M. (2014). A new academic vocabulary list.  </a:t>
            </a:r>
            <a:r>
              <a:rPr lang="en-US" sz="1200" i="1" dirty="0"/>
              <a:t>Applied Linguistics</a:t>
            </a:r>
            <a:r>
              <a:rPr lang="en-US" sz="1200" dirty="0"/>
              <a:t>, </a:t>
            </a:r>
            <a:r>
              <a:rPr lang="en-US" sz="1200" i="1" dirty="0"/>
              <a:t>35</a:t>
            </a:r>
            <a:r>
              <a:rPr lang="en-US" sz="1200" dirty="0"/>
              <a:t>(3), 305-327. </a:t>
            </a:r>
          </a:p>
          <a:p>
            <a:pPr marL="457200" indent="-457200"/>
            <a:r>
              <a:rPr lang="en-US" sz="1200" dirty="0"/>
              <a:t>Goldenberg, C. (2008). Teaching English language learners: What the research does—and does not—say.   </a:t>
            </a:r>
            <a:r>
              <a:rPr lang="en-US" sz="1200" i="1" dirty="0"/>
              <a:t>American Educator</a:t>
            </a:r>
            <a:r>
              <a:rPr lang="en-US" sz="1200" dirty="0"/>
              <a:t>, Summer, 8-44. </a:t>
            </a:r>
          </a:p>
          <a:p>
            <a:pPr marL="457200" indent="-457200"/>
            <a:r>
              <a:rPr lang="en-US" sz="1200" dirty="0" err="1"/>
              <a:t>Ippolito</a:t>
            </a:r>
            <a:r>
              <a:rPr lang="en-US" sz="1200" dirty="0"/>
              <a:t>, J., Steele, J. L., &amp; Samson, J. F. (2008). Introduction: Why adolescent literacy matters now. </a:t>
            </a:r>
            <a:r>
              <a:rPr lang="en-US" sz="1200" i="1" dirty="0"/>
              <a:t>Harvard Educational Review</a:t>
            </a:r>
            <a:r>
              <a:rPr lang="en-US" sz="1200" dirty="0"/>
              <a:t>, </a:t>
            </a:r>
            <a:r>
              <a:rPr lang="en-US" sz="1200" i="1" dirty="0"/>
              <a:t>78</a:t>
            </a:r>
            <a:r>
              <a:rPr lang="en-US" sz="1200" dirty="0"/>
              <a:t>(1), 1-6.</a:t>
            </a:r>
          </a:p>
          <a:p>
            <a:pPr marL="457200" indent="-457200"/>
            <a:r>
              <a:rPr lang="en-US" sz="1200" dirty="0"/>
              <a:t>Jacobs, V. A. (2008). Adolescent literacy: Putting the crisis in context.  </a:t>
            </a:r>
            <a:r>
              <a:rPr lang="en-US" sz="1200" i="1" dirty="0"/>
              <a:t>Harvard Educational Review</a:t>
            </a:r>
            <a:r>
              <a:rPr lang="en-US" sz="1200" dirty="0"/>
              <a:t>, </a:t>
            </a:r>
            <a:r>
              <a:rPr lang="en-US" sz="1200" i="1" dirty="0"/>
              <a:t>78</a:t>
            </a:r>
            <a:r>
              <a:rPr lang="en-US" sz="1200" dirty="0"/>
              <a:t>(1), 7-39.</a:t>
            </a:r>
          </a:p>
          <a:p>
            <a:pPr marL="457200" indent="-457200"/>
            <a:r>
              <a:rPr lang="en-US" sz="1200" dirty="0" err="1"/>
              <a:t>Markovic</a:t>
            </a:r>
            <a:r>
              <a:rPr lang="en-US" sz="1200" dirty="0"/>
              <a:t>, J. (2002). The influence of Greek and Latin on the lexicon of narrative and expository text collections in upper-elementary education: Implications for extensive reading. MA Thesis, Brigham Young University.</a:t>
            </a:r>
          </a:p>
        </p:txBody>
      </p:sp>
    </p:spTree>
    <p:extLst>
      <p:ext uri="{BB962C8B-B14F-4D97-AF65-F5344CB8AC3E}">
        <p14:creationId xmlns:p14="http://schemas.microsoft.com/office/powerpoint/2010/main" val="200849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alpha val="60000"/>
              </a:srgb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7772400" cy="1165225"/>
          </a:xfrm>
        </p:spPr>
        <p:txBody>
          <a:bodyPr>
            <a:normAutofit/>
          </a:bodyPr>
          <a:lstStyle/>
          <a:p>
            <a:r>
              <a:rPr lang="en-US" sz="2800" b="1" dirty="0"/>
              <a:t>Why academic vocabulary?</a:t>
            </a:r>
          </a:p>
        </p:txBody>
      </p:sp>
      <p:sp>
        <p:nvSpPr>
          <p:cNvPr id="4" name="TextBox 3"/>
          <p:cNvSpPr txBox="1"/>
          <p:nvPr/>
        </p:nvSpPr>
        <p:spPr>
          <a:xfrm>
            <a:off x="685800" y="1905000"/>
            <a:ext cx="7848600" cy="2537618"/>
          </a:xfrm>
          <a:prstGeom prst="rect">
            <a:avLst/>
          </a:prstGeom>
          <a:noFill/>
        </p:spPr>
        <p:txBody>
          <a:bodyPr wrap="square" rtlCol="0">
            <a:spAutoFit/>
          </a:bodyPr>
          <a:lstStyle/>
          <a:p>
            <a:pPr>
              <a:lnSpc>
                <a:spcPct val="150000"/>
              </a:lnSpc>
            </a:pPr>
            <a:r>
              <a:rPr lang="en-US" sz="2200" dirty="0"/>
              <a:t>Academic vocabulary knowledge is recognized as an indispensable component of academic reading abilities </a:t>
            </a:r>
            <a:r>
              <a:rPr lang="en-US" sz="1600" dirty="0"/>
              <a:t>(</a:t>
            </a:r>
            <a:r>
              <a:rPr lang="en-US" sz="1600" dirty="0" err="1"/>
              <a:t>Biemiller</a:t>
            </a:r>
            <a:r>
              <a:rPr lang="en-US" sz="1600" dirty="0"/>
              <a:t>, 1999; Corson, 1997), </a:t>
            </a:r>
            <a:r>
              <a:rPr lang="en-US" sz="2200" dirty="0"/>
              <a:t>which, in turn, have been directly linked to academic success, economic opportunity, and societal well-being </a:t>
            </a:r>
            <a:r>
              <a:rPr lang="en-US" sz="1600" dirty="0"/>
              <a:t>(Goldenberg, 2008; </a:t>
            </a:r>
            <a:r>
              <a:rPr lang="en-US" sz="1600" dirty="0" err="1"/>
              <a:t>Ippolito</a:t>
            </a:r>
            <a:r>
              <a:rPr lang="en-US" sz="1600" dirty="0"/>
              <a:t>, Steele, &amp; Samson, 2008; Jacobs,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66800" y="152400"/>
            <a:ext cx="7010400" cy="646331"/>
          </a:xfrm>
          <a:prstGeom prst="rect">
            <a:avLst/>
          </a:prstGeom>
          <a:noFill/>
        </p:spPr>
        <p:txBody>
          <a:bodyPr wrap="square" rtlCol="0">
            <a:spAutoFit/>
          </a:bodyPr>
          <a:lstStyle/>
          <a:p>
            <a:pPr algn="ctr"/>
            <a:r>
              <a:rPr lang="en-US" sz="3600" b="1" dirty="0"/>
              <a:t>Academic Vocabulary Knowledge</a:t>
            </a:r>
          </a:p>
        </p:txBody>
      </p:sp>
      <p:sp>
        <p:nvSpPr>
          <p:cNvPr id="3" name="TextBox 2"/>
          <p:cNvSpPr txBox="1"/>
          <p:nvPr/>
        </p:nvSpPr>
        <p:spPr>
          <a:xfrm>
            <a:off x="990600" y="1600200"/>
            <a:ext cx="7010400" cy="646331"/>
          </a:xfrm>
          <a:prstGeom prst="rect">
            <a:avLst/>
          </a:prstGeom>
          <a:noFill/>
        </p:spPr>
        <p:txBody>
          <a:bodyPr wrap="square" rtlCol="0">
            <a:spAutoFit/>
          </a:bodyPr>
          <a:lstStyle/>
          <a:p>
            <a:pPr algn="ctr"/>
            <a:r>
              <a:rPr lang="en-US" sz="3600" b="1" dirty="0"/>
              <a:t>Academic Reading Skills</a:t>
            </a:r>
          </a:p>
        </p:txBody>
      </p:sp>
      <p:sp>
        <p:nvSpPr>
          <p:cNvPr id="4" name="TextBox 3"/>
          <p:cNvSpPr txBox="1"/>
          <p:nvPr/>
        </p:nvSpPr>
        <p:spPr>
          <a:xfrm>
            <a:off x="914400" y="3048000"/>
            <a:ext cx="7010400" cy="646331"/>
          </a:xfrm>
          <a:prstGeom prst="rect">
            <a:avLst/>
          </a:prstGeom>
          <a:noFill/>
        </p:spPr>
        <p:txBody>
          <a:bodyPr wrap="square" rtlCol="0">
            <a:spAutoFit/>
          </a:bodyPr>
          <a:lstStyle/>
          <a:p>
            <a:pPr algn="ctr"/>
            <a:r>
              <a:rPr lang="en-US" sz="3600" b="1" dirty="0"/>
              <a:t>Academic  Success</a:t>
            </a:r>
          </a:p>
        </p:txBody>
      </p:sp>
      <p:sp>
        <p:nvSpPr>
          <p:cNvPr id="5" name="TextBox 4"/>
          <p:cNvSpPr txBox="1"/>
          <p:nvPr/>
        </p:nvSpPr>
        <p:spPr>
          <a:xfrm>
            <a:off x="1066800" y="4495800"/>
            <a:ext cx="7010400" cy="646331"/>
          </a:xfrm>
          <a:prstGeom prst="rect">
            <a:avLst/>
          </a:prstGeom>
          <a:noFill/>
        </p:spPr>
        <p:txBody>
          <a:bodyPr wrap="square" rtlCol="0">
            <a:spAutoFit/>
          </a:bodyPr>
          <a:lstStyle/>
          <a:p>
            <a:pPr algn="ctr"/>
            <a:r>
              <a:rPr lang="en-US" sz="3600" b="1" dirty="0"/>
              <a:t>Economic Opportunity</a:t>
            </a:r>
          </a:p>
        </p:txBody>
      </p:sp>
      <p:sp>
        <p:nvSpPr>
          <p:cNvPr id="6" name="Down Arrow 5"/>
          <p:cNvSpPr/>
          <p:nvPr/>
        </p:nvSpPr>
        <p:spPr>
          <a:xfrm>
            <a:off x="4343400" y="9906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4343400" y="38100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4343400" y="23622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143000" y="5943600"/>
            <a:ext cx="7010400" cy="646331"/>
          </a:xfrm>
          <a:prstGeom prst="rect">
            <a:avLst/>
          </a:prstGeom>
          <a:noFill/>
        </p:spPr>
        <p:txBody>
          <a:bodyPr wrap="square" rtlCol="0">
            <a:spAutoFit/>
          </a:bodyPr>
          <a:lstStyle/>
          <a:p>
            <a:pPr algn="ctr"/>
            <a:r>
              <a:rPr lang="en-US" sz="3600" b="1" dirty="0"/>
              <a:t>Societal Well-Being</a:t>
            </a:r>
          </a:p>
        </p:txBody>
      </p:sp>
      <p:sp>
        <p:nvSpPr>
          <p:cNvPr id="13" name="Down Arrow 12"/>
          <p:cNvSpPr/>
          <p:nvPr/>
        </p:nvSpPr>
        <p:spPr>
          <a:xfrm>
            <a:off x="4343400" y="52578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Up Arrow 13"/>
          <p:cNvSpPr/>
          <p:nvPr/>
        </p:nvSpPr>
        <p:spPr>
          <a:xfrm>
            <a:off x="4343400" y="762000"/>
            <a:ext cx="381000" cy="457200"/>
          </a:xfrm>
          <a:prstGeom prst="upArrow">
            <a:avLst/>
          </a:prstGeom>
          <a:pattFill prst="dkVert">
            <a:fgClr>
              <a:srgbClr val="3366FF"/>
            </a:fgClr>
            <a:bgClr>
              <a:prstClr val="white"/>
            </a:bgClr>
          </a:patt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697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strVal val="#ppt_w*0.70"/>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strVal val="#ppt_w*0.70"/>
                                          </p:val>
                                        </p:tav>
                                        <p:tav tm="100000">
                                          <p:val>
                                            <p:strVal val="#ppt_w"/>
                                          </p:val>
                                        </p:tav>
                                      </p:tavLst>
                                    </p:anim>
                                    <p:anim calcmode="lin" valueType="num">
                                      <p:cBhvr>
                                        <p:cTn id="44" dur="1000" fill="hold"/>
                                        <p:tgtEl>
                                          <p:spTgt spid="5"/>
                                        </p:tgtEl>
                                        <p:attrNameLst>
                                          <p:attrName>ppt_h</p:attrName>
                                        </p:attrNameLst>
                                      </p:cBhvr>
                                      <p:tavLst>
                                        <p:tav tm="0">
                                          <p:val>
                                            <p:strVal val="#ppt_h"/>
                                          </p:val>
                                        </p:tav>
                                        <p:tav tm="100000">
                                          <p:val>
                                            <p:strVal val="#ppt_h"/>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strVal val="#ppt_w*0.70"/>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Effect transition="in" filter="fade">
                                      <p:cBhvr>
                                        <p:cTn id="5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4" grpId="0"/>
      <p:bldP spid="5" grpId="0"/>
      <p:bldP spid="6" grpId="0" animBg="1"/>
      <p:bldP spid="9" grpId="0" animBg="1"/>
      <p:bldP spid="10" grpId="0" animBg="1"/>
      <p:bldP spid="12"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366FF">
                <a:alpha val="60000"/>
              </a:srgbClr>
            </a:gs>
            <a:gs pos="100000">
              <a:srgbClr val="FFFFFF"/>
            </a:gs>
          </a:gsLst>
          <a:path path="circle">
            <a:fillToRect l="100000" t="100000"/>
          </a:path>
        </a:gra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37769414"/>
              </p:ext>
            </p:extLst>
          </p:nvPr>
        </p:nvGraphicFramePr>
        <p:xfrm>
          <a:off x="2234546" y="838200"/>
          <a:ext cx="4572003" cy="5596201"/>
        </p:xfrm>
        <a:graphic>
          <a:graphicData uri="http://schemas.openxmlformats.org/drawingml/2006/table">
            <a:tbl>
              <a:tblPr/>
              <a:tblGrid>
                <a:gridCol w="2971801">
                  <a:extLst>
                    <a:ext uri="{9D8B030D-6E8A-4147-A177-3AD203B41FA5}">
                      <a16:colId xmlns:a16="http://schemas.microsoft.com/office/drawing/2014/main" val="20000"/>
                    </a:ext>
                  </a:extLst>
                </a:gridCol>
                <a:gridCol w="1600202">
                  <a:extLst>
                    <a:ext uri="{9D8B030D-6E8A-4147-A177-3AD203B41FA5}">
                      <a16:colId xmlns:a16="http://schemas.microsoft.com/office/drawing/2014/main" val="20001"/>
                    </a:ext>
                  </a:extLst>
                </a:gridCol>
              </a:tblGrid>
              <a:tr h="329871">
                <a:tc rowSpan="2">
                  <a:txBody>
                    <a:bodyPr/>
                    <a:lstStyle/>
                    <a:p>
                      <a:pPr algn="ctr" fontAlgn="ctr"/>
                      <a:r>
                        <a:rPr lang="en-US" sz="2000" b="1" i="0" u="none" strike="noStrike" dirty="0">
                          <a:solidFill>
                            <a:srgbClr val="000000"/>
                          </a:solidFill>
                          <a:effectLst/>
                          <a:latin typeface="Calibri" charset="0"/>
                        </a:rPr>
                        <a:t>Student Group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FF0000"/>
                          </a:solidFill>
                          <a:effectLst/>
                          <a:latin typeface="Calibri" charset="0"/>
                        </a:rPr>
                        <a:t>Grade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94330">
                <a:tc vMerge="1">
                  <a:txBody>
                    <a:bodyPr/>
                    <a:lstStyle/>
                    <a:p>
                      <a:endParaRPr lang="en-US"/>
                    </a:p>
                  </a:txBody>
                  <a:tcPr/>
                </a:tc>
                <a:tc>
                  <a:txBody>
                    <a:bodyPr/>
                    <a:lstStyle/>
                    <a:p>
                      <a:pPr algn="ctr" fontAlgn="ctr"/>
                      <a:r>
                        <a:rPr lang="en-US" sz="2000" b="1" i="0" u="none" strike="noStrike" dirty="0">
                          <a:solidFill>
                            <a:srgbClr val="FFFFFF"/>
                          </a:solidFill>
                          <a:effectLst/>
                          <a:latin typeface="Calibri" charset="0"/>
                        </a:rPr>
                        <a:t>% Prof. 2015</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1"/>
                  </a:ext>
                </a:extLst>
              </a:tr>
              <a:tr h="287320">
                <a:tc>
                  <a:txBody>
                    <a:bodyPr/>
                    <a:lstStyle/>
                    <a:p>
                      <a:pPr algn="ctr" fontAlgn="ctr"/>
                      <a:r>
                        <a:rPr lang="en-US" sz="2000" b="1" i="0" u="none" strike="noStrike" dirty="0">
                          <a:solidFill>
                            <a:srgbClr val="000000"/>
                          </a:solidFill>
                          <a:effectLst/>
                          <a:latin typeface="Calibri" charset="0"/>
                        </a:rPr>
                        <a:t>State Average</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1" i="0" u="none" strike="noStrike" dirty="0">
                          <a:solidFill>
                            <a:srgbClr val="000000"/>
                          </a:solidFill>
                          <a:effectLst/>
                          <a:latin typeface="Calibri" charset="0"/>
                        </a:rPr>
                        <a:t>40</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7320">
                <a:tc>
                  <a:txBody>
                    <a:bodyPr/>
                    <a:lstStyle/>
                    <a:p>
                      <a:pPr algn="l" fontAlgn="ctr"/>
                      <a:r>
                        <a:rPr lang="en-US" sz="2000" b="1" i="0" u="none" strike="noStrike" dirty="0">
                          <a:solidFill>
                            <a:srgbClr val="000000"/>
                          </a:solidFill>
                          <a:effectLst/>
                          <a:latin typeface="Calibri" charset="0"/>
                        </a:rPr>
                        <a:t> Males</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charset="0"/>
                        </a:rPr>
                        <a:t>37.2</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7320">
                <a:tc>
                  <a:txBody>
                    <a:bodyPr/>
                    <a:lstStyle/>
                    <a:p>
                      <a:pPr algn="l" fontAlgn="ctr"/>
                      <a:r>
                        <a:rPr lang="en-US" sz="2000" b="1" i="0" u="none" strike="noStrike" dirty="0">
                          <a:solidFill>
                            <a:srgbClr val="000000"/>
                          </a:solidFill>
                          <a:effectLst/>
                          <a:latin typeface="Calibri" charset="0"/>
                        </a:rPr>
                        <a:t> Females</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charset="0"/>
                        </a:rPr>
                        <a:t>43</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7320">
                <a:tc>
                  <a:txBody>
                    <a:bodyPr/>
                    <a:lstStyle/>
                    <a:p>
                      <a:pPr algn="l" fontAlgn="ctr"/>
                      <a:r>
                        <a:rPr lang="en-US" sz="2000" b="1" i="0" u="none" strike="noStrike" dirty="0">
                          <a:solidFill>
                            <a:srgbClr val="000000"/>
                          </a:solidFill>
                          <a:effectLst/>
                          <a:latin typeface="Calibri" charset="0"/>
                        </a:rPr>
                        <a:t> IEP</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charset="0"/>
                        </a:rPr>
                        <a:t>8.5</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7320">
                <a:tc>
                  <a:txBody>
                    <a:bodyPr/>
                    <a:lstStyle/>
                    <a:p>
                      <a:pPr algn="l" fontAlgn="ctr"/>
                      <a:r>
                        <a:rPr lang="en-US" sz="2000" b="1" i="0" u="none" strike="noStrike" dirty="0">
                          <a:solidFill>
                            <a:srgbClr val="000000"/>
                          </a:solidFill>
                          <a:effectLst/>
                          <a:latin typeface="Calibri" charset="0"/>
                        </a:rPr>
                        <a:t> Non-IEP</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charset="0"/>
                        </a:rPr>
                        <a:t>44.9</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7320">
                <a:tc>
                  <a:txBody>
                    <a:bodyPr/>
                    <a:lstStyle/>
                    <a:p>
                      <a:pPr algn="l" fontAlgn="ctr"/>
                      <a:r>
                        <a:rPr lang="en-US" sz="2000" b="1" i="0" u="none" strike="noStrike" dirty="0">
                          <a:solidFill>
                            <a:srgbClr val="FF0000"/>
                          </a:solidFill>
                          <a:effectLst/>
                          <a:latin typeface="Calibri" charset="0"/>
                        </a:rPr>
                        <a:t> LEP</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FF0000"/>
                          </a:solidFill>
                          <a:effectLst/>
                          <a:latin typeface="Calibri" charset="0"/>
                        </a:rPr>
                        <a:t>6.1</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7320">
                <a:tc>
                  <a:txBody>
                    <a:bodyPr/>
                    <a:lstStyle/>
                    <a:p>
                      <a:pPr algn="l" fontAlgn="ctr"/>
                      <a:r>
                        <a:rPr lang="en-US" sz="2000" b="1" i="0" u="none" strike="noStrike" dirty="0">
                          <a:solidFill>
                            <a:srgbClr val="000000"/>
                          </a:solidFill>
                          <a:effectLst/>
                          <a:latin typeface="Calibri" charset="0"/>
                        </a:rPr>
                        <a:t> LEP Monitored</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charset="0"/>
                        </a:rPr>
                        <a:t>27.6</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7320">
                <a:tc>
                  <a:txBody>
                    <a:bodyPr/>
                    <a:lstStyle/>
                    <a:p>
                      <a:pPr algn="l" fontAlgn="ctr"/>
                      <a:r>
                        <a:rPr lang="en-US" sz="2000" b="1" i="0" u="none" strike="noStrike" dirty="0">
                          <a:solidFill>
                            <a:srgbClr val="000000"/>
                          </a:solidFill>
                          <a:effectLst/>
                          <a:latin typeface="Calibri" charset="0"/>
                        </a:rPr>
                        <a:t> Non-LEP</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charset="0"/>
                        </a:rPr>
                        <a:t>43.7</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7320">
                <a:tc>
                  <a:txBody>
                    <a:bodyPr/>
                    <a:lstStyle/>
                    <a:p>
                      <a:pPr algn="l" fontAlgn="ctr"/>
                      <a:r>
                        <a:rPr lang="en-US" sz="2000" b="1" i="0" u="none" strike="noStrike" dirty="0">
                          <a:solidFill>
                            <a:srgbClr val="000000"/>
                          </a:solidFill>
                          <a:effectLst/>
                          <a:latin typeface="Calibri" charset="0"/>
                        </a:rPr>
                        <a:t> Low Income</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charset="0"/>
                        </a:rPr>
                        <a:t>23.1</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7320">
                <a:tc>
                  <a:txBody>
                    <a:bodyPr/>
                    <a:lstStyle/>
                    <a:p>
                      <a:pPr algn="l" fontAlgn="ctr"/>
                      <a:r>
                        <a:rPr lang="en-US" sz="2000" b="1" i="0" u="none" strike="noStrike" dirty="0">
                          <a:solidFill>
                            <a:srgbClr val="000000"/>
                          </a:solidFill>
                          <a:effectLst/>
                          <a:latin typeface="Calibri" charset="0"/>
                        </a:rPr>
                        <a:t> Non-Low Income</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charset="0"/>
                        </a:rPr>
                        <a:t>57.8</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7320">
                <a:tc>
                  <a:txBody>
                    <a:bodyPr/>
                    <a:lstStyle/>
                    <a:p>
                      <a:pPr algn="l" fontAlgn="ctr"/>
                      <a:r>
                        <a:rPr lang="en-US" sz="2000" b="1" i="0" u="none" strike="noStrike" dirty="0">
                          <a:solidFill>
                            <a:srgbClr val="000000"/>
                          </a:solidFill>
                          <a:effectLst/>
                          <a:latin typeface="Calibri" charset="0"/>
                        </a:rPr>
                        <a:t> American Indian</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charset="0"/>
                        </a:rPr>
                        <a:t>20.3</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7320">
                <a:tc>
                  <a:txBody>
                    <a:bodyPr/>
                    <a:lstStyle/>
                    <a:p>
                      <a:pPr algn="l" fontAlgn="ctr"/>
                      <a:r>
                        <a:rPr lang="en-US" sz="2000" b="1" i="0" u="none" strike="noStrike" dirty="0">
                          <a:solidFill>
                            <a:srgbClr val="000000"/>
                          </a:solidFill>
                          <a:effectLst/>
                          <a:latin typeface="Calibri" charset="0"/>
                        </a:rPr>
                        <a:t> Asian</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charset="0"/>
                        </a:rPr>
                        <a:t>38.6</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7320">
                <a:tc>
                  <a:txBody>
                    <a:bodyPr/>
                    <a:lstStyle/>
                    <a:p>
                      <a:pPr algn="l" fontAlgn="ctr"/>
                      <a:r>
                        <a:rPr lang="en-US" sz="2000" b="1" i="0" u="none" strike="noStrike" dirty="0">
                          <a:solidFill>
                            <a:srgbClr val="000000"/>
                          </a:solidFill>
                          <a:effectLst/>
                          <a:latin typeface="Calibri" charset="0"/>
                        </a:rPr>
                        <a:t> Black</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Calibri" charset="0"/>
                        </a:rPr>
                        <a:t>18.5</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7320">
                <a:tc>
                  <a:txBody>
                    <a:bodyPr/>
                    <a:lstStyle/>
                    <a:p>
                      <a:pPr algn="l" fontAlgn="ctr"/>
                      <a:r>
                        <a:rPr lang="en-US" sz="2000" b="1" i="0" u="none" strike="noStrike" dirty="0">
                          <a:solidFill>
                            <a:srgbClr val="000000"/>
                          </a:solidFill>
                          <a:effectLst/>
                          <a:latin typeface="Calibri" charset="0"/>
                        </a:rPr>
                        <a:t> Hispanic</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charset="0"/>
                        </a:rPr>
                        <a:t>19.9</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87320">
                <a:tc>
                  <a:txBody>
                    <a:bodyPr/>
                    <a:lstStyle/>
                    <a:p>
                      <a:pPr algn="l" fontAlgn="ctr"/>
                      <a:r>
                        <a:rPr lang="en-US" sz="2000" b="1" i="0" u="none" strike="noStrike" dirty="0">
                          <a:solidFill>
                            <a:srgbClr val="000000"/>
                          </a:solidFill>
                          <a:effectLst/>
                          <a:latin typeface="Calibri" charset="0"/>
                        </a:rPr>
                        <a:t> White</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charset="0"/>
                        </a:rPr>
                        <a:t>52.1</a:t>
                      </a:r>
                    </a:p>
                  </a:txBody>
                  <a:tcPr marL="0" marR="0" marT="0"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4" name="TextBox 3"/>
          <p:cNvSpPr txBox="1"/>
          <p:nvPr/>
        </p:nvSpPr>
        <p:spPr>
          <a:xfrm>
            <a:off x="2234546" y="254572"/>
            <a:ext cx="4573047" cy="400110"/>
          </a:xfrm>
          <a:prstGeom prst="rect">
            <a:avLst/>
          </a:prstGeom>
          <a:noFill/>
        </p:spPr>
        <p:txBody>
          <a:bodyPr wrap="none" rtlCol="0">
            <a:spAutoFit/>
          </a:bodyPr>
          <a:lstStyle/>
          <a:p>
            <a:r>
              <a:rPr lang="en-US" sz="2000" b="1" dirty="0"/>
              <a:t>NECAP 2015 Results – Science Proficiency</a:t>
            </a:r>
          </a:p>
        </p:txBody>
      </p:sp>
      <p:sp>
        <p:nvSpPr>
          <p:cNvPr id="5" name="TextBox 4"/>
          <p:cNvSpPr txBox="1"/>
          <p:nvPr/>
        </p:nvSpPr>
        <p:spPr>
          <a:xfrm>
            <a:off x="1524000" y="6464030"/>
            <a:ext cx="6385531" cy="307777"/>
          </a:xfrm>
          <a:prstGeom prst="rect">
            <a:avLst/>
          </a:prstGeom>
          <a:noFill/>
        </p:spPr>
        <p:txBody>
          <a:bodyPr wrap="none" rtlCol="0">
            <a:spAutoFit/>
          </a:bodyPr>
          <a:lstStyle/>
          <a:p>
            <a:r>
              <a:rPr lang="en-US" sz="1400" b="1"/>
              <a:t>Repurposed from NECAP Public Data (</a:t>
            </a:r>
            <a:r>
              <a:rPr lang="en-US" sz="1400" b="1" i="1"/>
              <a:t>New England Common Assessment Program</a:t>
            </a:r>
            <a:r>
              <a:rPr lang="en-US" sz="1400" b="1"/>
              <a:t>) </a:t>
            </a:r>
            <a:endParaRPr lang="en-US" sz="1400" b="1" dirty="0"/>
          </a:p>
        </p:txBody>
      </p:sp>
    </p:spTree>
    <p:extLst>
      <p:ext uri="{BB962C8B-B14F-4D97-AF65-F5344CB8AC3E}">
        <p14:creationId xmlns:p14="http://schemas.microsoft.com/office/powerpoint/2010/main" val="330041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18978</TotalTime>
  <Words>3009</Words>
  <Application>Microsoft Office PowerPoint</Application>
  <PresentationFormat>On-screen Show (4:3)</PresentationFormat>
  <Paragraphs>1101</Paragraphs>
  <Slides>64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Why academic 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Fiction Text From A Wrinkle in Time</vt:lpstr>
      <vt:lpstr>PowerPoint Presentation</vt:lpstr>
      <vt:lpstr>Sample Science Text Source: CK-12 Foundation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Davies</dc:creator>
  <cp:lastModifiedBy>Schmitt, Diane</cp:lastModifiedBy>
  <cp:revision>502</cp:revision>
  <cp:lastPrinted>2015-03-24T03:12:11Z</cp:lastPrinted>
  <dcterms:created xsi:type="dcterms:W3CDTF">2013-01-11T17:35:02Z</dcterms:created>
  <dcterms:modified xsi:type="dcterms:W3CDTF">2017-03-17T23:32:53Z</dcterms:modified>
</cp:coreProperties>
</file>